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 ContentType="image/ti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4" r:id="rId3"/>
    <p:sldMasterId id="2147483717" r:id="rId4"/>
  </p:sldMasterIdLst>
  <p:notesMasterIdLst>
    <p:notesMasterId r:id="rId29"/>
  </p:notesMasterIdLst>
  <p:handoutMasterIdLst>
    <p:handoutMasterId r:id="rId30"/>
  </p:handoutMasterIdLst>
  <p:sldIdLst>
    <p:sldId id="256" r:id="rId5"/>
    <p:sldId id="342" r:id="rId6"/>
    <p:sldId id="328" r:id="rId7"/>
    <p:sldId id="261" r:id="rId8"/>
    <p:sldId id="337" r:id="rId9"/>
    <p:sldId id="263" r:id="rId10"/>
    <p:sldId id="268" r:id="rId11"/>
    <p:sldId id="269" r:id="rId12"/>
    <p:sldId id="340" r:id="rId13"/>
    <p:sldId id="341" r:id="rId14"/>
    <p:sldId id="333" r:id="rId15"/>
    <p:sldId id="274" r:id="rId16"/>
    <p:sldId id="262" r:id="rId17"/>
    <p:sldId id="282" r:id="rId18"/>
    <p:sldId id="285" r:id="rId19"/>
    <p:sldId id="343" r:id="rId20"/>
    <p:sldId id="331" r:id="rId21"/>
    <p:sldId id="332" r:id="rId22"/>
    <p:sldId id="270" r:id="rId23"/>
    <p:sldId id="327" r:id="rId24"/>
    <p:sldId id="281" r:id="rId25"/>
    <p:sldId id="290" r:id="rId26"/>
    <p:sldId id="287" r:id="rId27"/>
    <p:sldId id="33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6169"/>
    <a:srgbClr val="CB297B"/>
    <a:srgbClr val="E92611"/>
    <a:srgbClr val="0076BB"/>
    <a:srgbClr val="1DB100"/>
    <a:srgbClr val="F25747"/>
    <a:srgbClr val="0076BA"/>
    <a:srgbClr val="F15645"/>
    <a:srgbClr val="EE220C"/>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67" autoAdjust="0"/>
    <p:restoredTop sz="95065" autoAdjust="0"/>
  </p:normalViewPr>
  <p:slideViewPr>
    <p:cSldViewPr snapToGrid="0">
      <p:cViewPr varScale="1">
        <p:scale>
          <a:sx n="96" d="100"/>
          <a:sy n="96" d="100"/>
        </p:scale>
        <p:origin x="798"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B279F93D-9C43-470D-A7C6-973C6FF5BC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a:extLst>
              <a:ext uri="{FF2B5EF4-FFF2-40B4-BE49-F238E27FC236}">
                <a16:creationId xmlns:a16="http://schemas.microsoft.com/office/drawing/2014/main" id="{5BDF8DC2-A8EA-463C-8D65-ADC51B95200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2594C6-1F4A-4D25-80DE-0EF23867E820}" type="datetimeFigureOut">
              <a:rPr lang="en-US" smtClean="0"/>
              <a:t>2/25/2019</a:t>
            </a:fld>
            <a:endParaRPr lang="en-US"/>
          </a:p>
        </p:txBody>
      </p:sp>
      <p:sp>
        <p:nvSpPr>
          <p:cNvPr id="4" name="Segnaposto piè di pagina 3">
            <a:extLst>
              <a:ext uri="{FF2B5EF4-FFF2-40B4-BE49-F238E27FC236}">
                <a16:creationId xmlns:a16="http://schemas.microsoft.com/office/drawing/2014/main" id="{A2E5929E-61EC-4891-BFD8-D5E1180D6C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egnaposto numero diapositiva 4">
            <a:extLst>
              <a:ext uri="{FF2B5EF4-FFF2-40B4-BE49-F238E27FC236}">
                <a16:creationId xmlns:a16="http://schemas.microsoft.com/office/drawing/2014/main" id="{1C00B18F-C291-4F29-8B63-5FF637F181D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1A69CA7-B65B-4D76-983B-8C55CA2542D4}" type="slidenum">
              <a:rPr lang="en-US" smtClean="0"/>
              <a:t>‹N›</a:t>
            </a:fld>
            <a:endParaRPr lang="en-US"/>
          </a:p>
        </p:txBody>
      </p:sp>
    </p:spTree>
    <p:extLst>
      <p:ext uri="{BB962C8B-B14F-4D97-AF65-F5344CB8AC3E}">
        <p14:creationId xmlns:p14="http://schemas.microsoft.com/office/powerpoint/2010/main" val="15161116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2FEB7-5A15-4FB1-A367-F0E88ACC82C8}" type="datetimeFigureOut">
              <a:rPr lang="en-US" smtClean="0"/>
              <a:t>2/25/2019</a:t>
            </a:fld>
            <a:endParaRPr lang="en-US"/>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C7073D-3C96-4274-AA5D-BA19E6C65C5D}" type="slidenum">
              <a:rPr lang="en-US" smtClean="0"/>
              <a:t>‹N›</a:t>
            </a:fld>
            <a:endParaRPr lang="en-US"/>
          </a:p>
        </p:txBody>
      </p:sp>
    </p:spTree>
    <p:extLst>
      <p:ext uri="{BB962C8B-B14F-4D97-AF65-F5344CB8AC3E}">
        <p14:creationId xmlns:p14="http://schemas.microsoft.com/office/powerpoint/2010/main" val="151350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3600" baseline="0" dirty="0"/>
          </a:p>
        </p:txBody>
      </p:sp>
      <p:sp>
        <p:nvSpPr>
          <p:cNvPr id="4" name="Segnaposto numero diapositiva 3"/>
          <p:cNvSpPr>
            <a:spLocks noGrp="1"/>
          </p:cNvSpPr>
          <p:nvPr>
            <p:ph type="sldNum" sz="quarter" idx="10"/>
          </p:nvPr>
        </p:nvSpPr>
        <p:spPr/>
        <p:txBody>
          <a:bodyPr/>
          <a:lstStyle/>
          <a:p>
            <a:fld id="{3A5EFDF3-8486-43E9-BBD9-186C8B100C55}" type="slidenum">
              <a:rPr lang="it-IT" smtClean="0"/>
              <a:t>3</a:t>
            </a:fld>
            <a:endParaRPr lang="it-IT"/>
          </a:p>
        </p:txBody>
      </p:sp>
    </p:spTree>
    <p:extLst>
      <p:ext uri="{BB962C8B-B14F-4D97-AF65-F5344CB8AC3E}">
        <p14:creationId xmlns:p14="http://schemas.microsoft.com/office/powerpoint/2010/main" val="2095506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a:t>
            </a:r>
            <a:endParaRPr lang="en-US"/>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a:p>
        </p:txBody>
      </p:sp>
      <p:sp>
        <p:nvSpPr>
          <p:cNvPr id="4" name="Segnaposto data 3"/>
          <p:cNvSpPr>
            <a:spLocks noGrp="1"/>
          </p:cNvSpPr>
          <p:nvPr>
            <p:ph type="dt" sz="half" idx="10"/>
          </p:nvPr>
        </p:nvSpPr>
        <p:spPr/>
        <p:txBody>
          <a:bodyPr/>
          <a:lstStyle/>
          <a:p>
            <a:fld id="{865FB29A-9369-498B-A0FA-037B3B439E0B}" type="datetimeFigureOut">
              <a:rPr lang="en-US" smtClean="0"/>
              <a:t>2/25/2019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1736906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865FB29A-9369-498B-A0FA-037B3B439E0B}" type="datetimeFigureOut">
              <a:rPr lang="en-US" smtClean="0"/>
              <a:t>2/25/2019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687377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4907757" y="365125"/>
            <a:ext cx="1478756" cy="5811838"/>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71488" y="365125"/>
            <a:ext cx="4321969"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865FB29A-9369-498B-A0FA-037B3B439E0B}" type="datetimeFigureOut">
              <a:rPr lang="en-US" smtClean="0"/>
              <a:t>2/25/2019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3118569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736894098"/>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olo e sottotitolo">
    <p:spTree>
      <p:nvGrpSpPr>
        <p:cNvPr id="1" name=""/>
        <p:cNvGrpSpPr/>
        <p:nvPr/>
      </p:nvGrpSpPr>
      <p:grpSpPr>
        <a:xfrm>
          <a:off x="0" y="0"/>
          <a:ext cx="0" cy="0"/>
          <a:chOff x="0" y="0"/>
          <a:chExt cx="0" cy="0"/>
        </a:xfrm>
      </p:grpSpPr>
      <p:sp>
        <p:nvSpPr>
          <p:cNvPr id="11" name="Titolo Testo"/>
          <p:cNvSpPr txBox="1">
            <a:spLocks noGrp="1"/>
          </p:cNvSpPr>
          <p:nvPr>
            <p:ph type="title"/>
          </p:nvPr>
        </p:nvSpPr>
        <p:spPr>
          <a:xfrm>
            <a:off x="892969" y="1151930"/>
            <a:ext cx="7358063" cy="2321719"/>
          </a:xfrm>
          <a:prstGeom prst="rect">
            <a:avLst/>
          </a:prstGeom>
        </p:spPr>
        <p:txBody>
          <a:bodyPr anchor="b"/>
          <a:lstStyle/>
          <a:p>
            <a:r>
              <a:t>Titolo Testo</a:t>
            </a:r>
          </a:p>
        </p:txBody>
      </p:sp>
      <p:sp>
        <p:nvSpPr>
          <p:cNvPr id="12" name="Corpo livello uno…"/>
          <p:cNvSpPr txBox="1">
            <a:spLocks noGrp="1"/>
          </p:cNvSpPr>
          <p:nvPr>
            <p:ph type="body" sz="quarter" idx="1"/>
          </p:nvPr>
        </p:nvSpPr>
        <p:spPr>
          <a:xfrm>
            <a:off x="892969" y="3545086"/>
            <a:ext cx="7358063" cy="794742"/>
          </a:xfrm>
          <a:prstGeom prst="rect">
            <a:avLst/>
          </a:prstGeom>
        </p:spPr>
        <p:txBody>
          <a:bodyPr anchor="t"/>
          <a:lstStyle>
            <a:lvl1pPr marL="0" indent="0" algn="ctr">
              <a:spcBef>
                <a:spcPts val="0"/>
              </a:spcBef>
              <a:buSzTx/>
              <a:buNone/>
              <a:defRPr sz="2601"/>
            </a:lvl1pPr>
            <a:lvl2pPr marL="0" indent="0" algn="ctr">
              <a:spcBef>
                <a:spcPts val="0"/>
              </a:spcBef>
              <a:buSzTx/>
              <a:buNone/>
              <a:defRPr sz="2601"/>
            </a:lvl2pPr>
            <a:lvl3pPr marL="0" indent="0" algn="ctr">
              <a:spcBef>
                <a:spcPts val="0"/>
              </a:spcBef>
              <a:buSzTx/>
              <a:buNone/>
              <a:defRPr sz="2601"/>
            </a:lvl3pPr>
            <a:lvl4pPr marL="0" indent="0" algn="ctr">
              <a:spcBef>
                <a:spcPts val="0"/>
              </a:spcBef>
              <a:buSzTx/>
              <a:buNone/>
              <a:defRPr sz="2601"/>
            </a:lvl4pPr>
            <a:lvl5pPr marL="0" indent="0" algn="ctr">
              <a:spcBef>
                <a:spcPts val="0"/>
              </a:spcBef>
              <a:buSzTx/>
              <a:buNone/>
              <a:defRPr sz="2601"/>
            </a:lvl5pPr>
          </a:lstStyle>
          <a:p>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‹N›</a:t>
            </a:fld>
            <a:endParaRPr/>
          </a:p>
        </p:txBody>
      </p:sp>
    </p:spTree>
    <p:extLst>
      <p:ext uri="{BB962C8B-B14F-4D97-AF65-F5344CB8AC3E}">
        <p14:creationId xmlns:p14="http://schemas.microsoft.com/office/powerpoint/2010/main" val="69113010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Foto - Orizzontale">
    <p:spTree>
      <p:nvGrpSpPr>
        <p:cNvPr id="1" name=""/>
        <p:cNvGrpSpPr/>
        <p:nvPr/>
      </p:nvGrpSpPr>
      <p:grpSpPr>
        <a:xfrm>
          <a:off x="0" y="0"/>
          <a:ext cx="0" cy="0"/>
          <a:chOff x="0" y="0"/>
          <a:chExt cx="0" cy="0"/>
        </a:xfrm>
      </p:grpSpPr>
      <p:sp>
        <p:nvSpPr>
          <p:cNvPr id="20" name="Immagine"/>
          <p:cNvSpPr>
            <a:spLocks noGrp="1"/>
          </p:cNvSpPr>
          <p:nvPr>
            <p:ph type="pic" idx="13"/>
          </p:nvPr>
        </p:nvSpPr>
        <p:spPr>
          <a:xfrm>
            <a:off x="1143000" y="473273"/>
            <a:ext cx="6858000" cy="4152305"/>
          </a:xfrm>
          <a:prstGeom prst="rect">
            <a:avLst/>
          </a:prstGeom>
        </p:spPr>
        <p:txBody>
          <a:bodyPr lIns="91439" tIns="45719" rIns="91439" bIns="45719" anchor="t">
            <a:noAutofit/>
          </a:bodyPr>
          <a:lstStyle/>
          <a:p>
            <a:endParaRPr/>
          </a:p>
        </p:txBody>
      </p:sp>
      <p:sp>
        <p:nvSpPr>
          <p:cNvPr id="21" name="Titolo Testo"/>
          <p:cNvSpPr txBox="1">
            <a:spLocks noGrp="1"/>
          </p:cNvSpPr>
          <p:nvPr>
            <p:ph type="title"/>
          </p:nvPr>
        </p:nvSpPr>
        <p:spPr>
          <a:xfrm>
            <a:off x="892969" y="4723805"/>
            <a:ext cx="7358063" cy="1000125"/>
          </a:xfrm>
          <a:prstGeom prst="rect">
            <a:avLst/>
          </a:prstGeom>
        </p:spPr>
        <p:txBody>
          <a:bodyPr anchor="b"/>
          <a:lstStyle/>
          <a:p>
            <a:r>
              <a:t>Titolo Testo</a:t>
            </a:r>
          </a:p>
        </p:txBody>
      </p:sp>
      <p:sp>
        <p:nvSpPr>
          <p:cNvPr id="22" name="Corpo livello uno…"/>
          <p:cNvSpPr txBox="1">
            <a:spLocks noGrp="1"/>
          </p:cNvSpPr>
          <p:nvPr>
            <p:ph type="body" sz="quarter" idx="1"/>
          </p:nvPr>
        </p:nvSpPr>
        <p:spPr>
          <a:xfrm>
            <a:off x="892969" y="5732859"/>
            <a:ext cx="7358063" cy="794742"/>
          </a:xfrm>
          <a:prstGeom prst="rect">
            <a:avLst/>
          </a:prstGeom>
        </p:spPr>
        <p:txBody>
          <a:bodyPr anchor="t"/>
          <a:lstStyle>
            <a:lvl1pPr marL="0" indent="0" algn="ctr">
              <a:spcBef>
                <a:spcPts val="0"/>
              </a:spcBef>
              <a:buSzTx/>
              <a:buNone/>
              <a:defRPr sz="2601"/>
            </a:lvl1pPr>
            <a:lvl2pPr marL="0" indent="0" algn="ctr">
              <a:spcBef>
                <a:spcPts val="0"/>
              </a:spcBef>
              <a:buSzTx/>
              <a:buNone/>
              <a:defRPr sz="2601"/>
            </a:lvl2pPr>
            <a:lvl3pPr marL="0" indent="0" algn="ctr">
              <a:spcBef>
                <a:spcPts val="0"/>
              </a:spcBef>
              <a:buSzTx/>
              <a:buNone/>
              <a:defRPr sz="2601"/>
            </a:lvl3pPr>
            <a:lvl4pPr marL="0" indent="0" algn="ctr">
              <a:spcBef>
                <a:spcPts val="0"/>
              </a:spcBef>
              <a:buSzTx/>
              <a:buNone/>
              <a:defRPr sz="2601"/>
            </a:lvl4pPr>
            <a:lvl5pPr marL="0" indent="0" algn="ctr">
              <a:spcBef>
                <a:spcPts val="0"/>
              </a:spcBef>
              <a:buSzTx/>
              <a:buNone/>
              <a:defRPr sz="2601"/>
            </a:lvl5pPr>
          </a:lstStyle>
          <a:p>
            <a:r>
              <a:t>Corpo livello uno</a:t>
            </a:r>
          </a:p>
          <a:p>
            <a:pPr lvl="1"/>
            <a:r>
              <a:t>Corpo livello due</a:t>
            </a:r>
          </a:p>
          <a:p>
            <a:pPr lvl="2"/>
            <a:r>
              <a:t>Corpo livello tre</a:t>
            </a:r>
          </a:p>
          <a:p>
            <a:pPr lvl="3"/>
            <a:r>
              <a:t>Corpo livello quattro</a:t>
            </a:r>
          </a:p>
          <a:p>
            <a:pPr lvl="4"/>
            <a:r>
              <a:t>Corpo livello cinque</a:t>
            </a:r>
          </a:p>
        </p:txBody>
      </p:sp>
      <p:sp>
        <p:nvSpPr>
          <p:cNvPr id="2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416901588"/>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olo - Centrato">
    <p:spTree>
      <p:nvGrpSpPr>
        <p:cNvPr id="1" name=""/>
        <p:cNvGrpSpPr/>
        <p:nvPr/>
      </p:nvGrpSpPr>
      <p:grpSpPr>
        <a:xfrm>
          <a:off x="0" y="0"/>
          <a:ext cx="0" cy="0"/>
          <a:chOff x="0" y="0"/>
          <a:chExt cx="0" cy="0"/>
        </a:xfrm>
      </p:grpSpPr>
      <p:sp>
        <p:nvSpPr>
          <p:cNvPr id="30" name="Titolo Testo"/>
          <p:cNvSpPr txBox="1">
            <a:spLocks noGrp="1"/>
          </p:cNvSpPr>
          <p:nvPr>
            <p:ph type="title"/>
          </p:nvPr>
        </p:nvSpPr>
        <p:spPr>
          <a:xfrm>
            <a:off x="892969" y="2268141"/>
            <a:ext cx="7358063" cy="2321719"/>
          </a:xfrm>
          <a:prstGeom prst="rect">
            <a:avLst/>
          </a:prstGeom>
        </p:spPr>
        <p:txBody>
          <a:bodyPr/>
          <a:lstStyle/>
          <a:p>
            <a:r>
              <a:t>Titolo Testo</a:t>
            </a:r>
          </a:p>
        </p:txBody>
      </p:sp>
      <p:sp>
        <p:nvSpPr>
          <p:cNvPr id="3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68900775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Foto - Verticale">
    <p:spTree>
      <p:nvGrpSpPr>
        <p:cNvPr id="1" name=""/>
        <p:cNvGrpSpPr/>
        <p:nvPr/>
      </p:nvGrpSpPr>
      <p:grpSpPr>
        <a:xfrm>
          <a:off x="0" y="0"/>
          <a:ext cx="0" cy="0"/>
          <a:chOff x="0" y="0"/>
          <a:chExt cx="0" cy="0"/>
        </a:xfrm>
      </p:grpSpPr>
      <p:sp>
        <p:nvSpPr>
          <p:cNvPr id="38" name="Immagine"/>
          <p:cNvSpPr>
            <a:spLocks noGrp="1"/>
          </p:cNvSpPr>
          <p:nvPr>
            <p:ph type="pic" sz="half" idx="13"/>
          </p:nvPr>
        </p:nvSpPr>
        <p:spPr>
          <a:xfrm>
            <a:off x="4723805" y="446484"/>
            <a:ext cx="3750469" cy="5777508"/>
          </a:xfrm>
          <a:prstGeom prst="rect">
            <a:avLst/>
          </a:prstGeom>
        </p:spPr>
        <p:txBody>
          <a:bodyPr lIns="91439" tIns="45719" rIns="91439" bIns="45719" anchor="t">
            <a:noAutofit/>
          </a:bodyPr>
          <a:lstStyle/>
          <a:p>
            <a:endParaRPr/>
          </a:p>
        </p:txBody>
      </p:sp>
      <p:sp>
        <p:nvSpPr>
          <p:cNvPr id="39" name="Titolo Testo"/>
          <p:cNvSpPr txBox="1">
            <a:spLocks noGrp="1"/>
          </p:cNvSpPr>
          <p:nvPr>
            <p:ph type="title"/>
          </p:nvPr>
        </p:nvSpPr>
        <p:spPr>
          <a:xfrm>
            <a:off x="669726" y="446484"/>
            <a:ext cx="3750469" cy="2803922"/>
          </a:xfrm>
          <a:prstGeom prst="rect">
            <a:avLst/>
          </a:prstGeom>
        </p:spPr>
        <p:txBody>
          <a:bodyPr anchor="b"/>
          <a:lstStyle>
            <a:lvl1pPr>
              <a:defRPr sz="4219"/>
            </a:lvl1pPr>
          </a:lstStyle>
          <a:p>
            <a:r>
              <a:t>Titolo Testo</a:t>
            </a:r>
          </a:p>
        </p:txBody>
      </p:sp>
      <p:sp>
        <p:nvSpPr>
          <p:cNvPr id="40" name="Corpo livello uno…"/>
          <p:cNvSpPr txBox="1">
            <a:spLocks noGrp="1"/>
          </p:cNvSpPr>
          <p:nvPr>
            <p:ph type="body" sz="quarter" idx="1"/>
          </p:nvPr>
        </p:nvSpPr>
        <p:spPr>
          <a:xfrm>
            <a:off x="669726" y="3321844"/>
            <a:ext cx="3750469" cy="2893219"/>
          </a:xfrm>
          <a:prstGeom prst="rect">
            <a:avLst/>
          </a:prstGeom>
        </p:spPr>
        <p:txBody>
          <a:bodyPr anchor="t"/>
          <a:lstStyle>
            <a:lvl1pPr marL="0" indent="0" algn="ctr">
              <a:spcBef>
                <a:spcPts val="0"/>
              </a:spcBef>
              <a:buSzTx/>
              <a:buNone/>
              <a:defRPr sz="2601"/>
            </a:lvl1pPr>
            <a:lvl2pPr marL="0" indent="0" algn="ctr">
              <a:spcBef>
                <a:spcPts val="0"/>
              </a:spcBef>
              <a:buSzTx/>
              <a:buNone/>
              <a:defRPr sz="2601"/>
            </a:lvl2pPr>
            <a:lvl3pPr marL="0" indent="0" algn="ctr">
              <a:spcBef>
                <a:spcPts val="0"/>
              </a:spcBef>
              <a:buSzTx/>
              <a:buNone/>
              <a:defRPr sz="2601"/>
            </a:lvl3pPr>
            <a:lvl4pPr marL="0" indent="0" algn="ctr">
              <a:spcBef>
                <a:spcPts val="0"/>
              </a:spcBef>
              <a:buSzTx/>
              <a:buNone/>
              <a:defRPr sz="2601"/>
            </a:lvl4pPr>
            <a:lvl5pPr marL="0" indent="0" algn="ctr">
              <a:spcBef>
                <a:spcPts val="0"/>
              </a:spcBef>
              <a:buSzTx/>
              <a:buNone/>
              <a:defRPr sz="2601"/>
            </a:lvl5pPr>
          </a:lstStyle>
          <a:p>
            <a:r>
              <a:t>Corpo livello uno</a:t>
            </a:r>
          </a:p>
          <a:p>
            <a:pPr lvl="1"/>
            <a:r>
              <a:t>Corpo livello due</a:t>
            </a:r>
          </a:p>
          <a:p>
            <a:pPr lvl="2"/>
            <a:r>
              <a:t>Corpo livello tre</a:t>
            </a:r>
          </a:p>
          <a:p>
            <a:pPr lvl="3"/>
            <a:r>
              <a:t>Corpo livello quattro</a:t>
            </a:r>
          </a:p>
          <a:p>
            <a:pPr lvl="4"/>
            <a:r>
              <a:t>Corpo livello cinque</a:t>
            </a:r>
          </a:p>
        </p:txBody>
      </p:sp>
      <p:sp>
        <p:nvSpPr>
          <p:cNvPr id="4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976417592"/>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olo - In alto">
    <p:spTree>
      <p:nvGrpSpPr>
        <p:cNvPr id="1" name=""/>
        <p:cNvGrpSpPr/>
        <p:nvPr/>
      </p:nvGrpSpPr>
      <p:grpSpPr>
        <a:xfrm>
          <a:off x="0" y="0"/>
          <a:ext cx="0" cy="0"/>
          <a:chOff x="0" y="0"/>
          <a:chExt cx="0" cy="0"/>
        </a:xfrm>
      </p:grpSpPr>
      <p:sp>
        <p:nvSpPr>
          <p:cNvPr id="48" name="Titolo Testo"/>
          <p:cNvSpPr txBox="1">
            <a:spLocks noGrp="1"/>
          </p:cNvSpPr>
          <p:nvPr>
            <p:ph type="title"/>
          </p:nvPr>
        </p:nvSpPr>
        <p:spPr>
          <a:prstGeom prst="rect">
            <a:avLst/>
          </a:prstGeom>
        </p:spPr>
        <p:txBody>
          <a:bodyPr/>
          <a:lstStyle/>
          <a:p>
            <a:r>
              <a:t>Titolo Testo</a:t>
            </a:r>
          </a:p>
        </p:txBody>
      </p:sp>
      <p:sp>
        <p:nvSpPr>
          <p:cNvPr id="4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05917761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56" name="Titolo Testo"/>
          <p:cNvSpPr txBox="1">
            <a:spLocks noGrp="1"/>
          </p:cNvSpPr>
          <p:nvPr>
            <p:ph type="title"/>
          </p:nvPr>
        </p:nvSpPr>
        <p:spPr>
          <a:prstGeom prst="rect">
            <a:avLst/>
          </a:prstGeom>
        </p:spPr>
        <p:txBody>
          <a:bodyPr/>
          <a:lstStyle/>
          <a:p>
            <a:r>
              <a:t>Titolo Testo</a:t>
            </a:r>
          </a:p>
        </p:txBody>
      </p:sp>
      <p:sp>
        <p:nvSpPr>
          <p:cNvPr id="57"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58"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90058756"/>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olo, punti elenco e foto">
    <p:spTree>
      <p:nvGrpSpPr>
        <p:cNvPr id="1" name=""/>
        <p:cNvGrpSpPr/>
        <p:nvPr/>
      </p:nvGrpSpPr>
      <p:grpSpPr>
        <a:xfrm>
          <a:off x="0" y="0"/>
          <a:ext cx="0" cy="0"/>
          <a:chOff x="0" y="0"/>
          <a:chExt cx="0" cy="0"/>
        </a:xfrm>
      </p:grpSpPr>
      <p:sp>
        <p:nvSpPr>
          <p:cNvPr id="65" name="Immagine"/>
          <p:cNvSpPr>
            <a:spLocks noGrp="1"/>
          </p:cNvSpPr>
          <p:nvPr>
            <p:ph type="pic" sz="half" idx="13"/>
          </p:nvPr>
        </p:nvSpPr>
        <p:spPr>
          <a:xfrm>
            <a:off x="4723805" y="1821656"/>
            <a:ext cx="3750469" cy="4420195"/>
          </a:xfrm>
          <a:prstGeom prst="rect">
            <a:avLst/>
          </a:prstGeom>
        </p:spPr>
        <p:txBody>
          <a:bodyPr lIns="91439" tIns="45719" rIns="91439" bIns="45719" anchor="t">
            <a:noAutofit/>
          </a:bodyPr>
          <a:lstStyle/>
          <a:p>
            <a:endParaRPr/>
          </a:p>
        </p:txBody>
      </p:sp>
      <p:sp>
        <p:nvSpPr>
          <p:cNvPr id="66" name="Titolo Testo"/>
          <p:cNvSpPr txBox="1">
            <a:spLocks noGrp="1"/>
          </p:cNvSpPr>
          <p:nvPr>
            <p:ph type="title"/>
          </p:nvPr>
        </p:nvSpPr>
        <p:spPr>
          <a:prstGeom prst="rect">
            <a:avLst/>
          </a:prstGeom>
        </p:spPr>
        <p:txBody>
          <a:bodyPr/>
          <a:lstStyle/>
          <a:p>
            <a:r>
              <a:t>Titolo Testo</a:t>
            </a:r>
          </a:p>
        </p:txBody>
      </p:sp>
      <p:sp>
        <p:nvSpPr>
          <p:cNvPr id="67" name="Corpo livello uno…"/>
          <p:cNvSpPr txBox="1">
            <a:spLocks noGrp="1"/>
          </p:cNvSpPr>
          <p:nvPr>
            <p:ph type="body" sz="half" idx="1"/>
          </p:nvPr>
        </p:nvSpPr>
        <p:spPr>
          <a:xfrm>
            <a:off x="669726" y="1821656"/>
            <a:ext cx="3750469" cy="4420195"/>
          </a:xfrm>
          <a:prstGeom prst="rect">
            <a:avLst/>
          </a:prstGeom>
        </p:spPr>
        <p:txBody>
          <a:bodyPr/>
          <a:lstStyle>
            <a:lvl1pPr marL="241093" indent="-241093">
              <a:spcBef>
                <a:spcPts val="2250"/>
              </a:spcBef>
              <a:defRPr sz="1969"/>
            </a:lvl1pPr>
            <a:lvl2pPr marL="482186" indent="-241093">
              <a:spcBef>
                <a:spcPts val="2250"/>
              </a:spcBef>
              <a:defRPr sz="1969"/>
            </a:lvl2pPr>
            <a:lvl3pPr marL="723279" indent="-241093">
              <a:spcBef>
                <a:spcPts val="2250"/>
              </a:spcBef>
              <a:defRPr sz="1969"/>
            </a:lvl3pPr>
            <a:lvl4pPr marL="964372" indent="-241093">
              <a:spcBef>
                <a:spcPts val="2250"/>
              </a:spcBef>
              <a:defRPr sz="1969"/>
            </a:lvl4pPr>
            <a:lvl5pPr marL="1205465" indent="-241093">
              <a:spcBef>
                <a:spcPts val="2250"/>
              </a:spcBef>
              <a:defRPr sz="1969"/>
            </a:lvl5pPr>
          </a:lstStyle>
          <a:p>
            <a:r>
              <a:t>Corpo livello uno</a:t>
            </a:r>
          </a:p>
          <a:p>
            <a:pPr lvl="1"/>
            <a:r>
              <a:t>Corpo livello due</a:t>
            </a:r>
          </a:p>
          <a:p>
            <a:pPr lvl="2"/>
            <a:r>
              <a:t>Corpo livello tre</a:t>
            </a:r>
          </a:p>
          <a:p>
            <a:pPr lvl="3"/>
            <a:r>
              <a:t>Corpo livello quattro</a:t>
            </a:r>
          </a:p>
          <a:p>
            <a:pPr lvl="4"/>
            <a:r>
              <a:t>Corpo livello cinque</a:t>
            </a:r>
          </a:p>
        </p:txBody>
      </p:sp>
      <p:sp>
        <p:nvSpPr>
          <p:cNvPr id="68" name="Numero diapositiva"/>
          <p:cNvSpPr txBox="1">
            <a:spLocks noGrp="1"/>
          </p:cNvSpPr>
          <p:nvPr>
            <p:ph type="sldNum" sz="quarter" idx="2"/>
          </p:nvPr>
        </p:nvSpPr>
        <p:spPr>
          <a:xfrm>
            <a:off x="4449997" y="6536531"/>
            <a:ext cx="302968" cy="275717"/>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‹N›</a:t>
            </a:fld>
            <a:endParaRPr/>
          </a:p>
        </p:txBody>
      </p:sp>
    </p:spTree>
    <p:extLst>
      <p:ext uri="{BB962C8B-B14F-4D97-AF65-F5344CB8AC3E}">
        <p14:creationId xmlns:p14="http://schemas.microsoft.com/office/powerpoint/2010/main" val="408800223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865FB29A-9369-498B-A0FA-037B3B439E0B}" type="datetimeFigureOut">
              <a:rPr lang="en-US" smtClean="0"/>
              <a:t>2/25/2019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20160008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unti elenco">
    <p:spTree>
      <p:nvGrpSpPr>
        <p:cNvPr id="1" name=""/>
        <p:cNvGrpSpPr/>
        <p:nvPr/>
      </p:nvGrpSpPr>
      <p:grpSpPr>
        <a:xfrm>
          <a:off x="0" y="0"/>
          <a:ext cx="0" cy="0"/>
          <a:chOff x="0" y="0"/>
          <a:chExt cx="0" cy="0"/>
        </a:xfrm>
      </p:grpSpPr>
      <p:sp>
        <p:nvSpPr>
          <p:cNvPr id="75" name="Corpo livello uno…"/>
          <p:cNvSpPr txBox="1">
            <a:spLocks noGrp="1"/>
          </p:cNvSpPr>
          <p:nvPr>
            <p:ph type="body" idx="1"/>
          </p:nvPr>
        </p:nvSpPr>
        <p:spPr>
          <a:xfrm>
            <a:off x="669727" y="892969"/>
            <a:ext cx="7804547" cy="5072063"/>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76"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125113246"/>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
        <p:nvSpPr>
          <p:cNvPr id="83" name="Immagine"/>
          <p:cNvSpPr>
            <a:spLocks noGrp="1"/>
          </p:cNvSpPr>
          <p:nvPr>
            <p:ph type="pic" sz="quarter" idx="13"/>
          </p:nvPr>
        </p:nvSpPr>
        <p:spPr>
          <a:xfrm>
            <a:off x="4723805" y="3580805"/>
            <a:ext cx="3750469" cy="2652117"/>
          </a:xfrm>
          <a:prstGeom prst="rect">
            <a:avLst/>
          </a:prstGeom>
        </p:spPr>
        <p:txBody>
          <a:bodyPr lIns="91439" tIns="45719" rIns="91439" bIns="45719" anchor="t">
            <a:noAutofit/>
          </a:bodyPr>
          <a:lstStyle/>
          <a:p>
            <a:endParaRPr/>
          </a:p>
        </p:txBody>
      </p:sp>
      <p:sp>
        <p:nvSpPr>
          <p:cNvPr id="84" name="Immagine"/>
          <p:cNvSpPr>
            <a:spLocks noGrp="1"/>
          </p:cNvSpPr>
          <p:nvPr>
            <p:ph type="pic" sz="quarter" idx="14"/>
          </p:nvPr>
        </p:nvSpPr>
        <p:spPr>
          <a:xfrm>
            <a:off x="4723805" y="625078"/>
            <a:ext cx="3750469" cy="2652117"/>
          </a:xfrm>
          <a:prstGeom prst="rect">
            <a:avLst/>
          </a:prstGeom>
        </p:spPr>
        <p:txBody>
          <a:bodyPr lIns="91439" tIns="45719" rIns="91439" bIns="45719" anchor="t">
            <a:noAutofit/>
          </a:bodyPr>
          <a:lstStyle/>
          <a:p>
            <a:endParaRPr/>
          </a:p>
        </p:txBody>
      </p:sp>
      <p:sp>
        <p:nvSpPr>
          <p:cNvPr id="85" name="Immagine"/>
          <p:cNvSpPr>
            <a:spLocks noGrp="1"/>
          </p:cNvSpPr>
          <p:nvPr>
            <p:ph type="pic" sz="half" idx="15"/>
          </p:nvPr>
        </p:nvSpPr>
        <p:spPr>
          <a:xfrm>
            <a:off x="669726" y="625078"/>
            <a:ext cx="3750469" cy="5607844"/>
          </a:xfrm>
          <a:prstGeom prst="rect">
            <a:avLst/>
          </a:prstGeom>
        </p:spPr>
        <p:txBody>
          <a:bodyPr lIns="91439" tIns="45719" rIns="91439" bIns="45719" anchor="t">
            <a:noAutofit/>
          </a:bodyPr>
          <a:lstStyle/>
          <a:p>
            <a:endParaRPr/>
          </a:p>
        </p:txBody>
      </p:sp>
      <p:sp>
        <p:nvSpPr>
          <p:cNvPr id="86"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09835756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
        <p:nvSpPr>
          <p:cNvPr id="93" name="–Giovanni Mela"/>
          <p:cNvSpPr txBox="1">
            <a:spLocks noGrp="1"/>
          </p:cNvSpPr>
          <p:nvPr>
            <p:ph type="body" sz="quarter" idx="13"/>
          </p:nvPr>
        </p:nvSpPr>
        <p:spPr>
          <a:xfrm>
            <a:off x="892969" y="4473773"/>
            <a:ext cx="7358063" cy="362215"/>
          </a:xfrm>
          <a:prstGeom prst="rect">
            <a:avLst/>
          </a:prstGeom>
        </p:spPr>
        <p:txBody>
          <a:bodyPr anchor="t">
            <a:spAutoFit/>
          </a:bodyPr>
          <a:lstStyle>
            <a:lvl1pPr marL="0" indent="0" algn="ctr">
              <a:spcBef>
                <a:spcPts val="0"/>
              </a:spcBef>
              <a:buSzTx/>
              <a:buNone/>
              <a:defRPr sz="1687" i="1"/>
            </a:lvl1pPr>
          </a:lstStyle>
          <a:p>
            <a:r>
              <a:t>–Giovanni Mela</a:t>
            </a:r>
          </a:p>
        </p:txBody>
      </p:sp>
      <p:sp>
        <p:nvSpPr>
          <p:cNvPr id="94" name="“Inserisci qui una citazione”."/>
          <p:cNvSpPr txBox="1">
            <a:spLocks noGrp="1"/>
          </p:cNvSpPr>
          <p:nvPr>
            <p:ph type="body" sz="quarter" idx="14"/>
          </p:nvPr>
        </p:nvSpPr>
        <p:spPr>
          <a:xfrm>
            <a:off x="892969" y="2979431"/>
            <a:ext cx="7358063" cy="470513"/>
          </a:xfrm>
          <a:prstGeom prst="rect">
            <a:avLst/>
          </a:prstGeom>
        </p:spPr>
        <p:txBody>
          <a:bodyPr>
            <a:spAutoFit/>
          </a:bodyPr>
          <a:lstStyle>
            <a:lvl1pPr marL="0" indent="0" algn="ctr">
              <a:spcBef>
                <a:spcPts val="0"/>
              </a:spcBef>
              <a:buSzTx/>
              <a:buNone/>
              <a:defRPr sz="2391">
                <a:latin typeface="+mn-lt"/>
                <a:ea typeface="+mn-ea"/>
                <a:cs typeface="+mn-cs"/>
                <a:sym typeface="Helvetica Neue Medium"/>
              </a:defRPr>
            </a:lvl1pPr>
          </a:lstStyle>
          <a:p>
            <a:r>
              <a:t>“Inserisci qui una citazione”. </a:t>
            </a:r>
          </a:p>
        </p:txBody>
      </p:sp>
      <p:sp>
        <p:nvSpPr>
          <p:cNvPr id="9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612501607"/>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02" name="Immagine"/>
          <p:cNvSpPr>
            <a:spLocks noGrp="1"/>
          </p:cNvSpPr>
          <p:nvPr>
            <p:ph type="pic" idx="13"/>
          </p:nvPr>
        </p:nvSpPr>
        <p:spPr>
          <a:xfrm>
            <a:off x="0" y="0"/>
            <a:ext cx="9144000" cy="6858000"/>
          </a:xfrm>
          <a:prstGeom prst="rect">
            <a:avLst/>
          </a:prstGeom>
        </p:spPr>
        <p:txBody>
          <a:bodyPr lIns="91439" tIns="45719" rIns="91439" bIns="45719" anchor="t">
            <a:noAutofit/>
          </a:bodyPr>
          <a:lstStyle/>
          <a:p>
            <a:endParaRPr/>
          </a:p>
        </p:txBody>
      </p:sp>
      <p:sp>
        <p:nvSpPr>
          <p:cNvPr id="10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948541831"/>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
        <p:nvSpPr>
          <p:cNvPr id="11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651402431"/>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a:t>
            </a:r>
            <a:endParaRPr lang="en-US"/>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a:p>
        </p:txBody>
      </p:sp>
      <p:sp>
        <p:nvSpPr>
          <p:cNvPr id="4" name="Segnaposto data 3"/>
          <p:cNvSpPr>
            <a:spLocks noGrp="1"/>
          </p:cNvSpPr>
          <p:nvPr>
            <p:ph type="dt" sz="half" idx="10"/>
          </p:nvPr>
        </p:nvSpPr>
        <p:spPr/>
        <p:txBody>
          <a:bodyPr/>
          <a:lstStyle/>
          <a:p>
            <a:fld id="{865FB29A-9369-498B-A0FA-037B3B439E0B}" type="datetimeFigureOut">
              <a:rPr lang="en-US" smtClean="0"/>
              <a:t>2/25/2019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5561615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865FB29A-9369-498B-A0FA-037B3B439E0B}" type="datetimeFigureOut">
              <a:rPr lang="en-US" smtClean="0"/>
              <a:t>2/25/2019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20218828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a:t>
            </a:r>
            <a:endParaRPr lang="en-US"/>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865FB29A-9369-498B-A0FA-037B3B439E0B}" type="datetimeFigureOut">
              <a:rPr lang="en-US" smtClean="0"/>
              <a:t>2/25/2019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7432433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471487" y="1825625"/>
            <a:ext cx="2900363"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3486150" y="1825625"/>
            <a:ext cx="2900363"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p>
            <a:fld id="{865FB29A-9369-498B-A0FA-037B3B439E0B}" type="datetimeFigureOut">
              <a:rPr lang="en-US" smtClean="0"/>
              <a:t>2/25/2019</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39290148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a:t>Fare clic per modificare lo stile del titolo</a:t>
            </a:r>
            <a:endParaRPr lang="en-US"/>
          </a:p>
        </p:txBody>
      </p:sp>
      <p:sp>
        <p:nvSpPr>
          <p:cNvPr id="3" name="Segnaposto tes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p:cNvSpPr>
            <a:spLocks noGrp="1"/>
          </p:cNvSpPr>
          <p:nvPr>
            <p:ph type="dt" sz="half" idx="10"/>
          </p:nvPr>
        </p:nvSpPr>
        <p:spPr/>
        <p:txBody>
          <a:bodyPr/>
          <a:lstStyle/>
          <a:p>
            <a:fld id="{865FB29A-9369-498B-A0FA-037B3B439E0B}" type="datetimeFigureOut">
              <a:rPr lang="en-US" smtClean="0"/>
              <a:t>2/25/2019</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1206640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a:t>
            </a:r>
            <a:endParaRPr lang="en-US"/>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865FB29A-9369-498B-A0FA-037B3B439E0B}" type="datetimeFigureOut">
              <a:rPr lang="en-US" smtClean="0"/>
              <a:t>2/25/2019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9042004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p>
            <a:fld id="{865FB29A-9369-498B-A0FA-037B3B439E0B}" type="datetimeFigureOut">
              <a:rPr lang="en-US" smtClean="0"/>
              <a:t>2/25/2019</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24370929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65FB29A-9369-498B-A0FA-037B3B439E0B}" type="datetimeFigureOut">
              <a:rPr lang="en-US" smtClean="0"/>
              <a:t>2/25/2019</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34480958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a:t>
            </a:r>
            <a:endParaRPr lang="en-US"/>
          </a:p>
        </p:txBody>
      </p:sp>
      <p:sp>
        <p:nvSpPr>
          <p:cNvPr id="3" name="Segnaposto contenut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865FB29A-9369-498B-A0FA-037B3B439E0B}" type="datetimeFigureOut">
              <a:rPr lang="en-US" smtClean="0"/>
              <a:t>2/25/2019</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24352055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a:t>
            </a:r>
            <a:endParaRPr lang="en-US"/>
          </a:p>
        </p:txBody>
      </p:sp>
      <p:sp>
        <p:nvSpPr>
          <p:cNvPr id="3" name="Segnaposto immagin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865FB29A-9369-498B-A0FA-037B3B439E0B}" type="datetimeFigureOut">
              <a:rPr lang="en-US" smtClean="0"/>
              <a:t>2/25/2019</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38630786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865FB29A-9369-498B-A0FA-037B3B439E0B}" type="datetimeFigureOut">
              <a:rPr lang="en-US" smtClean="0"/>
              <a:t>2/25/2019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38025598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4907757" y="365125"/>
            <a:ext cx="1478756" cy="5811838"/>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71488" y="365125"/>
            <a:ext cx="4321969"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865FB29A-9369-498B-A0FA-037B3B439E0B}" type="datetimeFigureOut">
              <a:rPr lang="en-US" smtClean="0"/>
              <a:t>2/25/2019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42049616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Titolo e sottotitolo">
    <p:spTree>
      <p:nvGrpSpPr>
        <p:cNvPr id="1" name=""/>
        <p:cNvGrpSpPr/>
        <p:nvPr/>
      </p:nvGrpSpPr>
      <p:grpSpPr>
        <a:xfrm>
          <a:off x="0" y="0"/>
          <a:ext cx="0" cy="0"/>
          <a:chOff x="0" y="0"/>
          <a:chExt cx="0" cy="0"/>
        </a:xfrm>
      </p:grpSpPr>
      <p:sp>
        <p:nvSpPr>
          <p:cNvPr id="11" name="Linea"/>
          <p:cNvSpPr>
            <a:spLocks noGrp="1"/>
          </p:cNvSpPr>
          <p:nvPr>
            <p:ph type="body" sz="quarter" idx="13"/>
          </p:nvPr>
        </p:nvSpPr>
        <p:spPr>
          <a:xfrm>
            <a:off x="401836" y="3929063"/>
            <a:ext cx="8350158" cy="2"/>
          </a:xfrm>
          <a:prstGeom prst="line">
            <a:avLst/>
          </a:prstGeom>
          <a:ln w="38100" cap="rnd">
            <a:solidFill>
              <a:srgbClr val="747676"/>
            </a:solidFill>
            <a:custDash>
              <a:ds d="100000" sp="200000"/>
            </a:custDash>
            <a:round/>
          </a:ln>
        </p:spPr>
        <p:txBody>
          <a:bodyPr anchor="ctr">
            <a:noAutofit/>
          </a:bodyPr>
          <a:lstStyle>
            <a:lvl1pPr marL="0" indent="0" defTabSz="321457">
              <a:spcBef>
                <a:spcPts val="0"/>
              </a:spcBef>
              <a:buSzTx/>
              <a:buFontTx/>
              <a:buNone/>
              <a:defRPr sz="1200">
                <a:solidFill>
                  <a:srgbClr val="000000"/>
                </a:solidFill>
                <a:latin typeface="Helvetica"/>
                <a:cs typeface="Helvetica"/>
                <a:sym typeface="Helvetica"/>
              </a:defRPr>
            </a:lvl1p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2" name="Titolo Testo"/>
          <p:cNvSpPr txBox="1">
            <a:spLocks noGrp="1"/>
          </p:cNvSpPr>
          <p:nvPr>
            <p:ph type="title"/>
          </p:nvPr>
        </p:nvSpPr>
        <p:spPr>
          <a:xfrm>
            <a:off x="401836" y="401836"/>
            <a:ext cx="8340328" cy="3643313"/>
          </a:xfrm>
          <a:prstGeom prst="rect">
            <a:avLst/>
          </a:prstGeom>
        </p:spPr>
        <p:txBody>
          <a:bodyPr anchor="b"/>
          <a:lstStyle>
            <a:lvl1pPr algn="ctr">
              <a:lnSpc>
                <a:spcPct val="80000"/>
              </a:lnSpc>
              <a:spcBef>
                <a:spcPts val="0"/>
              </a:spcBef>
              <a:defRPr sz="8508">
                <a:solidFill>
                  <a:srgbClr val="5C5C5C"/>
                </a:solidFill>
              </a:defRPr>
            </a:lvl1pPr>
          </a:lstStyle>
          <a:p>
            <a:r>
              <a:t>Titolo Testo</a:t>
            </a:r>
          </a:p>
        </p:txBody>
      </p:sp>
      <p:sp>
        <p:nvSpPr>
          <p:cNvPr id="13" name="Corpo livello uno…"/>
          <p:cNvSpPr txBox="1">
            <a:spLocks noGrp="1"/>
          </p:cNvSpPr>
          <p:nvPr>
            <p:ph type="body" sz="half" idx="1"/>
          </p:nvPr>
        </p:nvSpPr>
        <p:spPr>
          <a:xfrm>
            <a:off x="401836" y="3991570"/>
            <a:ext cx="8340328" cy="2294930"/>
          </a:xfrm>
          <a:prstGeom prst="rect">
            <a:avLst/>
          </a:prstGeom>
        </p:spPr>
        <p:txBody>
          <a:bodyPr/>
          <a:lstStyle>
            <a:lvl1pPr marL="0" indent="0" algn="ctr">
              <a:lnSpc>
                <a:spcPct val="70000"/>
              </a:lnSpc>
              <a:spcBef>
                <a:spcPts val="0"/>
              </a:spcBef>
              <a:buSzTx/>
              <a:buFontTx/>
              <a:buNone/>
              <a:defRPr sz="3375" i="1">
                <a:solidFill>
                  <a:srgbClr val="747676"/>
                </a:solidFill>
              </a:defRPr>
            </a:lvl1pPr>
            <a:lvl2pPr marL="0" indent="160729" algn="ctr">
              <a:lnSpc>
                <a:spcPct val="70000"/>
              </a:lnSpc>
              <a:spcBef>
                <a:spcPts val="0"/>
              </a:spcBef>
              <a:buSzTx/>
              <a:buFontTx/>
              <a:buNone/>
              <a:defRPr sz="3375" i="1">
                <a:solidFill>
                  <a:srgbClr val="747676"/>
                </a:solidFill>
              </a:defRPr>
            </a:lvl2pPr>
            <a:lvl3pPr marL="0" indent="321457" algn="ctr">
              <a:lnSpc>
                <a:spcPct val="70000"/>
              </a:lnSpc>
              <a:spcBef>
                <a:spcPts val="0"/>
              </a:spcBef>
              <a:buSzTx/>
              <a:buFontTx/>
              <a:buNone/>
              <a:defRPr sz="3375" i="1">
                <a:solidFill>
                  <a:srgbClr val="747676"/>
                </a:solidFill>
              </a:defRPr>
            </a:lvl3pPr>
            <a:lvl4pPr marL="0" indent="482186" algn="ctr">
              <a:lnSpc>
                <a:spcPct val="70000"/>
              </a:lnSpc>
              <a:spcBef>
                <a:spcPts val="0"/>
              </a:spcBef>
              <a:buSzTx/>
              <a:buFontTx/>
              <a:buNone/>
              <a:defRPr sz="3375" i="1">
                <a:solidFill>
                  <a:srgbClr val="747676"/>
                </a:solidFill>
              </a:defRPr>
            </a:lvl4pPr>
            <a:lvl5pPr marL="0" indent="642915" algn="ctr">
              <a:lnSpc>
                <a:spcPct val="70000"/>
              </a:lnSpc>
              <a:spcBef>
                <a:spcPts val="0"/>
              </a:spcBef>
              <a:buSzTx/>
              <a:buFontTx/>
              <a:buNone/>
              <a:defRPr sz="3375" i="1">
                <a:solidFill>
                  <a:srgbClr val="747676"/>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4" name="Numero diapositiva"/>
          <p:cNvSpPr txBox="1">
            <a:spLocks noGrp="1"/>
          </p:cNvSpPr>
          <p:nvPr>
            <p:ph type="sldNum" sz="quarter" idx="2"/>
          </p:nvPr>
        </p:nvSpPr>
        <p:spPr>
          <a:xfrm>
            <a:off x="8425538" y="6461126"/>
            <a:ext cx="291748" cy="275717"/>
          </a:xfrm>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537450944"/>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Foto - Orizzontale">
    <p:spTree>
      <p:nvGrpSpPr>
        <p:cNvPr id="1" name=""/>
        <p:cNvGrpSpPr/>
        <p:nvPr/>
      </p:nvGrpSpPr>
      <p:grpSpPr>
        <a:xfrm>
          <a:off x="0" y="0"/>
          <a:ext cx="0" cy="0"/>
          <a:chOff x="0" y="0"/>
          <a:chExt cx="0" cy="0"/>
        </a:xfrm>
      </p:grpSpPr>
      <p:sp>
        <p:nvSpPr>
          <p:cNvPr id="21" name="Immagine"/>
          <p:cNvSpPr>
            <a:spLocks noGrp="1"/>
          </p:cNvSpPr>
          <p:nvPr>
            <p:ph type="pic" idx="13"/>
          </p:nvPr>
        </p:nvSpPr>
        <p:spPr>
          <a:xfrm>
            <a:off x="0" y="0"/>
            <a:ext cx="9144000" cy="6858000"/>
          </a:xfrm>
          <a:prstGeom prst="rect">
            <a:avLst/>
          </a:prstGeom>
        </p:spPr>
        <p:txBody>
          <a:bodyPr lIns="91439" tIns="45719" rIns="91439" bIns="45719">
            <a:noAutofit/>
          </a:bodyPr>
          <a:lstStyle/>
          <a:p>
            <a:endParaRPr/>
          </a:p>
        </p:txBody>
      </p:sp>
      <p:sp>
        <p:nvSpPr>
          <p:cNvPr id="22" name="Rettangolo"/>
          <p:cNvSpPr>
            <a:spLocks noGrp="1"/>
          </p:cNvSpPr>
          <p:nvPr>
            <p:ph type="body" sz="half" idx="14"/>
          </p:nvPr>
        </p:nvSpPr>
        <p:spPr>
          <a:xfrm>
            <a:off x="0" y="3812977"/>
            <a:ext cx="9144000" cy="2536031"/>
          </a:xfrm>
          <a:prstGeom prst="rect">
            <a:avLst/>
          </a:prstGeom>
          <a:solidFill>
            <a:srgbClr val="FFFFFF"/>
          </a:solidFill>
        </p:spPr>
        <p:txBody>
          <a:bodyPr anchor="ctr">
            <a:noAutofit/>
          </a:bodyPr>
          <a:lstStyle>
            <a:lvl1pPr marL="0" indent="0" algn="ctr">
              <a:spcBef>
                <a:spcPts val="0"/>
              </a:spcBef>
              <a:buSzTx/>
              <a:buFontTx/>
              <a:buNone/>
              <a:defRPr sz="2400">
                <a:latin typeface="DIN Alternate"/>
                <a:sym typeface="DIN Alternate"/>
              </a:defRPr>
            </a:lvl1pPr>
          </a:lstStyle>
          <a:p>
            <a:pPr marL="0" indent="0" algn="ctr">
              <a:spcBef>
                <a:spcPts val="0"/>
              </a:spcBef>
              <a:buSzTx/>
              <a:buFontTx/>
              <a:buNone/>
              <a:defRPr sz="2400">
                <a:latin typeface="DIN Alternate"/>
                <a:ea typeface="DIN Alternate"/>
                <a:cs typeface="DIN Alternate"/>
                <a:sym typeface="DIN Alternate"/>
              </a:defRPr>
            </a:pPr>
            <a:endParaRPr/>
          </a:p>
        </p:txBody>
      </p:sp>
      <p:sp>
        <p:nvSpPr>
          <p:cNvPr id="23" name="Linea"/>
          <p:cNvSpPr>
            <a:spLocks noGrp="1"/>
          </p:cNvSpPr>
          <p:nvPr>
            <p:ph type="body" sz="quarter" idx="15"/>
          </p:nvPr>
        </p:nvSpPr>
        <p:spPr>
          <a:xfrm flipV="1">
            <a:off x="401836" y="5357810"/>
            <a:ext cx="8349258" cy="3"/>
          </a:xfrm>
          <a:prstGeom prst="line">
            <a:avLst/>
          </a:prstGeom>
          <a:ln w="38100" cap="rnd">
            <a:solidFill>
              <a:srgbClr val="747676"/>
            </a:solidFill>
            <a:custDash>
              <a:ds d="100000" sp="200000"/>
            </a:custDash>
            <a:round/>
          </a:ln>
        </p:spPr>
        <p:txBody>
          <a:bodyPr anchor="ctr">
            <a:noAutofit/>
          </a:bodyPr>
          <a:lstStyle>
            <a:lvl1pPr marL="0" indent="0" defTabSz="321457">
              <a:spcBef>
                <a:spcPts val="0"/>
              </a:spcBef>
              <a:buSzTx/>
              <a:buFontTx/>
              <a:buNone/>
              <a:defRPr sz="1200">
                <a:solidFill>
                  <a:srgbClr val="000000"/>
                </a:solidFill>
                <a:latin typeface="Helvetica"/>
                <a:cs typeface="Helvetica"/>
                <a:sym typeface="Helvetica"/>
              </a:defRPr>
            </a:lvl1p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4" name="Titolo Testo"/>
          <p:cNvSpPr txBox="1">
            <a:spLocks noGrp="1"/>
          </p:cNvSpPr>
          <p:nvPr>
            <p:ph type="title"/>
          </p:nvPr>
        </p:nvSpPr>
        <p:spPr>
          <a:xfrm>
            <a:off x="401836" y="3911203"/>
            <a:ext cx="8340328" cy="1553766"/>
          </a:xfrm>
          <a:prstGeom prst="rect">
            <a:avLst/>
          </a:prstGeom>
        </p:spPr>
        <p:txBody>
          <a:bodyPr anchor="b"/>
          <a:lstStyle>
            <a:lvl1pPr algn="r">
              <a:lnSpc>
                <a:spcPct val="80000"/>
              </a:lnSpc>
              <a:spcBef>
                <a:spcPts val="0"/>
              </a:spcBef>
              <a:defRPr sz="8508">
                <a:solidFill>
                  <a:srgbClr val="5C5C5C"/>
                </a:solidFill>
              </a:defRPr>
            </a:lvl1pPr>
          </a:lstStyle>
          <a:p>
            <a:r>
              <a:t>Titolo Testo</a:t>
            </a:r>
          </a:p>
        </p:txBody>
      </p:sp>
      <p:sp>
        <p:nvSpPr>
          <p:cNvPr id="25" name="Corpo livello uno…"/>
          <p:cNvSpPr txBox="1">
            <a:spLocks noGrp="1"/>
          </p:cNvSpPr>
          <p:nvPr>
            <p:ph type="body" sz="quarter" idx="1"/>
          </p:nvPr>
        </p:nvSpPr>
        <p:spPr>
          <a:xfrm>
            <a:off x="401836" y="5393531"/>
            <a:ext cx="8340328" cy="866180"/>
          </a:xfrm>
          <a:prstGeom prst="rect">
            <a:avLst/>
          </a:prstGeom>
        </p:spPr>
        <p:txBody>
          <a:bodyPr/>
          <a:lstStyle>
            <a:lvl1pPr marL="0" indent="0" algn="r">
              <a:lnSpc>
                <a:spcPct val="70000"/>
              </a:lnSpc>
              <a:spcBef>
                <a:spcPts val="422"/>
              </a:spcBef>
              <a:buSzTx/>
              <a:buFontTx/>
              <a:buNone/>
              <a:defRPr sz="3375" i="1">
                <a:solidFill>
                  <a:srgbClr val="747676"/>
                </a:solidFill>
              </a:defRPr>
            </a:lvl1pPr>
            <a:lvl2pPr marL="0" indent="160729" algn="r">
              <a:lnSpc>
                <a:spcPct val="70000"/>
              </a:lnSpc>
              <a:spcBef>
                <a:spcPts val="422"/>
              </a:spcBef>
              <a:buSzTx/>
              <a:buFontTx/>
              <a:buNone/>
              <a:defRPr sz="3375" i="1">
                <a:solidFill>
                  <a:srgbClr val="747676"/>
                </a:solidFill>
              </a:defRPr>
            </a:lvl2pPr>
            <a:lvl3pPr marL="0" indent="321457" algn="r">
              <a:lnSpc>
                <a:spcPct val="70000"/>
              </a:lnSpc>
              <a:spcBef>
                <a:spcPts val="422"/>
              </a:spcBef>
              <a:buSzTx/>
              <a:buFontTx/>
              <a:buNone/>
              <a:defRPr sz="3375" i="1">
                <a:solidFill>
                  <a:srgbClr val="747676"/>
                </a:solidFill>
              </a:defRPr>
            </a:lvl3pPr>
            <a:lvl4pPr marL="0" indent="482186" algn="r">
              <a:lnSpc>
                <a:spcPct val="70000"/>
              </a:lnSpc>
              <a:spcBef>
                <a:spcPts val="422"/>
              </a:spcBef>
              <a:buSzTx/>
              <a:buFontTx/>
              <a:buNone/>
              <a:defRPr sz="3375" i="1">
                <a:solidFill>
                  <a:srgbClr val="747676"/>
                </a:solidFill>
              </a:defRPr>
            </a:lvl4pPr>
            <a:lvl5pPr marL="0" indent="642915" algn="r">
              <a:lnSpc>
                <a:spcPct val="70000"/>
              </a:lnSpc>
              <a:spcBef>
                <a:spcPts val="422"/>
              </a:spcBef>
              <a:buSzTx/>
              <a:buFontTx/>
              <a:buNone/>
              <a:defRPr sz="3375" i="1">
                <a:solidFill>
                  <a:srgbClr val="747676"/>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26" name="Numero diapositiva"/>
          <p:cNvSpPr txBox="1">
            <a:spLocks noGrp="1"/>
          </p:cNvSpPr>
          <p:nvPr>
            <p:ph type="sldNum" sz="quarter" idx="2"/>
          </p:nvPr>
        </p:nvSpPr>
        <p:spPr>
          <a:xfrm>
            <a:off x="8428323" y="6465094"/>
            <a:ext cx="291748" cy="275717"/>
          </a:xfrm>
          <a:prstGeom prst="rect">
            <a:avLst/>
          </a:prstGeom>
        </p:spPr>
        <p:txBody>
          <a:bodyPr/>
          <a:lstStyle>
            <a:lvl1pPr>
              <a:defRPr>
                <a:solidFill>
                  <a:srgbClr val="CBCBCB"/>
                </a:solidFill>
              </a:defRPr>
            </a:lvl1pPr>
          </a:lstStyle>
          <a:p>
            <a:fld id="{86CB4B4D-7CA3-9044-876B-883B54F8677D}" type="slidenum">
              <a:t>‹N›</a:t>
            </a:fld>
            <a:endParaRPr/>
          </a:p>
        </p:txBody>
      </p:sp>
    </p:spTree>
    <p:extLst>
      <p:ext uri="{BB962C8B-B14F-4D97-AF65-F5344CB8AC3E}">
        <p14:creationId xmlns:p14="http://schemas.microsoft.com/office/powerpoint/2010/main" val="4264371624"/>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Titolo - Centrato">
    <p:spTree>
      <p:nvGrpSpPr>
        <p:cNvPr id="1" name=""/>
        <p:cNvGrpSpPr/>
        <p:nvPr/>
      </p:nvGrpSpPr>
      <p:grpSpPr>
        <a:xfrm>
          <a:off x="0" y="0"/>
          <a:ext cx="0" cy="0"/>
          <a:chOff x="0" y="0"/>
          <a:chExt cx="0" cy="0"/>
        </a:xfrm>
      </p:grpSpPr>
      <p:sp>
        <p:nvSpPr>
          <p:cNvPr id="33" name="Titolo Testo"/>
          <p:cNvSpPr txBox="1">
            <a:spLocks noGrp="1"/>
          </p:cNvSpPr>
          <p:nvPr>
            <p:ph type="title"/>
          </p:nvPr>
        </p:nvSpPr>
        <p:spPr>
          <a:xfrm>
            <a:off x="401836" y="401836"/>
            <a:ext cx="8340328" cy="3643313"/>
          </a:xfrm>
          <a:prstGeom prst="rect">
            <a:avLst/>
          </a:prstGeom>
        </p:spPr>
        <p:txBody>
          <a:bodyPr anchor="b"/>
          <a:lstStyle>
            <a:lvl1pPr algn="ctr">
              <a:lnSpc>
                <a:spcPct val="80000"/>
              </a:lnSpc>
              <a:spcBef>
                <a:spcPts val="0"/>
              </a:spcBef>
              <a:defRPr sz="8508">
                <a:solidFill>
                  <a:srgbClr val="5C5C5C"/>
                </a:solidFill>
              </a:defRPr>
            </a:lvl1pPr>
          </a:lstStyle>
          <a:p>
            <a:r>
              <a:t>Titolo Testo</a:t>
            </a:r>
          </a:p>
        </p:txBody>
      </p:sp>
      <p:sp>
        <p:nvSpPr>
          <p:cNvPr id="34" name="Numero diapositiva"/>
          <p:cNvSpPr txBox="1">
            <a:spLocks noGrp="1"/>
          </p:cNvSpPr>
          <p:nvPr>
            <p:ph type="sldNum" sz="quarter" idx="2"/>
          </p:nvPr>
        </p:nvSpPr>
        <p:spPr>
          <a:xfrm>
            <a:off x="8421961" y="6461126"/>
            <a:ext cx="291748" cy="275717"/>
          </a:xfrm>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257994142"/>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Foto - Verticale">
    <p:spTree>
      <p:nvGrpSpPr>
        <p:cNvPr id="1" name=""/>
        <p:cNvGrpSpPr/>
        <p:nvPr/>
      </p:nvGrpSpPr>
      <p:grpSpPr>
        <a:xfrm>
          <a:off x="0" y="0"/>
          <a:ext cx="0" cy="0"/>
          <a:chOff x="0" y="0"/>
          <a:chExt cx="0" cy="0"/>
        </a:xfrm>
      </p:grpSpPr>
      <p:sp>
        <p:nvSpPr>
          <p:cNvPr id="41" name="Immagine"/>
          <p:cNvSpPr>
            <a:spLocks noGrp="1"/>
          </p:cNvSpPr>
          <p:nvPr>
            <p:ph type="pic" idx="13"/>
          </p:nvPr>
        </p:nvSpPr>
        <p:spPr>
          <a:xfrm>
            <a:off x="5295305" y="0"/>
            <a:ext cx="3848695" cy="6858000"/>
          </a:xfrm>
          <a:prstGeom prst="rect">
            <a:avLst/>
          </a:prstGeom>
        </p:spPr>
        <p:txBody>
          <a:bodyPr lIns="91439" tIns="45719" rIns="91439" bIns="45719">
            <a:noAutofit/>
          </a:bodyPr>
          <a:lstStyle/>
          <a:p>
            <a:endParaRPr/>
          </a:p>
        </p:txBody>
      </p:sp>
      <p:sp>
        <p:nvSpPr>
          <p:cNvPr id="42" name="Linea"/>
          <p:cNvSpPr>
            <a:spLocks noGrp="1"/>
          </p:cNvSpPr>
          <p:nvPr>
            <p:ph type="body" sz="quarter" idx="14"/>
          </p:nvPr>
        </p:nvSpPr>
        <p:spPr>
          <a:xfrm flipV="1">
            <a:off x="401836" y="5357812"/>
            <a:ext cx="4536281" cy="2"/>
          </a:xfrm>
          <a:prstGeom prst="line">
            <a:avLst/>
          </a:prstGeom>
          <a:ln w="38100" cap="rnd">
            <a:solidFill>
              <a:srgbClr val="747676"/>
            </a:solidFill>
            <a:custDash>
              <a:ds d="100000" sp="200000"/>
            </a:custDash>
            <a:round/>
          </a:ln>
        </p:spPr>
        <p:txBody>
          <a:bodyPr anchor="ctr">
            <a:noAutofit/>
          </a:bodyPr>
          <a:lstStyle>
            <a:lvl1pPr marL="0" indent="0" defTabSz="321457">
              <a:spcBef>
                <a:spcPts val="0"/>
              </a:spcBef>
              <a:buSzTx/>
              <a:buFontTx/>
              <a:buNone/>
              <a:defRPr sz="1200">
                <a:solidFill>
                  <a:srgbClr val="000000"/>
                </a:solidFill>
                <a:latin typeface="Helvetica"/>
                <a:cs typeface="Helvetica"/>
                <a:sym typeface="Helvetica"/>
              </a:defRPr>
            </a:lvl1p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43" name="Titolo Testo"/>
          <p:cNvSpPr txBox="1">
            <a:spLocks noGrp="1"/>
          </p:cNvSpPr>
          <p:nvPr>
            <p:ph type="title"/>
          </p:nvPr>
        </p:nvSpPr>
        <p:spPr>
          <a:xfrm>
            <a:off x="401836" y="401836"/>
            <a:ext cx="4536281" cy="5072063"/>
          </a:xfrm>
          <a:prstGeom prst="rect">
            <a:avLst/>
          </a:prstGeom>
        </p:spPr>
        <p:txBody>
          <a:bodyPr anchor="b"/>
          <a:lstStyle>
            <a:lvl1pPr algn="r">
              <a:lnSpc>
                <a:spcPct val="80000"/>
              </a:lnSpc>
              <a:spcBef>
                <a:spcPts val="0"/>
              </a:spcBef>
              <a:defRPr sz="8508">
                <a:solidFill>
                  <a:srgbClr val="5C5C5C"/>
                </a:solidFill>
              </a:defRPr>
            </a:lvl1pPr>
          </a:lstStyle>
          <a:p>
            <a:r>
              <a:t>Titolo Testo</a:t>
            </a:r>
          </a:p>
        </p:txBody>
      </p:sp>
      <p:sp>
        <p:nvSpPr>
          <p:cNvPr id="44" name="Corpo livello uno…"/>
          <p:cNvSpPr txBox="1">
            <a:spLocks noGrp="1"/>
          </p:cNvSpPr>
          <p:nvPr>
            <p:ph type="body" sz="quarter" idx="1"/>
          </p:nvPr>
        </p:nvSpPr>
        <p:spPr>
          <a:xfrm>
            <a:off x="401836" y="5393531"/>
            <a:ext cx="4536281" cy="955477"/>
          </a:xfrm>
          <a:prstGeom prst="rect">
            <a:avLst/>
          </a:prstGeom>
        </p:spPr>
        <p:txBody>
          <a:bodyPr/>
          <a:lstStyle>
            <a:lvl1pPr marL="0" indent="0" algn="r">
              <a:lnSpc>
                <a:spcPct val="70000"/>
              </a:lnSpc>
              <a:spcBef>
                <a:spcPts val="422"/>
              </a:spcBef>
              <a:buSzTx/>
              <a:buFontTx/>
              <a:buNone/>
              <a:defRPr sz="3375" i="1">
                <a:solidFill>
                  <a:srgbClr val="747676"/>
                </a:solidFill>
              </a:defRPr>
            </a:lvl1pPr>
            <a:lvl2pPr marL="0" indent="160729" algn="r">
              <a:lnSpc>
                <a:spcPct val="70000"/>
              </a:lnSpc>
              <a:spcBef>
                <a:spcPts val="422"/>
              </a:spcBef>
              <a:buSzTx/>
              <a:buFontTx/>
              <a:buNone/>
              <a:defRPr sz="3375" i="1">
                <a:solidFill>
                  <a:srgbClr val="747676"/>
                </a:solidFill>
              </a:defRPr>
            </a:lvl2pPr>
            <a:lvl3pPr marL="0" indent="321457" algn="r">
              <a:lnSpc>
                <a:spcPct val="70000"/>
              </a:lnSpc>
              <a:spcBef>
                <a:spcPts val="422"/>
              </a:spcBef>
              <a:buSzTx/>
              <a:buFontTx/>
              <a:buNone/>
              <a:defRPr sz="3375" i="1">
                <a:solidFill>
                  <a:srgbClr val="747676"/>
                </a:solidFill>
              </a:defRPr>
            </a:lvl3pPr>
            <a:lvl4pPr marL="0" indent="482186" algn="r">
              <a:lnSpc>
                <a:spcPct val="70000"/>
              </a:lnSpc>
              <a:spcBef>
                <a:spcPts val="422"/>
              </a:spcBef>
              <a:buSzTx/>
              <a:buFontTx/>
              <a:buNone/>
              <a:defRPr sz="3375" i="1">
                <a:solidFill>
                  <a:srgbClr val="747676"/>
                </a:solidFill>
              </a:defRPr>
            </a:lvl4pPr>
            <a:lvl5pPr marL="0" indent="642915" algn="r">
              <a:lnSpc>
                <a:spcPct val="70000"/>
              </a:lnSpc>
              <a:spcBef>
                <a:spcPts val="422"/>
              </a:spcBef>
              <a:buSzTx/>
              <a:buFontTx/>
              <a:buNone/>
              <a:defRPr sz="3375" i="1">
                <a:solidFill>
                  <a:srgbClr val="747676"/>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45" name="Numero diapositiva"/>
          <p:cNvSpPr txBox="1">
            <a:spLocks noGrp="1"/>
          </p:cNvSpPr>
          <p:nvPr>
            <p:ph type="sldNum" sz="quarter" idx="2"/>
          </p:nvPr>
        </p:nvSpPr>
        <p:spPr>
          <a:xfrm>
            <a:off x="8428323" y="6465094"/>
            <a:ext cx="291748" cy="275717"/>
          </a:xfrm>
          <a:prstGeom prst="rect">
            <a:avLst/>
          </a:prstGeom>
        </p:spPr>
        <p:txBody>
          <a:bodyPr/>
          <a:lstStyle>
            <a:lvl1pPr>
              <a:defRPr>
                <a:solidFill>
                  <a:srgbClr val="CBCBCB"/>
                </a:solidFill>
              </a:defRPr>
            </a:lvl1pPr>
          </a:lstStyle>
          <a:p>
            <a:fld id="{86CB4B4D-7CA3-9044-876B-883B54F8677D}" type="slidenum">
              <a:t>‹N›</a:t>
            </a:fld>
            <a:endParaRPr/>
          </a:p>
        </p:txBody>
      </p:sp>
    </p:spTree>
    <p:extLst>
      <p:ext uri="{BB962C8B-B14F-4D97-AF65-F5344CB8AC3E}">
        <p14:creationId xmlns:p14="http://schemas.microsoft.com/office/powerpoint/2010/main" val="407445277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471487" y="1825625"/>
            <a:ext cx="2900363"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3486150" y="1825625"/>
            <a:ext cx="2900363"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p>
            <a:fld id="{865FB29A-9369-498B-A0FA-037B3B439E0B}" type="datetimeFigureOut">
              <a:rPr lang="en-US" smtClean="0"/>
              <a:t>2/25/2019</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34511991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Titolo - In alto">
    <p:spTree>
      <p:nvGrpSpPr>
        <p:cNvPr id="1" name=""/>
        <p:cNvGrpSpPr/>
        <p:nvPr/>
      </p:nvGrpSpPr>
      <p:grpSpPr>
        <a:xfrm>
          <a:off x="0" y="0"/>
          <a:ext cx="0" cy="0"/>
          <a:chOff x="0" y="0"/>
          <a:chExt cx="0" cy="0"/>
        </a:xfrm>
      </p:grpSpPr>
      <p:sp>
        <p:nvSpPr>
          <p:cNvPr id="52" name="Linea"/>
          <p:cNvSpPr>
            <a:spLocks noGrp="1"/>
          </p:cNvSpPr>
          <p:nvPr>
            <p:ph type="body" sz="quarter" idx="13"/>
          </p:nvPr>
        </p:nvSpPr>
        <p:spPr>
          <a:xfrm>
            <a:off x="401836" y="1107281"/>
            <a:ext cx="8340328" cy="0"/>
          </a:xfrm>
          <a:prstGeom prst="line">
            <a:avLst/>
          </a:prstGeom>
          <a:ln w="38100" cap="rnd">
            <a:solidFill>
              <a:srgbClr val="747676"/>
            </a:solidFill>
            <a:custDash>
              <a:ds d="100000" sp="200000"/>
            </a:custDash>
            <a:round/>
          </a:ln>
        </p:spPr>
        <p:txBody>
          <a:bodyPr anchor="ctr">
            <a:noAutofit/>
          </a:bodyPr>
          <a:lstStyle>
            <a:lvl1pPr marL="0" indent="0" defTabSz="321457">
              <a:spcBef>
                <a:spcPts val="0"/>
              </a:spcBef>
              <a:buSzTx/>
              <a:buFontTx/>
              <a:buNone/>
              <a:defRPr sz="1200">
                <a:solidFill>
                  <a:srgbClr val="000000"/>
                </a:solidFill>
                <a:latin typeface="Helvetica"/>
                <a:cs typeface="Helvetica"/>
                <a:sym typeface="Helvetica"/>
              </a:defRPr>
            </a:lvl1p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53" name="Titolo Testo"/>
          <p:cNvSpPr txBox="1">
            <a:spLocks noGrp="1"/>
          </p:cNvSpPr>
          <p:nvPr>
            <p:ph type="title"/>
          </p:nvPr>
        </p:nvSpPr>
        <p:spPr>
          <a:prstGeom prst="rect">
            <a:avLst/>
          </a:prstGeom>
        </p:spPr>
        <p:txBody>
          <a:bodyPr/>
          <a:lstStyle/>
          <a:p>
            <a:r>
              <a:t>Titolo Testo</a:t>
            </a:r>
          </a:p>
        </p:txBody>
      </p:sp>
      <p:sp>
        <p:nvSpPr>
          <p:cNvPr id="5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995313470"/>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61" name="Linea"/>
          <p:cNvSpPr>
            <a:spLocks noGrp="1"/>
          </p:cNvSpPr>
          <p:nvPr>
            <p:ph type="body" sz="quarter" idx="13"/>
          </p:nvPr>
        </p:nvSpPr>
        <p:spPr>
          <a:xfrm>
            <a:off x="401836" y="1107281"/>
            <a:ext cx="8340328" cy="0"/>
          </a:xfrm>
          <a:prstGeom prst="line">
            <a:avLst/>
          </a:prstGeom>
          <a:ln w="38100" cap="rnd">
            <a:solidFill>
              <a:srgbClr val="747676"/>
            </a:solidFill>
            <a:custDash>
              <a:ds d="100000" sp="200000"/>
            </a:custDash>
            <a:round/>
          </a:ln>
        </p:spPr>
        <p:txBody>
          <a:bodyPr anchor="ctr">
            <a:noAutofit/>
          </a:bodyPr>
          <a:lstStyle>
            <a:lvl1pPr marL="0" indent="0" defTabSz="321457">
              <a:spcBef>
                <a:spcPts val="0"/>
              </a:spcBef>
              <a:buSzTx/>
              <a:buFontTx/>
              <a:buNone/>
              <a:defRPr sz="1200">
                <a:solidFill>
                  <a:srgbClr val="000000"/>
                </a:solidFill>
                <a:latin typeface="Helvetica"/>
                <a:cs typeface="Helvetica"/>
                <a:sym typeface="Helvetica"/>
              </a:defRPr>
            </a:lvl1p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62" name="Titolo Testo"/>
          <p:cNvSpPr txBox="1">
            <a:spLocks noGrp="1"/>
          </p:cNvSpPr>
          <p:nvPr>
            <p:ph type="title"/>
          </p:nvPr>
        </p:nvSpPr>
        <p:spPr>
          <a:prstGeom prst="rect">
            <a:avLst/>
          </a:prstGeom>
        </p:spPr>
        <p:txBody>
          <a:bodyPr/>
          <a:lstStyle/>
          <a:p>
            <a:r>
              <a:t>Titolo Testo</a:t>
            </a:r>
          </a:p>
        </p:txBody>
      </p:sp>
      <p:sp>
        <p:nvSpPr>
          <p:cNvPr id="63"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6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936256040"/>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Titolo, punti elenco e foto">
    <p:spTree>
      <p:nvGrpSpPr>
        <p:cNvPr id="1" name=""/>
        <p:cNvGrpSpPr/>
        <p:nvPr/>
      </p:nvGrpSpPr>
      <p:grpSpPr>
        <a:xfrm>
          <a:off x="0" y="0"/>
          <a:ext cx="0" cy="0"/>
          <a:chOff x="0" y="0"/>
          <a:chExt cx="0" cy="0"/>
        </a:xfrm>
      </p:grpSpPr>
      <p:sp>
        <p:nvSpPr>
          <p:cNvPr id="71" name="Immagine"/>
          <p:cNvSpPr>
            <a:spLocks noGrp="1"/>
          </p:cNvSpPr>
          <p:nvPr>
            <p:ph type="pic" idx="13"/>
          </p:nvPr>
        </p:nvSpPr>
        <p:spPr>
          <a:xfrm>
            <a:off x="0" y="0"/>
            <a:ext cx="4527352" cy="6858000"/>
          </a:xfrm>
          <a:prstGeom prst="rect">
            <a:avLst/>
          </a:prstGeom>
        </p:spPr>
        <p:txBody>
          <a:bodyPr lIns="91439" tIns="45719" rIns="91439" bIns="45719">
            <a:noAutofit/>
          </a:bodyPr>
          <a:lstStyle/>
          <a:p>
            <a:endParaRPr/>
          </a:p>
        </p:txBody>
      </p:sp>
      <p:sp>
        <p:nvSpPr>
          <p:cNvPr id="72" name="Linea"/>
          <p:cNvSpPr>
            <a:spLocks noGrp="1"/>
          </p:cNvSpPr>
          <p:nvPr>
            <p:ph type="body" sz="quarter" idx="14"/>
          </p:nvPr>
        </p:nvSpPr>
        <p:spPr>
          <a:xfrm>
            <a:off x="4938117" y="1107281"/>
            <a:ext cx="3795117" cy="0"/>
          </a:xfrm>
          <a:prstGeom prst="line">
            <a:avLst/>
          </a:prstGeom>
          <a:ln w="38100" cap="rnd">
            <a:solidFill>
              <a:srgbClr val="747676"/>
            </a:solidFill>
            <a:custDash>
              <a:ds d="100000" sp="200000"/>
            </a:custDash>
            <a:round/>
          </a:ln>
        </p:spPr>
        <p:txBody>
          <a:bodyPr anchor="ctr">
            <a:noAutofit/>
          </a:bodyPr>
          <a:lstStyle>
            <a:lvl1pPr marL="0" indent="0" defTabSz="321457">
              <a:spcBef>
                <a:spcPts val="0"/>
              </a:spcBef>
              <a:buSzTx/>
              <a:buFontTx/>
              <a:buNone/>
              <a:defRPr sz="1200">
                <a:solidFill>
                  <a:srgbClr val="000000"/>
                </a:solidFill>
                <a:latin typeface="Helvetica"/>
                <a:cs typeface="Helvetica"/>
                <a:sym typeface="Helvetica"/>
              </a:defRPr>
            </a:lvl1p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73" name="Titolo Testo"/>
          <p:cNvSpPr txBox="1">
            <a:spLocks noGrp="1"/>
          </p:cNvSpPr>
          <p:nvPr>
            <p:ph type="title"/>
          </p:nvPr>
        </p:nvSpPr>
        <p:spPr>
          <a:xfrm>
            <a:off x="4938117" y="508992"/>
            <a:ext cx="3795117" cy="508992"/>
          </a:xfrm>
          <a:prstGeom prst="rect">
            <a:avLst/>
          </a:prstGeom>
        </p:spPr>
        <p:txBody>
          <a:bodyPr/>
          <a:lstStyle/>
          <a:p>
            <a:r>
              <a:t>Titolo Testo</a:t>
            </a:r>
          </a:p>
        </p:txBody>
      </p:sp>
      <p:sp>
        <p:nvSpPr>
          <p:cNvPr id="74" name="Corpo livello uno…"/>
          <p:cNvSpPr txBox="1">
            <a:spLocks noGrp="1"/>
          </p:cNvSpPr>
          <p:nvPr>
            <p:ph type="body" sz="half" idx="1"/>
          </p:nvPr>
        </p:nvSpPr>
        <p:spPr>
          <a:xfrm>
            <a:off x="4938117" y="1268016"/>
            <a:ext cx="3795117" cy="5080992"/>
          </a:xfrm>
          <a:prstGeom prst="rect">
            <a:avLst/>
          </a:prstGeom>
        </p:spPr>
        <p:txBody>
          <a:bodyPr/>
          <a:lstStyle>
            <a:lvl1pPr marL="285740" indent="-285740">
              <a:defRPr sz="1969"/>
            </a:lvl1pPr>
            <a:lvl2pPr marL="571480" indent="-285740">
              <a:defRPr sz="1969"/>
            </a:lvl2pPr>
            <a:lvl3pPr marL="857220" indent="-285740">
              <a:defRPr sz="1969"/>
            </a:lvl3pPr>
            <a:lvl4pPr marL="1142959" indent="-285740">
              <a:defRPr sz="1969"/>
            </a:lvl4pPr>
            <a:lvl5pPr marL="1428699" indent="-285740">
              <a:defRPr sz="1969"/>
            </a:lvl5pPr>
          </a:lstStyle>
          <a:p>
            <a:r>
              <a:t>Corpo livello uno</a:t>
            </a:r>
          </a:p>
          <a:p>
            <a:pPr lvl="1"/>
            <a:r>
              <a:t>Corpo livello due</a:t>
            </a:r>
          </a:p>
          <a:p>
            <a:pPr lvl="2"/>
            <a:r>
              <a:t>Corpo livello tre</a:t>
            </a:r>
          </a:p>
          <a:p>
            <a:pPr lvl="3"/>
            <a:r>
              <a:t>Corpo livello quattro</a:t>
            </a:r>
          </a:p>
          <a:p>
            <a:pPr lvl="4"/>
            <a:r>
              <a:t>Corpo livello cinque</a:t>
            </a:r>
          </a:p>
        </p:txBody>
      </p:sp>
      <p:sp>
        <p:nvSpPr>
          <p:cNvPr id="7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891774655"/>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Punti elenco">
    <p:spTree>
      <p:nvGrpSpPr>
        <p:cNvPr id="1" name=""/>
        <p:cNvGrpSpPr/>
        <p:nvPr/>
      </p:nvGrpSpPr>
      <p:grpSpPr>
        <a:xfrm>
          <a:off x="0" y="0"/>
          <a:ext cx="0" cy="0"/>
          <a:chOff x="0" y="0"/>
          <a:chExt cx="0" cy="0"/>
        </a:xfrm>
      </p:grpSpPr>
      <p:sp>
        <p:nvSpPr>
          <p:cNvPr id="82"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8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017241511"/>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
        <p:nvSpPr>
          <p:cNvPr id="90" name="Immagine"/>
          <p:cNvSpPr>
            <a:spLocks noGrp="1"/>
          </p:cNvSpPr>
          <p:nvPr>
            <p:ph type="pic" idx="13"/>
          </p:nvPr>
        </p:nvSpPr>
        <p:spPr>
          <a:xfrm>
            <a:off x="401836" y="401836"/>
            <a:ext cx="5223867" cy="5143500"/>
          </a:xfrm>
          <a:prstGeom prst="rect">
            <a:avLst/>
          </a:prstGeom>
        </p:spPr>
        <p:txBody>
          <a:bodyPr lIns="91439" tIns="45719" rIns="91439" bIns="45719">
            <a:noAutofit/>
          </a:bodyPr>
          <a:lstStyle/>
          <a:p>
            <a:endParaRPr/>
          </a:p>
        </p:txBody>
      </p:sp>
      <p:sp>
        <p:nvSpPr>
          <p:cNvPr id="91" name="Immagine"/>
          <p:cNvSpPr>
            <a:spLocks noGrp="1"/>
          </p:cNvSpPr>
          <p:nvPr>
            <p:ph type="pic" sz="quarter" idx="14"/>
          </p:nvPr>
        </p:nvSpPr>
        <p:spPr>
          <a:xfrm>
            <a:off x="5715000" y="401836"/>
            <a:ext cx="3027164" cy="2527102"/>
          </a:xfrm>
          <a:prstGeom prst="rect">
            <a:avLst/>
          </a:prstGeom>
        </p:spPr>
        <p:txBody>
          <a:bodyPr lIns="91439" tIns="45719" rIns="91439" bIns="45719">
            <a:noAutofit/>
          </a:bodyPr>
          <a:lstStyle/>
          <a:p>
            <a:endParaRPr/>
          </a:p>
        </p:txBody>
      </p:sp>
      <p:sp>
        <p:nvSpPr>
          <p:cNvPr id="92" name="Immagine"/>
          <p:cNvSpPr>
            <a:spLocks noGrp="1"/>
          </p:cNvSpPr>
          <p:nvPr>
            <p:ph type="pic" sz="quarter" idx="15"/>
          </p:nvPr>
        </p:nvSpPr>
        <p:spPr>
          <a:xfrm>
            <a:off x="5715000" y="3018234"/>
            <a:ext cx="3027164" cy="2527102"/>
          </a:xfrm>
          <a:prstGeom prst="rect">
            <a:avLst/>
          </a:prstGeom>
        </p:spPr>
        <p:txBody>
          <a:bodyPr lIns="91439" tIns="45719" rIns="91439" bIns="45719">
            <a:noAutofit/>
          </a:bodyPr>
          <a:lstStyle/>
          <a:p>
            <a:endParaRPr/>
          </a:p>
        </p:txBody>
      </p:sp>
      <p:sp>
        <p:nvSpPr>
          <p:cNvPr id="93" name="Corpo livello uno…"/>
          <p:cNvSpPr txBox="1">
            <a:spLocks noGrp="1"/>
          </p:cNvSpPr>
          <p:nvPr>
            <p:ph type="body" sz="quarter" idx="1"/>
          </p:nvPr>
        </p:nvSpPr>
        <p:spPr>
          <a:xfrm>
            <a:off x="401836" y="5661422"/>
            <a:ext cx="8340328" cy="937617"/>
          </a:xfrm>
          <a:prstGeom prst="rect">
            <a:avLst/>
          </a:prstGeom>
        </p:spPr>
        <p:txBody>
          <a:bodyPr/>
          <a:lstStyle>
            <a:lvl1pPr marL="0" indent="0">
              <a:spcBef>
                <a:spcPts val="984"/>
              </a:spcBef>
              <a:buSzTx/>
              <a:buFontTx/>
              <a:buNone/>
              <a:defRPr sz="1969" i="1" spc="20"/>
            </a:lvl1pPr>
            <a:lvl2pPr marL="0" indent="160729">
              <a:spcBef>
                <a:spcPts val="984"/>
              </a:spcBef>
              <a:buSzTx/>
              <a:buFontTx/>
              <a:buNone/>
              <a:defRPr sz="1969" i="1" spc="20"/>
            </a:lvl2pPr>
            <a:lvl3pPr marL="0" indent="321457">
              <a:spcBef>
                <a:spcPts val="984"/>
              </a:spcBef>
              <a:buSzTx/>
              <a:buFontTx/>
              <a:buNone/>
              <a:defRPr sz="1969" i="1" spc="20"/>
            </a:lvl3pPr>
            <a:lvl4pPr marL="0" indent="482186">
              <a:spcBef>
                <a:spcPts val="984"/>
              </a:spcBef>
              <a:buSzTx/>
              <a:buFontTx/>
              <a:buNone/>
              <a:defRPr sz="1969" i="1" spc="20"/>
            </a:lvl4pPr>
            <a:lvl5pPr marL="0" indent="642915">
              <a:spcBef>
                <a:spcPts val="984"/>
              </a:spcBef>
              <a:buSzTx/>
              <a:buFontTx/>
              <a:buNone/>
              <a:defRPr sz="1969" i="1" spc="20"/>
            </a:lvl5pPr>
          </a:lstStyle>
          <a:p>
            <a:r>
              <a:t>Corpo livello uno</a:t>
            </a:r>
          </a:p>
          <a:p>
            <a:pPr lvl="1"/>
            <a:r>
              <a:t>Corpo livello due</a:t>
            </a:r>
          </a:p>
          <a:p>
            <a:pPr lvl="2"/>
            <a:r>
              <a:t>Corpo livello tre</a:t>
            </a:r>
          </a:p>
          <a:p>
            <a:pPr lvl="3"/>
            <a:r>
              <a:t>Corpo livello quattro</a:t>
            </a:r>
          </a:p>
          <a:p>
            <a:pPr lvl="4"/>
            <a:r>
              <a:t>Corpo livello cinque</a:t>
            </a:r>
          </a:p>
        </p:txBody>
      </p:sp>
      <p:sp>
        <p:nvSpPr>
          <p:cNvPr id="9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449925566"/>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
        <p:nvSpPr>
          <p:cNvPr id="101" name="“"/>
          <p:cNvSpPr txBox="1"/>
          <p:nvPr/>
        </p:nvSpPr>
        <p:spPr>
          <a:xfrm>
            <a:off x="357188" y="1385929"/>
            <a:ext cx="839975" cy="1951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lnSpc>
                <a:spcPct val="80000"/>
              </a:lnSpc>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0" b="1" i="0" spc="0">
                <a:solidFill>
                  <a:srgbClr val="E4E4E4"/>
                </a:solidFill>
                <a:latin typeface="Baskerville"/>
                <a:ea typeface="Baskerville"/>
                <a:cs typeface="Baskerville"/>
                <a:sym typeface="Baskerville"/>
              </a:defRPr>
            </a:lvl1pPr>
          </a:lstStyle>
          <a:p>
            <a:r>
              <a:rPr sz="14765"/>
              <a:t>“</a:t>
            </a:r>
          </a:p>
        </p:txBody>
      </p:sp>
      <p:sp>
        <p:nvSpPr>
          <p:cNvPr id="102" name="Inserisci qui una citazione."/>
          <p:cNvSpPr txBox="1">
            <a:spLocks noGrp="1"/>
          </p:cNvSpPr>
          <p:nvPr>
            <p:ph type="body" sz="quarter" idx="13"/>
          </p:nvPr>
        </p:nvSpPr>
        <p:spPr>
          <a:xfrm>
            <a:off x="1366242" y="2721471"/>
            <a:ext cx="7375922" cy="621965"/>
          </a:xfrm>
          <a:prstGeom prst="rect">
            <a:avLst/>
          </a:prstGeom>
        </p:spPr>
        <p:txBody>
          <a:bodyPr>
            <a:spAutoFit/>
          </a:bodyPr>
          <a:lstStyle>
            <a:lvl1pPr marL="0" indent="0">
              <a:spcBef>
                <a:spcPts val="1125"/>
              </a:spcBef>
              <a:buSzTx/>
              <a:buFontTx/>
              <a:buNone/>
              <a:defRPr sz="3375">
                <a:solidFill>
                  <a:srgbClr val="747676"/>
                </a:solidFill>
              </a:defRPr>
            </a:lvl1pPr>
          </a:lstStyle>
          <a:p>
            <a:r>
              <a:t>Inserisci qui una citazione.</a:t>
            </a:r>
          </a:p>
        </p:txBody>
      </p:sp>
      <p:sp>
        <p:nvSpPr>
          <p:cNvPr id="103" name="–Giovanni Mela"/>
          <p:cNvSpPr txBox="1">
            <a:spLocks noGrp="1"/>
          </p:cNvSpPr>
          <p:nvPr>
            <p:ph type="body" sz="quarter" idx="14"/>
          </p:nvPr>
        </p:nvSpPr>
        <p:spPr>
          <a:xfrm>
            <a:off x="1366242" y="5464969"/>
            <a:ext cx="7375922" cy="489558"/>
          </a:xfrm>
          <a:prstGeom prst="rect">
            <a:avLst/>
          </a:prstGeom>
        </p:spPr>
        <p:txBody>
          <a:bodyPr>
            <a:spAutoFit/>
          </a:bodyPr>
          <a:lstStyle>
            <a:lvl1pPr marL="0" indent="0" algn="r">
              <a:lnSpc>
                <a:spcPct val="70000"/>
              </a:lnSpc>
              <a:spcBef>
                <a:spcPts val="1125"/>
              </a:spcBef>
              <a:buSzTx/>
              <a:buFontTx/>
              <a:buNone/>
              <a:defRPr sz="3375" i="1">
                <a:solidFill>
                  <a:srgbClr val="6B6D6D"/>
                </a:solidFill>
              </a:defRPr>
            </a:lvl1pPr>
          </a:lstStyle>
          <a:p>
            <a:r>
              <a:t>–Giovanni Mela</a:t>
            </a:r>
          </a:p>
        </p:txBody>
      </p:sp>
      <p:sp>
        <p:nvSpPr>
          <p:cNvPr id="10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82645474"/>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11" name="Immagine"/>
          <p:cNvSpPr>
            <a:spLocks noGrp="1"/>
          </p:cNvSpPr>
          <p:nvPr>
            <p:ph type="pic" idx="13"/>
          </p:nvPr>
        </p:nvSpPr>
        <p:spPr>
          <a:xfrm>
            <a:off x="0" y="0"/>
            <a:ext cx="9144000" cy="6858000"/>
          </a:xfrm>
          <a:prstGeom prst="rect">
            <a:avLst/>
          </a:prstGeom>
        </p:spPr>
        <p:txBody>
          <a:bodyPr lIns="91439" tIns="45719" rIns="91439" bIns="45719">
            <a:noAutofit/>
          </a:bodyPr>
          <a:lstStyle/>
          <a:p>
            <a:endParaRPr/>
          </a:p>
        </p:txBody>
      </p:sp>
      <p:sp>
        <p:nvSpPr>
          <p:cNvPr id="112" name="Numero diapositiva"/>
          <p:cNvSpPr txBox="1">
            <a:spLocks noGrp="1"/>
          </p:cNvSpPr>
          <p:nvPr>
            <p:ph type="sldNum" sz="quarter" idx="2"/>
          </p:nvPr>
        </p:nvSpPr>
        <p:spPr>
          <a:prstGeom prst="rect">
            <a:avLst/>
          </a:prstGeom>
        </p:spPr>
        <p:txBody>
          <a:bodyPr/>
          <a:lstStyle>
            <a:lvl1pPr>
              <a:defRPr>
                <a:solidFill>
                  <a:srgbClr val="CBCBCB"/>
                </a:solidFill>
              </a:defRPr>
            </a:lvl1pPr>
          </a:lstStyle>
          <a:p>
            <a:fld id="{86CB4B4D-7CA3-9044-876B-883B54F8677D}" type="slidenum">
              <a:t>‹N›</a:t>
            </a:fld>
            <a:endParaRPr/>
          </a:p>
        </p:txBody>
      </p:sp>
    </p:spTree>
    <p:extLst>
      <p:ext uri="{BB962C8B-B14F-4D97-AF65-F5344CB8AC3E}">
        <p14:creationId xmlns:p14="http://schemas.microsoft.com/office/powerpoint/2010/main" val="1999677887"/>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
        <p:nvSpPr>
          <p:cNvPr id="11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733718947"/>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Vuota">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26" name="Forma"/>
          <p:cNvSpPr/>
          <p:nvPr/>
        </p:nvSpPr>
        <p:spPr>
          <a:xfrm>
            <a:off x="-9527" y="-7144"/>
            <a:ext cx="9163052" cy="1041402"/>
          </a:xfrm>
          <a:custGeom>
            <a:avLst/>
            <a:gdLst/>
            <a:ahLst/>
            <a:cxnLst>
              <a:cxn ang="0">
                <a:pos x="wd2" y="hd2"/>
              </a:cxn>
              <a:cxn ang="5400000">
                <a:pos x="wd2" y="hd2"/>
              </a:cxn>
              <a:cxn ang="10800000">
                <a:pos x="wd2" y="hd2"/>
              </a:cxn>
              <a:cxn ang="16200000">
                <a:pos x="wd2" y="hd2"/>
              </a:cxn>
            </a:cxnLst>
            <a:rect l="0" t="0" r="r" b="b"/>
            <a:pathLst>
              <a:path w="21600" h="21600" extrusionOk="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a:gsLst>
              <a:gs pos="0">
                <a:srgbClr val="00739E">
                  <a:alpha val="45000"/>
                </a:srgbClr>
              </a:gs>
              <a:gs pos="100000">
                <a:srgbClr val="00C5CE">
                  <a:alpha val="55000"/>
                </a:srgbClr>
              </a:gs>
            </a:gsLst>
            <a:lin ang="5400000"/>
          </a:gradFill>
          <a:ln w="12700">
            <a:miter lim="400000"/>
          </a:ln>
        </p:spPr>
        <p:txBody>
          <a:bodyPr lIns="45718" tIns="45718" rIns="45718" bIns="45718"/>
          <a:lstStyle/>
          <a:p>
            <a:pPr defTabSz="914367">
              <a:spcBef>
                <a:spcPts val="0"/>
              </a:spcBef>
              <a:defRPr sz="2400" i="0" spc="0">
                <a:solidFill>
                  <a:srgbClr val="000000"/>
                </a:solidFill>
                <a:latin typeface="Constantia"/>
                <a:ea typeface="Constantia"/>
                <a:cs typeface="Constantia"/>
                <a:sym typeface="Constantia"/>
              </a:defRPr>
            </a:pPr>
            <a:endParaRPr sz="1687"/>
          </a:p>
        </p:txBody>
      </p:sp>
      <p:sp>
        <p:nvSpPr>
          <p:cNvPr id="127" name="Forma"/>
          <p:cNvSpPr/>
          <p:nvPr/>
        </p:nvSpPr>
        <p:spPr>
          <a:xfrm>
            <a:off x="4381500" y="-7145"/>
            <a:ext cx="4762501" cy="607233"/>
          </a:xfrm>
          <a:custGeom>
            <a:avLst/>
            <a:gdLst/>
            <a:ahLst/>
            <a:cxnLst>
              <a:cxn ang="0">
                <a:pos x="wd2" y="hd2"/>
              </a:cxn>
              <a:cxn ang="5400000">
                <a:pos x="wd2" y="hd2"/>
              </a:cxn>
              <a:cxn ang="10800000">
                <a:pos x="wd2" y="hd2"/>
              </a:cxn>
              <a:cxn ang="16200000">
                <a:pos x="wd2" y="hd2"/>
              </a:cxn>
            </a:cxnLst>
            <a:rect l="0" t="0" r="r" b="b"/>
            <a:pathLst>
              <a:path w="21600" h="20552" extrusionOk="0">
                <a:moveTo>
                  <a:pt x="0" y="0"/>
                </a:moveTo>
                <a:cubicBezTo>
                  <a:pt x="1253" y="3703"/>
                  <a:pt x="8410" y="19349"/>
                  <a:pt x="12010" y="20475"/>
                </a:cubicBezTo>
                <a:cubicBezTo>
                  <a:pt x="15610" y="21600"/>
                  <a:pt x="20002" y="10128"/>
                  <a:pt x="21600" y="6752"/>
                </a:cubicBezTo>
                <a:lnTo>
                  <a:pt x="21600" y="218"/>
                </a:lnTo>
                <a:lnTo>
                  <a:pt x="0" y="0"/>
                </a:lnTo>
                <a:close/>
              </a:path>
            </a:pathLst>
          </a:custGeom>
          <a:gradFill>
            <a:gsLst>
              <a:gs pos="0">
                <a:srgbClr val="009FA6">
                  <a:alpha val="30000"/>
                </a:srgbClr>
              </a:gs>
              <a:gs pos="80000">
                <a:srgbClr val="008ABE">
                  <a:alpha val="45000"/>
                </a:srgbClr>
              </a:gs>
            </a:gsLst>
            <a:lin ang="5400000"/>
          </a:gradFill>
          <a:ln w="12700">
            <a:miter lim="400000"/>
          </a:ln>
        </p:spPr>
        <p:txBody>
          <a:bodyPr lIns="45718" tIns="45718" rIns="45718" bIns="45718"/>
          <a:lstStyle/>
          <a:p>
            <a:pPr defTabSz="914367">
              <a:spcBef>
                <a:spcPts val="0"/>
              </a:spcBef>
              <a:defRPr sz="2400" i="0" spc="0">
                <a:solidFill>
                  <a:srgbClr val="000000"/>
                </a:solidFill>
                <a:latin typeface="Constantia"/>
                <a:ea typeface="Constantia"/>
                <a:cs typeface="Constantia"/>
                <a:sym typeface="Constantia"/>
              </a:defRPr>
            </a:pPr>
            <a:endParaRPr sz="1687"/>
          </a:p>
        </p:txBody>
      </p:sp>
      <p:grpSp>
        <p:nvGrpSpPr>
          <p:cNvPr id="130" name="Gruppo"/>
          <p:cNvGrpSpPr/>
          <p:nvPr/>
        </p:nvGrpSpPr>
        <p:grpSpPr>
          <a:xfrm>
            <a:off x="-29296" y="-16114"/>
            <a:ext cx="9197182" cy="1058658"/>
            <a:chOff x="-1" y="0"/>
            <a:chExt cx="13080436" cy="1505645"/>
          </a:xfrm>
        </p:grpSpPr>
        <p:sp>
          <p:nvSpPr>
            <p:cNvPr id="128" name="Linea"/>
            <p:cNvSpPr/>
            <p:nvPr/>
          </p:nvSpPr>
          <p:spPr>
            <a:xfrm rot="21435692">
              <a:off x="13675" y="310807"/>
              <a:ext cx="13031900" cy="884032"/>
            </a:xfrm>
            <a:custGeom>
              <a:avLst/>
              <a:gdLst/>
              <a:ahLst/>
              <a:cxnLst>
                <a:cxn ang="0">
                  <a:pos x="wd2" y="hd2"/>
                </a:cxn>
                <a:cxn ang="5400000">
                  <a:pos x="wd2" y="hd2"/>
                </a:cxn>
                <a:cxn ang="10800000">
                  <a:pos x="wd2" y="hd2"/>
                </a:cxn>
                <a:cxn ang="16200000">
                  <a:pos x="wd2" y="hd2"/>
                </a:cxn>
              </a:cxnLst>
              <a:rect l="0" t="0" r="r" b="b"/>
              <a:pathLst>
                <a:path w="21600" h="20681" extrusionOk="0">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2700" cap="flat">
              <a:solidFill>
                <a:srgbClr val="05A0BE">
                  <a:alpha val="78000"/>
                </a:srgbClr>
              </a:solidFill>
              <a:prstDash val="solid"/>
              <a:round/>
            </a:ln>
            <a:effectLst/>
          </p:spPr>
          <p:txBody>
            <a:bodyPr wrap="square" lIns="65021" tIns="65021" rIns="65021" bIns="65021" numCol="1" anchor="t">
              <a:noAutofit/>
            </a:bodyPr>
            <a:lstStyle/>
            <a:p>
              <a:pPr defTabSz="914367">
                <a:spcBef>
                  <a:spcPts val="0"/>
                </a:spcBef>
                <a:defRPr sz="2400" i="0" spc="0">
                  <a:solidFill>
                    <a:srgbClr val="000000"/>
                  </a:solidFill>
                  <a:latin typeface="Constantia"/>
                  <a:ea typeface="Constantia"/>
                  <a:cs typeface="Constantia"/>
                  <a:sym typeface="Constantia"/>
                </a:defRPr>
              </a:pPr>
              <a:endParaRPr sz="1687"/>
            </a:p>
          </p:txBody>
        </p:sp>
        <p:sp>
          <p:nvSpPr>
            <p:cNvPr id="129" name="Linea"/>
            <p:cNvSpPr/>
            <p:nvPr/>
          </p:nvSpPr>
          <p:spPr>
            <a:xfrm rot="21435692">
              <a:off x="20584" y="415269"/>
              <a:ext cx="13050050" cy="722218"/>
            </a:xfrm>
            <a:custGeom>
              <a:avLst/>
              <a:gdLst/>
              <a:ahLst/>
              <a:cxnLst>
                <a:cxn ang="0">
                  <a:pos x="wd2" y="hd2"/>
                </a:cxn>
                <a:cxn ang="5400000">
                  <a:pos x="wd2" y="hd2"/>
                </a:cxn>
                <a:cxn ang="10800000">
                  <a:pos x="wd2" y="hd2"/>
                </a:cxn>
                <a:cxn ang="16200000">
                  <a:pos x="wd2" y="hd2"/>
                </a:cxn>
              </a:cxnLst>
              <a:rect l="0" t="0" r="r" b="b"/>
              <a:pathLst>
                <a:path w="21600" h="20682" extrusionOk="0">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12700" cap="flat">
              <a:solidFill>
                <a:srgbClr val="08B6BA">
                  <a:alpha val="78000"/>
                </a:srgbClr>
              </a:solidFill>
              <a:prstDash val="solid"/>
              <a:round/>
            </a:ln>
            <a:effectLst/>
          </p:spPr>
          <p:txBody>
            <a:bodyPr wrap="square" lIns="65021" tIns="65021" rIns="65021" bIns="65021" numCol="1" anchor="t">
              <a:noAutofit/>
            </a:bodyPr>
            <a:lstStyle/>
            <a:p>
              <a:pPr defTabSz="914367">
                <a:spcBef>
                  <a:spcPts val="0"/>
                </a:spcBef>
                <a:defRPr sz="2400" i="0" spc="0">
                  <a:solidFill>
                    <a:srgbClr val="000000"/>
                  </a:solidFill>
                  <a:latin typeface="Constantia"/>
                  <a:ea typeface="Constantia"/>
                  <a:cs typeface="Constantia"/>
                  <a:sym typeface="Constantia"/>
                </a:defRPr>
              </a:pPr>
              <a:endParaRPr sz="1687"/>
            </a:p>
          </p:txBody>
        </p:sp>
      </p:grpSp>
      <p:sp>
        <p:nvSpPr>
          <p:cNvPr id="131" name="Numero diapositiva"/>
          <p:cNvSpPr txBox="1">
            <a:spLocks noGrp="1"/>
          </p:cNvSpPr>
          <p:nvPr>
            <p:ph type="sldNum" sz="quarter" idx="2"/>
          </p:nvPr>
        </p:nvSpPr>
        <p:spPr>
          <a:xfrm>
            <a:off x="8489632" y="6548352"/>
            <a:ext cx="197170" cy="173124"/>
          </a:xfrm>
          <a:prstGeom prst="rect">
            <a:avLst/>
          </a:prstGeom>
        </p:spPr>
        <p:txBody>
          <a:bodyPr lIns="0" tIns="0" rIns="0" bIns="0" anchor="b"/>
          <a:lstStyle>
            <a:lvl1pPr defTabSz="914367">
              <a:defRPr>
                <a:solidFill>
                  <a:srgbClr val="045C75"/>
                </a:solidFill>
                <a:latin typeface="Constantia"/>
                <a:ea typeface="Constantia"/>
                <a:cs typeface="Constantia"/>
                <a:sym typeface="Constantia"/>
              </a:defRPr>
            </a:lvl1pPr>
          </a:lstStyle>
          <a:p>
            <a:fld id="{86CB4B4D-7CA3-9044-876B-883B54F8677D}" type="slidenum">
              <a:t>‹N›</a:t>
            </a:fld>
            <a:endParaRPr/>
          </a:p>
        </p:txBody>
      </p:sp>
    </p:spTree>
    <p:extLst>
      <p:ext uri="{BB962C8B-B14F-4D97-AF65-F5344CB8AC3E}">
        <p14:creationId xmlns:p14="http://schemas.microsoft.com/office/powerpoint/2010/main" val="2613269114"/>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138" name="Titolo Testo"/>
          <p:cNvSpPr txBox="1">
            <a:spLocks noGrp="1"/>
          </p:cNvSpPr>
          <p:nvPr>
            <p:ph type="title"/>
          </p:nvPr>
        </p:nvSpPr>
        <p:spPr>
          <a:xfrm>
            <a:off x="457200" y="274638"/>
            <a:ext cx="8229601" cy="1143001"/>
          </a:xfrm>
          <a:prstGeom prst="rect">
            <a:avLst/>
          </a:prstGeom>
        </p:spPr>
        <p:txBody>
          <a:bodyPr lIns="65022" tIns="65022" rIns="65022" bIns="65022" anchor="ctr"/>
          <a:lstStyle>
            <a:lvl1pPr algn="ctr" defTabSz="914367">
              <a:spcBef>
                <a:spcPts val="0"/>
              </a:spcBef>
              <a:defRPr sz="4359" cap="none">
                <a:solidFill>
                  <a:srgbClr val="000000"/>
                </a:solidFill>
                <a:latin typeface="Calibri"/>
                <a:ea typeface="Calibri"/>
                <a:cs typeface="Calibri"/>
                <a:sym typeface="Calibri"/>
              </a:defRPr>
            </a:lvl1pPr>
          </a:lstStyle>
          <a:p>
            <a:r>
              <a:t>Titolo Testo</a:t>
            </a:r>
          </a:p>
        </p:txBody>
      </p:sp>
      <p:sp>
        <p:nvSpPr>
          <p:cNvPr id="139" name="Corpo livello uno…"/>
          <p:cNvSpPr txBox="1">
            <a:spLocks noGrp="1"/>
          </p:cNvSpPr>
          <p:nvPr>
            <p:ph type="body" idx="1"/>
          </p:nvPr>
        </p:nvSpPr>
        <p:spPr>
          <a:xfrm>
            <a:off x="457200" y="1600200"/>
            <a:ext cx="8229601" cy="4525964"/>
          </a:xfrm>
          <a:prstGeom prst="rect">
            <a:avLst/>
          </a:prstGeom>
        </p:spPr>
        <p:txBody>
          <a:bodyPr lIns="65022" tIns="65022" rIns="65022" bIns="65022"/>
          <a:lstStyle>
            <a:lvl1pPr marL="331503" indent="-331503" defTabSz="914367">
              <a:spcBef>
                <a:spcPts val="633"/>
              </a:spcBef>
              <a:buSzPct val="100000"/>
              <a:buFont typeface="Arial"/>
              <a:buChar char="•"/>
              <a:defRPr sz="3094">
                <a:solidFill>
                  <a:srgbClr val="000000"/>
                </a:solidFill>
                <a:latin typeface="Calibri"/>
                <a:ea typeface="Calibri"/>
                <a:cs typeface="Calibri"/>
                <a:sym typeface="Calibri"/>
              </a:defRPr>
            </a:lvl1pPr>
            <a:lvl2pPr marL="637174" indent="-315717" defTabSz="914367">
              <a:spcBef>
                <a:spcPts val="633"/>
              </a:spcBef>
              <a:buSzPct val="100000"/>
              <a:buFont typeface="Arial"/>
              <a:buChar char="–"/>
              <a:defRPr sz="3094">
                <a:solidFill>
                  <a:srgbClr val="000000"/>
                </a:solidFill>
                <a:latin typeface="Calibri"/>
                <a:ea typeface="Calibri"/>
                <a:cs typeface="Calibri"/>
                <a:sym typeface="Calibri"/>
              </a:defRPr>
            </a:lvl2pPr>
            <a:lvl3pPr marL="937584" indent="-294669" defTabSz="914367">
              <a:spcBef>
                <a:spcPts val="633"/>
              </a:spcBef>
              <a:buSzPct val="100000"/>
              <a:buFont typeface="Arial"/>
              <a:buChar char="•"/>
              <a:defRPr sz="3094">
                <a:solidFill>
                  <a:srgbClr val="000000"/>
                </a:solidFill>
                <a:latin typeface="Calibri"/>
                <a:ea typeface="Calibri"/>
                <a:cs typeface="Calibri"/>
                <a:sym typeface="Calibri"/>
              </a:defRPr>
            </a:lvl3pPr>
            <a:lvl4pPr marL="1317975" indent="-353603" defTabSz="914367">
              <a:spcBef>
                <a:spcPts val="633"/>
              </a:spcBef>
              <a:buSzPct val="100000"/>
              <a:buFont typeface="Arial"/>
              <a:buChar char="–"/>
              <a:defRPr sz="3094">
                <a:solidFill>
                  <a:srgbClr val="000000"/>
                </a:solidFill>
                <a:latin typeface="Calibri"/>
                <a:ea typeface="Calibri"/>
                <a:cs typeface="Calibri"/>
                <a:sym typeface="Calibri"/>
              </a:defRPr>
            </a:lvl4pPr>
            <a:lvl5pPr marL="1639432" indent="-353603" defTabSz="914367">
              <a:spcBef>
                <a:spcPts val="633"/>
              </a:spcBef>
              <a:buSzPct val="100000"/>
              <a:buFont typeface="Arial"/>
              <a:buChar char="»"/>
              <a:defRPr sz="3094">
                <a:solidFill>
                  <a:srgbClr val="000000"/>
                </a:solidFill>
                <a:latin typeface="Calibri"/>
                <a:ea typeface="Calibri"/>
                <a:cs typeface="Calibri"/>
                <a:sym typeface="Calibri"/>
              </a:defRPr>
            </a:lvl5pPr>
          </a:lstStyle>
          <a:p>
            <a:r>
              <a:t>Corpo livello uno</a:t>
            </a:r>
          </a:p>
          <a:p>
            <a:pPr lvl="1"/>
            <a:r>
              <a:t>Corpo livello due</a:t>
            </a:r>
          </a:p>
          <a:p>
            <a:pPr lvl="2"/>
            <a:r>
              <a:t>Corpo livello tre</a:t>
            </a:r>
          </a:p>
          <a:p>
            <a:pPr lvl="3"/>
            <a:r>
              <a:t>Corpo livello quattro</a:t>
            </a:r>
          </a:p>
          <a:p>
            <a:pPr lvl="4"/>
            <a:r>
              <a:t>Corpo livello cinque</a:t>
            </a:r>
          </a:p>
        </p:txBody>
      </p:sp>
      <p:sp>
        <p:nvSpPr>
          <p:cNvPr id="140" name="Numero diapositiva"/>
          <p:cNvSpPr txBox="1">
            <a:spLocks noGrp="1"/>
          </p:cNvSpPr>
          <p:nvPr>
            <p:ph type="sldNum" sz="quarter" idx="2"/>
          </p:nvPr>
        </p:nvSpPr>
        <p:spPr>
          <a:xfrm>
            <a:off x="8366331" y="6386694"/>
            <a:ext cx="320469" cy="304438"/>
          </a:xfrm>
          <a:prstGeom prst="rect">
            <a:avLst/>
          </a:prstGeom>
        </p:spPr>
        <p:txBody>
          <a:bodyPr lIns="65022" tIns="65022" rIns="65022" bIns="65022" anchor="ctr"/>
          <a:lstStyle>
            <a:lvl1pPr defTabSz="914367">
              <a:defRPr>
                <a:solidFill>
                  <a:srgbClr val="888888"/>
                </a:solidFill>
                <a:latin typeface="Calibri"/>
                <a:ea typeface="Calibri"/>
                <a:cs typeface="Calibri"/>
                <a:sym typeface="Calibri"/>
              </a:defRPr>
            </a:lvl1pPr>
          </a:lstStyle>
          <a:p>
            <a:fld id="{86CB4B4D-7CA3-9044-876B-883B54F8677D}" type="slidenum">
              <a:t>‹N›</a:t>
            </a:fld>
            <a:endParaRPr/>
          </a:p>
        </p:txBody>
      </p:sp>
    </p:spTree>
    <p:extLst>
      <p:ext uri="{BB962C8B-B14F-4D97-AF65-F5344CB8AC3E}">
        <p14:creationId xmlns:p14="http://schemas.microsoft.com/office/powerpoint/2010/main" val="59789580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a:t>Fare clic per modificare lo stile del titolo</a:t>
            </a:r>
            <a:endParaRPr lang="en-US"/>
          </a:p>
        </p:txBody>
      </p:sp>
      <p:sp>
        <p:nvSpPr>
          <p:cNvPr id="3" name="Segnaposto tes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p:cNvSpPr>
            <a:spLocks noGrp="1"/>
          </p:cNvSpPr>
          <p:nvPr>
            <p:ph type="dt" sz="half" idx="10"/>
          </p:nvPr>
        </p:nvSpPr>
        <p:spPr/>
        <p:txBody>
          <a:bodyPr/>
          <a:lstStyle/>
          <a:p>
            <a:fld id="{865FB29A-9369-498B-A0FA-037B3B439E0B}" type="datetimeFigureOut">
              <a:rPr lang="en-US" smtClean="0"/>
              <a:t>2/25/2019</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6478016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1_Titolo e contenuto">
    <p:spTree>
      <p:nvGrpSpPr>
        <p:cNvPr id="1" name=""/>
        <p:cNvGrpSpPr/>
        <p:nvPr/>
      </p:nvGrpSpPr>
      <p:grpSpPr>
        <a:xfrm>
          <a:off x="0" y="0"/>
          <a:ext cx="0" cy="0"/>
          <a:chOff x="0" y="0"/>
          <a:chExt cx="0" cy="0"/>
        </a:xfrm>
      </p:grpSpPr>
      <p:sp>
        <p:nvSpPr>
          <p:cNvPr id="147" name="Titolo Testo"/>
          <p:cNvSpPr txBox="1">
            <a:spLocks noGrp="1"/>
          </p:cNvSpPr>
          <p:nvPr>
            <p:ph type="title"/>
          </p:nvPr>
        </p:nvSpPr>
        <p:spPr>
          <a:xfrm>
            <a:off x="457200" y="274638"/>
            <a:ext cx="8229601" cy="1143001"/>
          </a:xfrm>
          <a:prstGeom prst="rect">
            <a:avLst/>
          </a:prstGeom>
        </p:spPr>
        <p:txBody>
          <a:bodyPr lIns="65023" tIns="65023" rIns="65023" bIns="65023" anchor="ctr"/>
          <a:lstStyle>
            <a:lvl1pPr algn="ctr" defTabSz="914367">
              <a:spcBef>
                <a:spcPts val="0"/>
              </a:spcBef>
              <a:defRPr sz="4359" cap="none">
                <a:solidFill>
                  <a:srgbClr val="000000"/>
                </a:solidFill>
                <a:latin typeface="Calibri"/>
                <a:ea typeface="Calibri"/>
                <a:cs typeface="Calibri"/>
                <a:sym typeface="Calibri"/>
              </a:defRPr>
            </a:lvl1pPr>
          </a:lstStyle>
          <a:p>
            <a:r>
              <a:t>Titolo Testo</a:t>
            </a:r>
          </a:p>
        </p:txBody>
      </p:sp>
      <p:sp>
        <p:nvSpPr>
          <p:cNvPr id="148" name="Corpo livello uno…"/>
          <p:cNvSpPr txBox="1">
            <a:spLocks noGrp="1"/>
          </p:cNvSpPr>
          <p:nvPr>
            <p:ph type="body" idx="1"/>
          </p:nvPr>
        </p:nvSpPr>
        <p:spPr>
          <a:xfrm>
            <a:off x="457200" y="1600200"/>
            <a:ext cx="8229601" cy="4525964"/>
          </a:xfrm>
          <a:prstGeom prst="rect">
            <a:avLst/>
          </a:prstGeom>
        </p:spPr>
        <p:txBody>
          <a:bodyPr lIns="65023" tIns="65023" rIns="65023" bIns="65023"/>
          <a:lstStyle>
            <a:lvl1pPr marL="331503" indent="-331503" defTabSz="914367">
              <a:spcBef>
                <a:spcPts val="703"/>
              </a:spcBef>
              <a:buSzPct val="100000"/>
              <a:buFont typeface="Arial"/>
              <a:buChar char="•"/>
              <a:defRPr sz="3094">
                <a:solidFill>
                  <a:srgbClr val="000000"/>
                </a:solidFill>
                <a:latin typeface="Calibri"/>
                <a:ea typeface="Calibri"/>
                <a:cs typeface="Calibri"/>
                <a:sym typeface="Calibri"/>
              </a:defRPr>
            </a:lvl1pPr>
            <a:lvl2pPr marL="637174" indent="-315717" defTabSz="914367">
              <a:spcBef>
                <a:spcPts val="703"/>
              </a:spcBef>
              <a:buSzPct val="100000"/>
              <a:buFont typeface="Arial"/>
              <a:buChar char="–"/>
              <a:defRPr sz="3094">
                <a:solidFill>
                  <a:srgbClr val="000000"/>
                </a:solidFill>
                <a:latin typeface="Calibri"/>
                <a:ea typeface="Calibri"/>
                <a:cs typeface="Calibri"/>
                <a:sym typeface="Calibri"/>
              </a:defRPr>
            </a:lvl2pPr>
            <a:lvl3pPr marL="937584" indent="-294669" defTabSz="914367">
              <a:spcBef>
                <a:spcPts val="703"/>
              </a:spcBef>
              <a:buSzPct val="100000"/>
              <a:buFont typeface="Arial"/>
              <a:buChar char="•"/>
              <a:defRPr sz="3094">
                <a:solidFill>
                  <a:srgbClr val="000000"/>
                </a:solidFill>
                <a:latin typeface="Calibri"/>
                <a:ea typeface="Calibri"/>
                <a:cs typeface="Calibri"/>
                <a:sym typeface="Calibri"/>
              </a:defRPr>
            </a:lvl3pPr>
            <a:lvl4pPr marL="1317975" indent="-353603" defTabSz="914367">
              <a:spcBef>
                <a:spcPts val="703"/>
              </a:spcBef>
              <a:buSzPct val="100000"/>
              <a:buFont typeface="Arial"/>
              <a:buChar char="–"/>
              <a:defRPr sz="3094">
                <a:solidFill>
                  <a:srgbClr val="000000"/>
                </a:solidFill>
                <a:latin typeface="Calibri"/>
                <a:ea typeface="Calibri"/>
                <a:cs typeface="Calibri"/>
                <a:sym typeface="Calibri"/>
              </a:defRPr>
            </a:lvl4pPr>
            <a:lvl5pPr marL="1639432" indent="-353603" defTabSz="914367">
              <a:spcBef>
                <a:spcPts val="703"/>
              </a:spcBef>
              <a:buSzPct val="100000"/>
              <a:buFont typeface="Arial"/>
              <a:buChar char="»"/>
              <a:defRPr sz="3094">
                <a:solidFill>
                  <a:srgbClr val="000000"/>
                </a:solidFill>
                <a:latin typeface="Calibri"/>
                <a:ea typeface="Calibri"/>
                <a:cs typeface="Calibri"/>
                <a:sym typeface="Calibri"/>
              </a:defRPr>
            </a:lvl5pPr>
          </a:lstStyle>
          <a:p>
            <a:r>
              <a:t>Corpo livello uno</a:t>
            </a:r>
          </a:p>
          <a:p>
            <a:pPr lvl="1"/>
            <a:r>
              <a:t>Corpo livello due</a:t>
            </a:r>
          </a:p>
          <a:p>
            <a:pPr lvl="2"/>
            <a:r>
              <a:t>Corpo livello tre</a:t>
            </a:r>
          </a:p>
          <a:p>
            <a:pPr lvl="3"/>
            <a:r>
              <a:t>Corpo livello quattro</a:t>
            </a:r>
          </a:p>
          <a:p>
            <a:pPr lvl="4"/>
            <a:r>
              <a:t>Corpo livello cinque</a:t>
            </a:r>
          </a:p>
        </p:txBody>
      </p:sp>
      <p:sp>
        <p:nvSpPr>
          <p:cNvPr id="149" name="Numero diapositiva"/>
          <p:cNvSpPr txBox="1">
            <a:spLocks noGrp="1"/>
          </p:cNvSpPr>
          <p:nvPr>
            <p:ph type="sldNum" sz="quarter" idx="2"/>
          </p:nvPr>
        </p:nvSpPr>
        <p:spPr>
          <a:xfrm>
            <a:off x="8366329" y="6386693"/>
            <a:ext cx="320471" cy="304440"/>
          </a:xfrm>
          <a:prstGeom prst="rect">
            <a:avLst/>
          </a:prstGeom>
        </p:spPr>
        <p:txBody>
          <a:bodyPr lIns="65023" tIns="65023" rIns="65023" bIns="65023" anchor="ctr"/>
          <a:lstStyle>
            <a:lvl1pPr defTabSz="914367">
              <a:defRPr>
                <a:solidFill>
                  <a:srgbClr val="888888"/>
                </a:solidFill>
                <a:latin typeface="Calibri"/>
                <a:ea typeface="Calibri"/>
                <a:cs typeface="Calibri"/>
                <a:sym typeface="Calibri"/>
              </a:defRPr>
            </a:lvl1pPr>
          </a:lstStyle>
          <a:p>
            <a:fld id="{86CB4B4D-7CA3-9044-876B-883B54F8677D}" type="slidenum">
              <a:t>‹N›</a:t>
            </a:fld>
            <a:endParaRPr/>
          </a:p>
        </p:txBody>
      </p:sp>
    </p:spTree>
    <p:extLst>
      <p:ext uri="{BB962C8B-B14F-4D97-AF65-F5344CB8AC3E}">
        <p14:creationId xmlns:p14="http://schemas.microsoft.com/office/powerpoint/2010/main" val="42587224"/>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56" name="Titolo Testo"/>
          <p:cNvSpPr txBox="1">
            <a:spLocks noGrp="1"/>
          </p:cNvSpPr>
          <p:nvPr>
            <p:ph type="title"/>
          </p:nvPr>
        </p:nvSpPr>
        <p:spPr>
          <a:xfrm>
            <a:off x="457200" y="274638"/>
            <a:ext cx="8229601" cy="1143001"/>
          </a:xfrm>
          <a:prstGeom prst="rect">
            <a:avLst/>
          </a:prstGeom>
        </p:spPr>
        <p:txBody>
          <a:bodyPr lIns="65023" tIns="65023" rIns="65023" bIns="65023" anchor="ctr"/>
          <a:lstStyle>
            <a:lvl1pPr algn="ctr" defTabSz="914367">
              <a:spcBef>
                <a:spcPts val="0"/>
              </a:spcBef>
              <a:defRPr sz="4359" cap="none">
                <a:solidFill>
                  <a:srgbClr val="000000"/>
                </a:solidFill>
                <a:latin typeface="Calibri"/>
                <a:ea typeface="Calibri"/>
                <a:cs typeface="Calibri"/>
                <a:sym typeface="Calibri"/>
              </a:defRPr>
            </a:lvl1pPr>
          </a:lstStyle>
          <a:p>
            <a:r>
              <a:t>Titolo Testo</a:t>
            </a:r>
          </a:p>
        </p:txBody>
      </p:sp>
      <p:sp>
        <p:nvSpPr>
          <p:cNvPr id="157" name="Corpo livello uno…"/>
          <p:cNvSpPr txBox="1">
            <a:spLocks noGrp="1"/>
          </p:cNvSpPr>
          <p:nvPr>
            <p:ph type="body" idx="1"/>
          </p:nvPr>
        </p:nvSpPr>
        <p:spPr>
          <a:xfrm>
            <a:off x="457200" y="1600200"/>
            <a:ext cx="8229601" cy="4525964"/>
          </a:xfrm>
          <a:prstGeom prst="rect">
            <a:avLst/>
          </a:prstGeom>
        </p:spPr>
        <p:txBody>
          <a:bodyPr lIns="65023" tIns="65023" rIns="65023" bIns="65023"/>
          <a:lstStyle>
            <a:lvl1pPr marL="331503" indent="-331503" defTabSz="914367">
              <a:spcBef>
                <a:spcPts val="703"/>
              </a:spcBef>
              <a:buSzPct val="100000"/>
              <a:buFont typeface="Arial"/>
              <a:buChar char="•"/>
              <a:defRPr sz="3094">
                <a:solidFill>
                  <a:srgbClr val="000000"/>
                </a:solidFill>
                <a:latin typeface="Calibri"/>
                <a:ea typeface="Calibri"/>
                <a:cs typeface="Calibri"/>
                <a:sym typeface="Calibri"/>
              </a:defRPr>
            </a:lvl1pPr>
            <a:lvl2pPr marL="637174" indent="-315717" defTabSz="914367">
              <a:spcBef>
                <a:spcPts val="703"/>
              </a:spcBef>
              <a:buSzPct val="100000"/>
              <a:buFont typeface="Arial"/>
              <a:buChar char="–"/>
              <a:defRPr sz="3094">
                <a:solidFill>
                  <a:srgbClr val="000000"/>
                </a:solidFill>
                <a:latin typeface="Calibri"/>
                <a:ea typeface="Calibri"/>
                <a:cs typeface="Calibri"/>
                <a:sym typeface="Calibri"/>
              </a:defRPr>
            </a:lvl2pPr>
            <a:lvl3pPr marL="937584" indent="-294669" defTabSz="914367">
              <a:spcBef>
                <a:spcPts val="703"/>
              </a:spcBef>
              <a:buSzPct val="100000"/>
              <a:buFont typeface="Arial"/>
              <a:buChar char="•"/>
              <a:defRPr sz="3094">
                <a:solidFill>
                  <a:srgbClr val="000000"/>
                </a:solidFill>
                <a:latin typeface="Calibri"/>
                <a:ea typeface="Calibri"/>
                <a:cs typeface="Calibri"/>
                <a:sym typeface="Calibri"/>
              </a:defRPr>
            </a:lvl3pPr>
            <a:lvl4pPr marL="1317975" indent="-353603" defTabSz="914367">
              <a:spcBef>
                <a:spcPts val="703"/>
              </a:spcBef>
              <a:buSzPct val="100000"/>
              <a:buFont typeface="Arial"/>
              <a:buChar char="–"/>
              <a:defRPr sz="3094">
                <a:solidFill>
                  <a:srgbClr val="000000"/>
                </a:solidFill>
                <a:latin typeface="Calibri"/>
                <a:ea typeface="Calibri"/>
                <a:cs typeface="Calibri"/>
                <a:sym typeface="Calibri"/>
              </a:defRPr>
            </a:lvl4pPr>
            <a:lvl5pPr marL="1639432" indent="-353603" defTabSz="914367">
              <a:spcBef>
                <a:spcPts val="703"/>
              </a:spcBef>
              <a:buSzPct val="100000"/>
              <a:buFont typeface="Arial"/>
              <a:buChar char="»"/>
              <a:defRPr sz="3094">
                <a:solidFill>
                  <a:srgbClr val="000000"/>
                </a:solidFill>
                <a:latin typeface="Calibri"/>
                <a:ea typeface="Calibri"/>
                <a:cs typeface="Calibri"/>
                <a:sym typeface="Calibri"/>
              </a:defRPr>
            </a:lvl5pPr>
          </a:lstStyle>
          <a:p>
            <a:r>
              <a:t>Corpo livello uno</a:t>
            </a:r>
          </a:p>
          <a:p>
            <a:pPr lvl="1"/>
            <a:r>
              <a:t>Corpo livello due</a:t>
            </a:r>
          </a:p>
          <a:p>
            <a:pPr lvl="2"/>
            <a:r>
              <a:t>Corpo livello tre</a:t>
            </a:r>
          </a:p>
          <a:p>
            <a:pPr lvl="3"/>
            <a:r>
              <a:t>Corpo livello quattro</a:t>
            </a:r>
          </a:p>
          <a:p>
            <a:pPr lvl="4"/>
            <a:r>
              <a:t>Corpo livello cinque</a:t>
            </a:r>
          </a:p>
        </p:txBody>
      </p:sp>
      <p:sp>
        <p:nvSpPr>
          <p:cNvPr id="158" name="Numero diapositiva"/>
          <p:cNvSpPr txBox="1">
            <a:spLocks noGrp="1"/>
          </p:cNvSpPr>
          <p:nvPr>
            <p:ph type="sldNum" sz="quarter" idx="2"/>
          </p:nvPr>
        </p:nvSpPr>
        <p:spPr>
          <a:xfrm>
            <a:off x="8366329" y="6386693"/>
            <a:ext cx="320471" cy="304440"/>
          </a:xfrm>
          <a:prstGeom prst="rect">
            <a:avLst/>
          </a:prstGeom>
        </p:spPr>
        <p:txBody>
          <a:bodyPr lIns="65023" tIns="65023" rIns="65023" bIns="65023" anchor="ctr"/>
          <a:lstStyle>
            <a:lvl1pPr defTabSz="914367">
              <a:defRPr>
                <a:solidFill>
                  <a:srgbClr val="888888"/>
                </a:solidFill>
                <a:latin typeface="Calibri"/>
                <a:ea typeface="Calibri"/>
                <a:cs typeface="Calibri"/>
                <a:sym typeface="Calibri"/>
              </a:defRPr>
            </a:lvl1pPr>
          </a:lstStyle>
          <a:p>
            <a:fld id="{86CB4B4D-7CA3-9044-876B-883B54F8677D}" type="slidenum">
              <a:t>‹N›</a:t>
            </a:fld>
            <a:endParaRPr/>
          </a:p>
        </p:txBody>
      </p:sp>
    </p:spTree>
    <p:extLst>
      <p:ext uri="{BB962C8B-B14F-4D97-AF65-F5344CB8AC3E}">
        <p14:creationId xmlns:p14="http://schemas.microsoft.com/office/powerpoint/2010/main" val="483623908"/>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65" name="Shape 30"/>
          <p:cNvSpPr/>
          <p:nvPr/>
        </p:nvSpPr>
        <p:spPr>
          <a:xfrm>
            <a:off x="4762" y="6597650"/>
            <a:ext cx="9144002" cy="1"/>
          </a:xfrm>
          <a:prstGeom prst="line">
            <a:avLst/>
          </a:prstGeom>
          <a:ln w="25400">
            <a:solidFill>
              <a:srgbClr val="BFBFBF"/>
            </a:solidFill>
          </a:ln>
        </p:spPr>
        <p:txBody>
          <a:bodyPr lIns="45719" tIns="45719" rIns="45719" bIns="45719"/>
          <a:lstStyle/>
          <a:p>
            <a:pPr defTabSz="914367">
              <a:spcBef>
                <a:spcPts val="0"/>
              </a:spcBef>
              <a:defRPr sz="2400" i="0" spc="0">
                <a:solidFill>
                  <a:srgbClr val="000000"/>
                </a:solidFill>
                <a:latin typeface="Helvetica"/>
                <a:ea typeface="Helvetica"/>
                <a:cs typeface="Helvetica"/>
                <a:sym typeface="Helvetica"/>
              </a:defRPr>
            </a:pPr>
            <a:endParaRPr sz="1687"/>
          </a:p>
        </p:txBody>
      </p:sp>
      <p:sp>
        <p:nvSpPr>
          <p:cNvPr id="166" name="Shape 31"/>
          <p:cNvSpPr/>
          <p:nvPr/>
        </p:nvSpPr>
        <p:spPr>
          <a:xfrm>
            <a:off x="1908175" y="692149"/>
            <a:ext cx="7235826" cy="1"/>
          </a:xfrm>
          <a:prstGeom prst="line">
            <a:avLst/>
          </a:prstGeom>
          <a:ln w="38100">
            <a:solidFill>
              <a:srgbClr val="BFBFBF"/>
            </a:solidFill>
          </a:ln>
        </p:spPr>
        <p:txBody>
          <a:bodyPr lIns="45719" tIns="45719" rIns="45719" bIns="45719"/>
          <a:lstStyle/>
          <a:p>
            <a:pPr defTabSz="914367">
              <a:spcBef>
                <a:spcPts val="0"/>
              </a:spcBef>
              <a:defRPr sz="2400" i="0" spc="0">
                <a:solidFill>
                  <a:srgbClr val="000000"/>
                </a:solidFill>
                <a:latin typeface="Helvetica"/>
                <a:ea typeface="Helvetica"/>
                <a:cs typeface="Helvetica"/>
                <a:sym typeface="Helvetica"/>
              </a:defRPr>
            </a:pPr>
            <a:endParaRPr sz="1687"/>
          </a:p>
        </p:txBody>
      </p:sp>
      <p:pic>
        <p:nvPicPr>
          <p:cNvPr id="167" name="Screen Shot 2016-08-07 at 17.png" descr="Screen Shot 2016-08-07 at 17.png"/>
          <p:cNvPicPr>
            <a:picLocks noChangeAspect="1"/>
          </p:cNvPicPr>
          <p:nvPr/>
        </p:nvPicPr>
        <p:blipFill>
          <a:blip r:embed="rId2">
            <a:extLst/>
          </a:blip>
          <a:stretch>
            <a:fillRect/>
          </a:stretch>
        </p:blipFill>
        <p:spPr>
          <a:xfrm>
            <a:off x="179387" y="63500"/>
            <a:ext cx="1476376" cy="692151"/>
          </a:xfrm>
          <a:prstGeom prst="rect">
            <a:avLst/>
          </a:prstGeom>
          <a:ln w="12700">
            <a:miter lim="400000"/>
          </a:ln>
        </p:spPr>
      </p:pic>
      <p:sp>
        <p:nvSpPr>
          <p:cNvPr id="168" name="Numero diapositiva"/>
          <p:cNvSpPr txBox="1">
            <a:spLocks noGrp="1"/>
          </p:cNvSpPr>
          <p:nvPr>
            <p:ph type="sldNum" sz="quarter" idx="2"/>
          </p:nvPr>
        </p:nvSpPr>
        <p:spPr>
          <a:xfrm>
            <a:off x="8807843" y="6566598"/>
            <a:ext cx="301233" cy="282766"/>
          </a:xfrm>
          <a:prstGeom prst="rect">
            <a:avLst/>
          </a:prstGeom>
        </p:spPr>
        <p:txBody>
          <a:bodyPr lIns="65022" tIns="65022" rIns="65022" bIns="65022" anchor="ctr"/>
          <a:lstStyle>
            <a:lvl1pPr defTabSz="914367">
              <a:defRPr sz="984" b="1">
                <a:solidFill>
                  <a:srgbClr val="4A452A"/>
                </a:solidFill>
                <a:latin typeface="Calibri"/>
                <a:ea typeface="Calibri"/>
                <a:cs typeface="Calibri"/>
                <a:sym typeface="Calibri"/>
              </a:defRPr>
            </a:lvl1pPr>
          </a:lstStyle>
          <a:p>
            <a:fld id="{86CB4B4D-7CA3-9044-876B-883B54F8677D}" type="slidenum">
              <a:t>‹N›</a:t>
            </a:fld>
            <a:endParaRPr/>
          </a:p>
        </p:txBody>
      </p:sp>
    </p:spTree>
    <p:extLst>
      <p:ext uri="{BB962C8B-B14F-4D97-AF65-F5344CB8AC3E}">
        <p14:creationId xmlns:p14="http://schemas.microsoft.com/office/powerpoint/2010/main" val="1813646054"/>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1_Default">
    <p:spTree>
      <p:nvGrpSpPr>
        <p:cNvPr id="1" name=""/>
        <p:cNvGrpSpPr/>
        <p:nvPr/>
      </p:nvGrpSpPr>
      <p:grpSpPr>
        <a:xfrm>
          <a:off x="0" y="0"/>
          <a:ext cx="0" cy="0"/>
          <a:chOff x="0" y="0"/>
          <a:chExt cx="0" cy="0"/>
        </a:xfrm>
      </p:grpSpPr>
      <p:sp>
        <p:nvSpPr>
          <p:cNvPr id="175" name="Titolo Testo"/>
          <p:cNvSpPr txBox="1">
            <a:spLocks noGrp="1"/>
          </p:cNvSpPr>
          <p:nvPr>
            <p:ph type="title"/>
          </p:nvPr>
        </p:nvSpPr>
        <p:spPr>
          <a:xfrm>
            <a:off x="892969" y="178594"/>
            <a:ext cx="7358063" cy="1714500"/>
          </a:xfrm>
          <a:prstGeom prst="rect">
            <a:avLst/>
          </a:prstGeom>
        </p:spPr>
        <p:txBody>
          <a:bodyPr anchor="ctr"/>
          <a:lstStyle>
            <a:lvl1pPr algn="ctr" defTabSz="642915">
              <a:spcBef>
                <a:spcPts val="0"/>
              </a:spcBef>
              <a:defRPr sz="5906" cap="none">
                <a:solidFill>
                  <a:srgbClr val="000000"/>
                </a:solidFill>
                <a:latin typeface="Gill Sans"/>
                <a:ea typeface="Gill Sans"/>
                <a:cs typeface="Gill Sans"/>
                <a:sym typeface="Gill Sans"/>
              </a:defRPr>
            </a:lvl1pPr>
          </a:lstStyle>
          <a:p>
            <a:r>
              <a:t>Titolo Testo</a:t>
            </a:r>
          </a:p>
        </p:txBody>
      </p:sp>
      <p:sp>
        <p:nvSpPr>
          <p:cNvPr id="176" name="Corpo livello uno…"/>
          <p:cNvSpPr txBox="1">
            <a:spLocks noGrp="1"/>
          </p:cNvSpPr>
          <p:nvPr>
            <p:ph type="body" idx="1"/>
          </p:nvPr>
        </p:nvSpPr>
        <p:spPr>
          <a:xfrm>
            <a:off x="892969" y="1946672"/>
            <a:ext cx="7358063" cy="4018359"/>
          </a:xfrm>
          <a:prstGeom prst="rect">
            <a:avLst/>
          </a:prstGeom>
        </p:spPr>
        <p:txBody>
          <a:bodyPr anchor="ctr"/>
          <a:lstStyle>
            <a:lvl1pPr marL="589338" indent="-401822" defTabSz="642915">
              <a:spcBef>
                <a:spcPts val="1687"/>
              </a:spcBef>
              <a:buSzPct val="171000"/>
              <a:buFont typeface="Gill Sans"/>
              <a:buChar char="•"/>
              <a:defRPr sz="2953">
                <a:solidFill>
                  <a:srgbClr val="000000"/>
                </a:solidFill>
                <a:latin typeface="Gill Sans"/>
                <a:ea typeface="Gill Sans"/>
                <a:cs typeface="Gill Sans"/>
                <a:sym typeface="Gill Sans"/>
              </a:defRPr>
            </a:lvl1pPr>
            <a:lvl2pPr marL="901866" indent="-401822" defTabSz="642915">
              <a:spcBef>
                <a:spcPts val="1687"/>
              </a:spcBef>
              <a:buSzPct val="171000"/>
              <a:buFont typeface="Gill Sans"/>
              <a:buChar char="•"/>
              <a:defRPr sz="2953">
                <a:solidFill>
                  <a:srgbClr val="000000"/>
                </a:solidFill>
                <a:latin typeface="Gill Sans"/>
                <a:ea typeface="Gill Sans"/>
                <a:cs typeface="Gill Sans"/>
                <a:sym typeface="Gill Sans"/>
              </a:defRPr>
            </a:lvl2pPr>
            <a:lvl3pPr marL="1214394" indent="-401822" defTabSz="642915">
              <a:spcBef>
                <a:spcPts val="1687"/>
              </a:spcBef>
              <a:buSzPct val="171000"/>
              <a:buFont typeface="Gill Sans"/>
              <a:buChar char="•"/>
              <a:defRPr sz="2953">
                <a:solidFill>
                  <a:srgbClr val="000000"/>
                </a:solidFill>
                <a:latin typeface="Gill Sans"/>
                <a:ea typeface="Gill Sans"/>
                <a:cs typeface="Gill Sans"/>
                <a:sym typeface="Gill Sans"/>
              </a:defRPr>
            </a:lvl3pPr>
            <a:lvl4pPr marL="1526922" indent="-401822" defTabSz="642915">
              <a:spcBef>
                <a:spcPts val="1687"/>
              </a:spcBef>
              <a:buSzPct val="171000"/>
              <a:buFont typeface="Gill Sans"/>
              <a:buChar char="•"/>
              <a:defRPr sz="2953">
                <a:solidFill>
                  <a:srgbClr val="000000"/>
                </a:solidFill>
                <a:latin typeface="Gill Sans"/>
                <a:ea typeface="Gill Sans"/>
                <a:cs typeface="Gill Sans"/>
                <a:sym typeface="Gill Sans"/>
              </a:defRPr>
            </a:lvl4pPr>
            <a:lvl5pPr marL="1839450" indent="-401822" defTabSz="642915">
              <a:spcBef>
                <a:spcPts val="1687"/>
              </a:spcBef>
              <a:buSzPct val="171000"/>
              <a:buFont typeface="Gill Sans"/>
              <a:buChar char="•"/>
              <a:defRPr sz="2953">
                <a:solidFill>
                  <a:srgbClr val="000000"/>
                </a:solidFill>
                <a:latin typeface="Gill Sans"/>
                <a:ea typeface="Gill Sans"/>
                <a:cs typeface="Gill Sans"/>
                <a:sym typeface="Gill Sans"/>
              </a:defRPr>
            </a:lvl5pPr>
          </a:lstStyle>
          <a:p>
            <a:r>
              <a:t>Corpo livello uno</a:t>
            </a:r>
          </a:p>
          <a:p>
            <a:pPr lvl="1"/>
            <a:r>
              <a:t>Corpo livello due</a:t>
            </a:r>
          </a:p>
          <a:p>
            <a:pPr lvl="2"/>
            <a:r>
              <a:t>Corpo livello tre</a:t>
            </a:r>
          </a:p>
          <a:p>
            <a:pPr lvl="3"/>
            <a:r>
              <a:t>Corpo livello quattro</a:t>
            </a:r>
          </a:p>
          <a:p>
            <a:pPr lvl="4"/>
            <a:r>
              <a:t>Corpo livello cinque</a:t>
            </a:r>
          </a:p>
        </p:txBody>
      </p:sp>
      <p:sp>
        <p:nvSpPr>
          <p:cNvPr id="177" name="Numero diapositiva"/>
          <p:cNvSpPr txBox="1">
            <a:spLocks noGrp="1"/>
          </p:cNvSpPr>
          <p:nvPr>
            <p:ph type="sldNum" sz="quarter" idx="2"/>
          </p:nvPr>
        </p:nvSpPr>
        <p:spPr>
          <a:xfrm>
            <a:off x="6316600" y="6245231"/>
            <a:ext cx="236601" cy="222238"/>
          </a:xfrm>
          <a:prstGeom prst="rect">
            <a:avLst/>
          </a:prstGeom>
        </p:spPr>
        <p:txBody>
          <a:bodyPr lIns="45719" tIns="45719" rIns="45719" bIns="45719" anchor="ctr"/>
          <a:lstStyle>
            <a:lvl1pPr defTabSz="642915">
              <a:defRPr sz="844">
                <a:solidFill>
                  <a:srgbClr val="000000"/>
                </a:solidFill>
                <a:latin typeface="Gill Sans"/>
                <a:ea typeface="Gill Sans"/>
                <a:cs typeface="Gill Sans"/>
                <a:sym typeface="Gill Sans"/>
              </a:defRPr>
            </a:lvl1pPr>
          </a:lstStyle>
          <a:p>
            <a:fld id="{86CB4B4D-7CA3-9044-876B-883B54F8677D}" type="slidenum">
              <a:t>‹N›</a:t>
            </a:fld>
            <a:endParaRPr/>
          </a:p>
        </p:txBody>
      </p:sp>
    </p:spTree>
    <p:extLst>
      <p:ext uri="{BB962C8B-B14F-4D97-AF65-F5344CB8AC3E}">
        <p14:creationId xmlns:p14="http://schemas.microsoft.com/office/powerpoint/2010/main" val="578067932"/>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Diapositiva titolo">
    <p:spTree>
      <p:nvGrpSpPr>
        <p:cNvPr id="1" name=""/>
        <p:cNvGrpSpPr/>
        <p:nvPr/>
      </p:nvGrpSpPr>
      <p:grpSpPr>
        <a:xfrm>
          <a:off x="0" y="0"/>
          <a:ext cx="0" cy="0"/>
          <a:chOff x="0" y="0"/>
          <a:chExt cx="0" cy="0"/>
        </a:xfrm>
      </p:grpSpPr>
      <p:sp>
        <p:nvSpPr>
          <p:cNvPr id="184" name="Titolo Testo"/>
          <p:cNvSpPr txBox="1">
            <a:spLocks noGrp="1"/>
          </p:cNvSpPr>
          <p:nvPr>
            <p:ph type="title"/>
          </p:nvPr>
        </p:nvSpPr>
        <p:spPr>
          <a:xfrm>
            <a:off x="685800" y="2130425"/>
            <a:ext cx="7772401" cy="1470026"/>
          </a:xfrm>
          <a:prstGeom prst="rect">
            <a:avLst/>
          </a:prstGeom>
        </p:spPr>
        <p:txBody>
          <a:bodyPr lIns="65023" tIns="65023" rIns="65023" bIns="65023" anchor="ctr"/>
          <a:lstStyle>
            <a:lvl1pPr algn="ctr" defTabSz="914367">
              <a:spcBef>
                <a:spcPts val="0"/>
              </a:spcBef>
              <a:defRPr sz="4359" cap="none">
                <a:solidFill>
                  <a:srgbClr val="000000"/>
                </a:solidFill>
                <a:latin typeface="Calibri"/>
                <a:ea typeface="Calibri"/>
                <a:cs typeface="Calibri"/>
                <a:sym typeface="Calibri"/>
              </a:defRPr>
            </a:lvl1pPr>
          </a:lstStyle>
          <a:p>
            <a:r>
              <a:t>Titolo Testo</a:t>
            </a:r>
          </a:p>
        </p:txBody>
      </p:sp>
      <p:sp>
        <p:nvSpPr>
          <p:cNvPr id="185" name="Corpo livello uno…"/>
          <p:cNvSpPr txBox="1">
            <a:spLocks noGrp="1"/>
          </p:cNvSpPr>
          <p:nvPr>
            <p:ph type="body" sz="quarter" idx="1"/>
          </p:nvPr>
        </p:nvSpPr>
        <p:spPr>
          <a:xfrm>
            <a:off x="1371600" y="3886200"/>
            <a:ext cx="6400801" cy="1752600"/>
          </a:xfrm>
          <a:prstGeom prst="rect">
            <a:avLst/>
          </a:prstGeom>
        </p:spPr>
        <p:txBody>
          <a:bodyPr lIns="65023" tIns="65023" rIns="65023" bIns="65023"/>
          <a:lstStyle>
            <a:lvl1pPr marL="0" indent="0" algn="ctr" defTabSz="914367">
              <a:spcBef>
                <a:spcPts val="703"/>
              </a:spcBef>
              <a:buSzTx/>
              <a:buFontTx/>
              <a:buNone/>
              <a:defRPr sz="3094">
                <a:solidFill>
                  <a:srgbClr val="888888"/>
                </a:solidFill>
                <a:latin typeface="Calibri"/>
                <a:ea typeface="Calibri"/>
                <a:cs typeface="Calibri"/>
                <a:sym typeface="Calibri"/>
              </a:defRPr>
            </a:lvl1pPr>
            <a:lvl2pPr marL="0" indent="321457" algn="ctr" defTabSz="914367">
              <a:spcBef>
                <a:spcPts val="703"/>
              </a:spcBef>
              <a:buSzTx/>
              <a:buFontTx/>
              <a:buNone/>
              <a:defRPr sz="3094">
                <a:solidFill>
                  <a:srgbClr val="888888"/>
                </a:solidFill>
                <a:latin typeface="Calibri"/>
                <a:ea typeface="Calibri"/>
                <a:cs typeface="Calibri"/>
                <a:sym typeface="Calibri"/>
              </a:defRPr>
            </a:lvl2pPr>
            <a:lvl3pPr marL="0" indent="642915" algn="ctr" defTabSz="914367">
              <a:spcBef>
                <a:spcPts val="703"/>
              </a:spcBef>
              <a:buSzTx/>
              <a:buFontTx/>
              <a:buNone/>
              <a:defRPr sz="3094">
                <a:solidFill>
                  <a:srgbClr val="888888"/>
                </a:solidFill>
                <a:latin typeface="Calibri"/>
                <a:ea typeface="Calibri"/>
                <a:cs typeface="Calibri"/>
                <a:sym typeface="Calibri"/>
              </a:defRPr>
            </a:lvl3pPr>
            <a:lvl4pPr marL="0" indent="964372" algn="ctr" defTabSz="914367">
              <a:spcBef>
                <a:spcPts val="703"/>
              </a:spcBef>
              <a:buSzTx/>
              <a:buFontTx/>
              <a:buNone/>
              <a:defRPr sz="3094">
                <a:solidFill>
                  <a:srgbClr val="888888"/>
                </a:solidFill>
                <a:latin typeface="Calibri"/>
                <a:ea typeface="Calibri"/>
                <a:cs typeface="Calibri"/>
                <a:sym typeface="Calibri"/>
              </a:defRPr>
            </a:lvl4pPr>
            <a:lvl5pPr marL="0" indent="1285829" algn="ctr" defTabSz="914367">
              <a:spcBef>
                <a:spcPts val="703"/>
              </a:spcBef>
              <a:buSzTx/>
              <a:buFontTx/>
              <a:buNone/>
              <a:defRPr sz="3094">
                <a:solidFill>
                  <a:srgbClr val="888888"/>
                </a:solidFill>
                <a:latin typeface="Calibri"/>
                <a:ea typeface="Calibri"/>
                <a:cs typeface="Calibri"/>
                <a:sym typeface="Calibri"/>
              </a:defRPr>
            </a:lvl5pPr>
          </a:lstStyle>
          <a:p>
            <a:r>
              <a:t>Corpo livello uno</a:t>
            </a:r>
          </a:p>
          <a:p>
            <a:pPr lvl="1"/>
            <a:r>
              <a:t>Corpo livello due</a:t>
            </a:r>
          </a:p>
          <a:p>
            <a:pPr lvl="2"/>
            <a:r>
              <a:t>Corpo livello tre</a:t>
            </a:r>
          </a:p>
          <a:p>
            <a:pPr lvl="3"/>
            <a:r>
              <a:t>Corpo livello quattro</a:t>
            </a:r>
          </a:p>
          <a:p>
            <a:pPr lvl="4"/>
            <a:r>
              <a:t>Corpo livello cinque</a:t>
            </a:r>
          </a:p>
        </p:txBody>
      </p:sp>
      <p:sp>
        <p:nvSpPr>
          <p:cNvPr id="186" name="Numero diapositiva"/>
          <p:cNvSpPr txBox="1">
            <a:spLocks noGrp="1"/>
          </p:cNvSpPr>
          <p:nvPr>
            <p:ph type="sldNum" sz="quarter" idx="2"/>
          </p:nvPr>
        </p:nvSpPr>
        <p:spPr>
          <a:xfrm>
            <a:off x="8366330" y="6386693"/>
            <a:ext cx="320471" cy="304440"/>
          </a:xfrm>
          <a:prstGeom prst="rect">
            <a:avLst/>
          </a:prstGeom>
        </p:spPr>
        <p:txBody>
          <a:bodyPr lIns="65023" tIns="65023" rIns="65023" bIns="65023" anchor="ctr"/>
          <a:lstStyle>
            <a:lvl1pPr defTabSz="914367">
              <a:defRPr>
                <a:solidFill>
                  <a:srgbClr val="888888"/>
                </a:solidFill>
                <a:latin typeface="Calibri"/>
                <a:ea typeface="Calibri"/>
                <a:cs typeface="Calibri"/>
                <a:sym typeface="Calibri"/>
              </a:defRPr>
            </a:lvl1pPr>
          </a:lstStyle>
          <a:p>
            <a:fld id="{86CB4B4D-7CA3-9044-876B-883B54F8677D}" type="slidenum">
              <a:t>‹N›</a:t>
            </a:fld>
            <a:endParaRPr/>
          </a:p>
        </p:txBody>
      </p:sp>
    </p:spTree>
    <p:extLst>
      <p:ext uri="{BB962C8B-B14F-4D97-AF65-F5344CB8AC3E}">
        <p14:creationId xmlns:p14="http://schemas.microsoft.com/office/powerpoint/2010/main" val="1362216427"/>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93" name="Titolo Testo"/>
          <p:cNvSpPr txBox="1">
            <a:spLocks noGrp="1"/>
          </p:cNvSpPr>
          <p:nvPr>
            <p:ph type="title"/>
          </p:nvPr>
        </p:nvSpPr>
        <p:spPr>
          <a:xfrm>
            <a:off x="892969" y="178594"/>
            <a:ext cx="7358063" cy="1714500"/>
          </a:xfrm>
          <a:prstGeom prst="rect">
            <a:avLst/>
          </a:prstGeom>
        </p:spPr>
        <p:txBody>
          <a:bodyPr anchor="ctr">
            <a:noAutofit/>
          </a:bodyPr>
          <a:lstStyle>
            <a:lvl1pPr algn="ctr">
              <a:spcBef>
                <a:spcPts val="0"/>
              </a:spcBef>
              <a:defRPr sz="5906" cap="none">
                <a:solidFill>
                  <a:srgbClr val="000000"/>
                </a:solidFill>
                <a:latin typeface="Gill Sans"/>
                <a:ea typeface="Gill Sans"/>
                <a:cs typeface="Gill Sans"/>
                <a:sym typeface="Gill Sans"/>
              </a:defRPr>
            </a:lvl1pPr>
          </a:lstStyle>
          <a:p>
            <a:r>
              <a:t>Titolo Testo</a:t>
            </a:r>
          </a:p>
        </p:txBody>
      </p:sp>
      <p:sp>
        <p:nvSpPr>
          <p:cNvPr id="194" name="Corpo livello uno…"/>
          <p:cNvSpPr txBox="1">
            <a:spLocks noGrp="1"/>
          </p:cNvSpPr>
          <p:nvPr>
            <p:ph type="body" idx="1"/>
          </p:nvPr>
        </p:nvSpPr>
        <p:spPr>
          <a:xfrm>
            <a:off x="892969" y="1946672"/>
            <a:ext cx="7358063" cy="4018359"/>
          </a:xfrm>
          <a:prstGeom prst="rect">
            <a:avLst/>
          </a:prstGeom>
        </p:spPr>
        <p:txBody>
          <a:bodyPr anchor="ctr">
            <a:noAutofit/>
          </a:bodyPr>
          <a:lstStyle>
            <a:lvl1pPr marL="625056" indent="-401822">
              <a:spcBef>
                <a:spcPts val="1687"/>
              </a:spcBef>
              <a:buSzPct val="171000"/>
              <a:buFontTx/>
              <a:buChar char="•"/>
              <a:defRPr sz="2953">
                <a:solidFill>
                  <a:srgbClr val="000000"/>
                </a:solidFill>
                <a:latin typeface="Gill Sans"/>
                <a:ea typeface="Gill Sans"/>
                <a:cs typeface="Gill Sans"/>
                <a:sym typeface="Gill Sans"/>
              </a:defRPr>
            </a:lvl1pPr>
            <a:lvl2pPr marL="937584" indent="-401822">
              <a:spcBef>
                <a:spcPts val="1687"/>
              </a:spcBef>
              <a:buSzPct val="171000"/>
              <a:buFontTx/>
              <a:buChar char="•"/>
              <a:defRPr sz="2953">
                <a:solidFill>
                  <a:srgbClr val="000000"/>
                </a:solidFill>
                <a:latin typeface="Gill Sans"/>
                <a:ea typeface="Gill Sans"/>
                <a:cs typeface="Gill Sans"/>
                <a:sym typeface="Gill Sans"/>
              </a:defRPr>
            </a:lvl2pPr>
            <a:lvl3pPr marL="1250112" indent="-401822">
              <a:spcBef>
                <a:spcPts val="1687"/>
              </a:spcBef>
              <a:buSzPct val="171000"/>
              <a:buFontTx/>
              <a:buChar char="•"/>
              <a:defRPr sz="2953">
                <a:solidFill>
                  <a:srgbClr val="000000"/>
                </a:solidFill>
                <a:latin typeface="Gill Sans"/>
                <a:ea typeface="Gill Sans"/>
                <a:cs typeface="Gill Sans"/>
                <a:sym typeface="Gill Sans"/>
              </a:defRPr>
            </a:lvl3pPr>
            <a:lvl4pPr marL="1562640" indent="-401822">
              <a:spcBef>
                <a:spcPts val="1687"/>
              </a:spcBef>
              <a:buSzPct val="171000"/>
              <a:buFontTx/>
              <a:buChar char="•"/>
              <a:defRPr sz="2953">
                <a:solidFill>
                  <a:srgbClr val="000000"/>
                </a:solidFill>
                <a:latin typeface="Gill Sans"/>
                <a:ea typeface="Gill Sans"/>
                <a:cs typeface="Gill Sans"/>
                <a:sym typeface="Gill Sans"/>
              </a:defRPr>
            </a:lvl4pPr>
            <a:lvl5pPr marL="1875168" indent="-401822">
              <a:spcBef>
                <a:spcPts val="1687"/>
              </a:spcBef>
              <a:buSzPct val="171000"/>
              <a:buFontTx/>
              <a:buChar char="•"/>
              <a:defRPr sz="2953">
                <a:solidFill>
                  <a:srgbClr val="000000"/>
                </a:solidFill>
                <a:latin typeface="Gill Sans"/>
                <a:ea typeface="Gill Sans"/>
                <a:cs typeface="Gill Sans"/>
                <a:sym typeface="Gill Sans"/>
              </a:defRPr>
            </a:lvl5pPr>
          </a:lstStyle>
          <a:p>
            <a:r>
              <a:t>Corpo livello uno</a:t>
            </a:r>
          </a:p>
          <a:p>
            <a:pPr lvl="1"/>
            <a:r>
              <a:t>Corpo livello due</a:t>
            </a:r>
          </a:p>
          <a:p>
            <a:pPr lvl="2"/>
            <a:r>
              <a:t>Corpo livello tre</a:t>
            </a:r>
          </a:p>
          <a:p>
            <a:pPr lvl="3"/>
            <a:r>
              <a:t>Corpo livello quattro</a:t>
            </a:r>
          </a:p>
          <a:p>
            <a:pPr lvl="4"/>
            <a:r>
              <a:t>Corpo livello cinque</a:t>
            </a:r>
          </a:p>
        </p:txBody>
      </p:sp>
      <p:sp>
        <p:nvSpPr>
          <p:cNvPr id="195" name="Numero diapositiva"/>
          <p:cNvSpPr txBox="1">
            <a:spLocks noGrp="1"/>
          </p:cNvSpPr>
          <p:nvPr>
            <p:ph type="sldNum" sz="quarter" idx="2"/>
          </p:nvPr>
        </p:nvSpPr>
        <p:spPr>
          <a:xfrm>
            <a:off x="4409639" y="6509742"/>
            <a:ext cx="315792" cy="297389"/>
          </a:xfrm>
          <a:prstGeom prst="rect">
            <a:avLst/>
          </a:prstGeom>
        </p:spPr>
        <p:txBody>
          <a:bodyPr/>
          <a:lstStyle>
            <a:lvl1pPr algn="ctr">
              <a:defRPr sz="1266">
                <a:solidFill>
                  <a:srgbClr val="000000"/>
                </a:solidFill>
                <a:latin typeface="Gill Sans"/>
                <a:ea typeface="Gill Sans"/>
                <a:cs typeface="Gill Sans"/>
                <a:sym typeface="Gill Sans"/>
              </a:defRPr>
            </a:lvl1pPr>
          </a:lstStyle>
          <a:p>
            <a:fld id="{86CB4B4D-7CA3-9044-876B-883B54F8677D}" type="slidenum">
              <a:t>‹N›</a:t>
            </a:fld>
            <a:endParaRPr/>
          </a:p>
        </p:txBody>
      </p:sp>
    </p:spTree>
    <p:extLst>
      <p:ext uri="{BB962C8B-B14F-4D97-AF65-F5344CB8AC3E}">
        <p14:creationId xmlns:p14="http://schemas.microsoft.com/office/powerpoint/2010/main" val="892325776"/>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sp>
        <p:nvSpPr>
          <p:cNvPr id="202" name="Titolo Testo"/>
          <p:cNvSpPr txBox="1">
            <a:spLocks noGrp="1"/>
          </p:cNvSpPr>
          <p:nvPr>
            <p:ph type="title"/>
          </p:nvPr>
        </p:nvSpPr>
        <p:spPr>
          <a:xfrm>
            <a:off x="457200" y="92076"/>
            <a:ext cx="8229601" cy="1508126"/>
          </a:xfrm>
          <a:prstGeom prst="rect">
            <a:avLst/>
          </a:prstGeom>
        </p:spPr>
        <p:txBody>
          <a:bodyPr lIns="0" tIns="0" rIns="0" bIns="0" anchor="ctr"/>
          <a:lstStyle>
            <a:lvl1pPr algn="ctr" defTabSz="914367">
              <a:spcBef>
                <a:spcPts val="0"/>
              </a:spcBef>
              <a:defRPr sz="4359" cap="none">
                <a:solidFill>
                  <a:srgbClr val="000000"/>
                </a:solidFill>
                <a:latin typeface="Calibri"/>
                <a:ea typeface="Calibri"/>
                <a:cs typeface="Calibri"/>
                <a:sym typeface="Calibri"/>
              </a:defRPr>
            </a:lvl1pPr>
          </a:lstStyle>
          <a:p>
            <a:r>
              <a:t>Titolo Testo</a:t>
            </a:r>
          </a:p>
        </p:txBody>
      </p:sp>
      <p:sp>
        <p:nvSpPr>
          <p:cNvPr id="203" name="Corpo livello uno…"/>
          <p:cNvSpPr txBox="1">
            <a:spLocks noGrp="1"/>
          </p:cNvSpPr>
          <p:nvPr>
            <p:ph type="body" idx="1"/>
          </p:nvPr>
        </p:nvSpPr>
        <p:spPr>
          <a:xfrm>
            <a:off x="457200" y="1600200"/>
            <a:ext cx="8229601" cy="5257801"/>
          </a:xfrm>
          <a:prstGeom prst="rect">
            <a:avLst/>
          </a:prstGeom>
        </p:spPr>
        <p:txBody>
          <a:bodyPr lIns="65022" tIns="65022" rIns="65022" bIns="65022"/>
          <a:lstStyle>
            <a:lvl1pPr marL="331503" indent="-331503" defTabSz="914367">
              <a:spcBef>
                <a:spcPts val="633"/>
              </a:spcBef>
              <a:buSzPct val="100000"/>
              <a:buFont typeface="Arial"/>
              <a:buChar char="•"/>
              <a:defRPr sz="3094">
                <a:solidFill>
                  <a:srgbClr val="000000"/>
                </a:solidFill>
                <a:latin typeface="Calibri"/>
                <a:ea typeface="Calibri"/>
                <a:cs typeface="Calibri"/>
                <a:sym typeface="Calibri"/>
              </a:defRPr>
            </a:lvl1pPr>
            <a:lvl2pPr marL="637174" indent="-315717" defTabSz="914367">
              <a:spcBef>
                <a:spcPts val="633"/>
              </a:spcBef>
              <a:buSzPct val="100000"/>
              <a:buFont typeface="Arial"/>
              <a:buChar char="–"/>
              <a:defRPr sz="3094">
                <a:solidFill>
                  <a:srgbClr val="000000"/>
                </a:solidFill>
                <a:latin typeface="Calibri"/>
                <a:ea typeface="Calibri"/>
                <a:cs typeface="Calibri"/>
                <a:sym typeface="Calibri"/>
              </a:defRPr>
            </a:lvl2pPr>
            <a:lvl3pPr marL="937584" indent="-294669" defTabSz="914367">
              <a:spcBef>
                <a:spcPts val="633"/>
              </a:spcBef>
              <a:buSzPct val="100000"/>
              <a:buFont typeface="Arial"/>
              <a:buChar char="•"/>
              <a:defRPr sz="3094">
                <a:solidFill>
                  <a:srgbClr val="000000"/>
                </a:solidFill>
                <a:latin typeface="Calibri"/>
                <a:ea typeface="Calibri"/>
                <a:cs typeface="Calibri"/>
                <a:sym typeface="Calibri"/>
              </a:defRPr>
            </a:lvl3pPr>
            <a:lvl4pPr marL="1317975" indent="-353603" defTabSz="914367">
              <a:spcBef>
                <a:spcPts val="633"/>
              </a:spcBef>
              <a:buSzPct val="100000"/>
              <a:buFont typeface="Arial"/>
              <a:buChar char="–"/>
              <a:defRPr sz="3094">
                <a:solidFill>
                  <a:srgbClr val="000000"/>
                </a:solidFill>
                <a:latin typeface="Calibri"/>
                <a:ea typeface="Calibri"/>
                <a:cs typeface="Calibri"/>
                <a:sym typeface="Calibri"/>
              </a:defRPr>
            </a:lvl4pPr>
            <a:lvl5pPr marL="1639432" indent="-353603" defTabSz="914367">
              <a:spcBef>
                <a:spcPts val="633"/>
              </a:spcBef>
              <a:buSzPct val="100000"/>
              <a:buFont typeface="Arial"/>
              <a:buChar char="»"/>
              <a:defRPr sz="3094">
                <a:solidFill>
                  <a:srgbClr val="000000"/>
                </a:solidFill>
                <a:latin typeface="Calibri"/>
                <a:ea typeface="Calibri"/>
                <a:cs typeface="Calibri"/>
                <a:sym typeface="Calibri"/>
              </a:defRPr>
            </a:lvl5pPr>
          </a:lstStyle>
          <a:p>
            <a:r>
              <a:t>Corpo livello uno</a:t>
            </a:r>
          </a:p>
          <a:p>
            <a:pPr lvl="1"/>
            <a:r>
              <a:t>Corpo livello due</a:t>
            </a:r>
          </a:p>
          <a:p>
            <a:pPr lvl="2"/>
            <a:r>
              <a:t>Corpo livello tre</a:t>
            </a:r>
          </a:p>
          <a:p>
            <a:pPr lvl="3"/>
            <a:r>
              <a:t>Corpo livello quattro</a:t>
            </a:r>
          </a:p>
          <a:p>
            <a:pPr lvl="4"/>
            <a:r>
              <a:t>Corpo livello cinque</a:t>
            </a:r>
          </a:p>
        </p:txBody>
      </p:sp>
      <p:sp>
        <p:nvSpPr>
          <p:cNvPr id="204" name="Numero diapositiva"/>
          <p:cNvSpPr txBox="1">
            <a:spLocks noGrp="1"/>
          </p:cNvSpPr>
          <p:nvPr>
            <p:ph type="sldNum" sz="quarter" idx="2"/>
          </p:nvPr>
        </p:nvSpPr>
        <p:spPr>
          <a:xfrm>
            <a:off x="8497646" y="6452351"/>
            <a:ext cx="189154" cy="173124"/>
          </a:xfrm>
          <a:prstGeom prst="rect">
            <a:avLst/>
          </a:prstGeom>
        </p:spPr>
        <p:txBody>
          <a:bodyPr lIns="0" tIns="0" rIns="0" bIns="0" anchor="ctr"/>
          <a:lstStyle>
            <a:lvl1pPr defTabSz="914367">
              <a:defRPr>
                <a:solidFill>
                  <a:srgbClr val="888888"/>
                </a:solidFill>
                <a:latin typeface="Calibri"/>
                <a:ea typeface="Calibri"/>
                <a:cs typeface="Calibri"/>
                <a:sym typeface="Calibri"/>
              </a:defRPr>
            </a:lvl1pPr>
          </a:lstStyle>
          <a:p>
            <a:fld id="{86CB4B4D-7CA3-9044-876B-883B54F8677D}" type="slidenum">
              <a:t>‹N›</a:t>
            </a:fld>
            <a:endParaRPr/>
          </a:p>
        </p:txBody>
      </p:sp>
    </p:spTree>
    <p:extLst>
      <p:ext uri="{BB962C8B-B14F-4D97-AF65-F5344CB8AC3E}">
        <p14:creationId xmlns:p14="http://schemas.microsoft.com/office/powerpoint/2010/main" val="171257340"/>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1_Vuota">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11" name="Freeform 6"/>
          <p:cNvSpPr/>
          <p:nvPr/>
        </p:nvSpPr>
        <p:spPr>
          <a:xfrm>
            <a:off x="-9525" y="-7144"/>
            <a:ext cx="9163050" cy="1041401"/>
          </a:xfrm>
          <a:custGeom>
            <a:avLst/>
            <a:gdLst/>
            <a:ahLst/>
            <a:cxnLst>
              <a:cxn ang="0">
                <a:pos x="wd2" y="hd2"/>
              </a:cxn>
              <a:cxn ang="5400000">
                <a:pos x="wd2" y="hd2"/>
              </a:cxn>
              <a:cxn ang="10800000">
                <a:pos x="wd2" y="hd2"/>
              </a:cxn>
              <a:cxn ang="16200000">
                <a:pos x="wd2" y="hd2"/>
              </a:cxn>
            </a:cxnLst>
            <a:rect l="0" t="0" r="r" b="b"/>
            <a:pathLst>
              <a:path w="21600" h="21600" extrusionOk="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a:gsLst>
              <a:gs pos="0">
                <a:srgbClr val="00739E">
                  <a:alpha val="45000"/>
                </a:srgbClr>
              </a:gs>
              <a:gs pos="100000">
                <a:srgbClr val="00C5CE">
                  <a:alpha val="55000"/>
                </a:srgbClr>
              </a:gs>
            </a:gsLst>
            <a:lin ang="5400000"/>
          </a:gradFill>
          <a:ln w="12700">
            <a:miter lim="400000"/>
          </a:ln>
        </p:spPr>
        <p:txBody>
          <a:bodyPr lIns="45719" tIns="45719" rIns="45719" bIns="45719"/>
          <a:lstStyle/>
          <a:p>
            <a:pPr defTabSz="914367">
              <a:spcBef>
                <a:spcPts val="0"/>
              </a:spcBef>
              <a:defRPr sz="2400" i="0" spc="0">
                <a:solidFill>
                  <a:srgbClr val="000000"/>
                </a:solidFill>
                <a:latin typeface="Constantia"/>
                <a:ea typeface="Constantia"/>
                <a:cs typeface="Constantia"/>
                <a:sym typeface="Constantia"/>
              </a:defRPr>
            </a:pPr>
            <a:endParaRPr sz="1687"/>
          </a:p>
        </p:txBody>
      </p:sp>
      <p:sp>
        <p:nvSpPr>
          <p:cNvPr id="212" name="Freeform 7"/>
          <p:cNvSpPr/>
          <p:nvPr/>
        </p:nvSpPr>
        <p:spPr>
          <a:xfrm>
            <a:off x="4381500" y="-7145"/>
            <a:ext cx="4762501" cy="607212"/>
          </a:xfrm>
          <a:custGeom>
            <a:avLst/>
            <a:gdLst/>
            <a:ahLst/>
            <a:cxnLst>
              <a:cxn ang="0">
                <a:pos x="wd2" y="hd2"/>
              </a:cxn>
              <a:cxn ang="5400000">
                <a:pos x="wd2" y="hd2"/>
              </a:cxn>
              <a:cxn ang="10800000">
                <a:pos x="wd2" y="hd2"/>
              </a:cxn>
              <a:cxn ang="16200000">
                <a:pos x="wd2" y="hd2"/>
              </a:cxn>
            </a:cxnLst>
            <a:rect l="0" t="0" r="r" b="b"/>
            <a:pathLst>
              <a:path w="21600" h="20552" extrusionOk="0">
                <a:moveTo>
                  <a:pt x="0" y="0"/>
                </a:moveTo>
                <a:cubicBezTo>
                  <a:pt x="1253" y="3703"/>
                  <a:pt x="8410" y="19349"/>
                  <a:pt x="12010" y="20475"/>
                </a:cubicBezTo>
                <a:cubicBezTo>
                  <a:pt x="15610" y="21600"/>
                  <a:pt x="20002" y="10128"/>
                  <a:pt x="21600" y="6752"/>
                </a:cubicBezTo>
                <a:lnTo>
                  <a:pt x="21600" y="218"/>
                </a:lnTo>
                <a:lnTo>
                  <a:pt x="0" y="0"/>
                </a:lnTo>
                <a:close/>
              </a:path>
            </a:pathLst>
          </a:custGeom>
          <a:gradFill>
            <a:gsLst>
              <a:gs pos="0">
                <a:srgbClr val="009FA6">
                  <a:alpha val="30000"/>
                </a:srgbClr>
              </a:gs>
              <a:gs pos="80000">
                <a:srgbClr val="008ABE">
                  <a:alpha val="45000"/>
                </a:srgbClr>
              </a:gs>
            </a:gsLst>
            <a:lin ang="5400000"/>
          </a:gradFill>
          <a:ln w="12700">
            <a:miter lim="400000"/>
          </a:ln>
        </p:spPr>
        <p:txBody>
          <a:bodyPr lIns="45719" tIns="45719" rIns="45719" bIns="45719"/>
          <a:lstStyle/>
          <a:p>
            <a:pPr defTabSz="914367">
              <a:spcBef>
                <a:spcPts val="0"/>
              </a:spcBef>
              <a:defRPr sz="2400" i="0" spc="0">
                <a:solidFill>
                  <a:srgbClr val="000000"/>
                </a:solidFill>
                <a:latin typeface="Constantia"/>
                <a:ea typeface="Constantia"/>
                <a:cs typeface="Constantia"/>
                <a:sym typeface="Constantia"/>
              </a:defRPr>
            </a:pPr>
            <a:endParaRPr sz="1687"/>
          </a:p>
        </p:txBody>
      </p:sp>
      <p:grpSp>
        <p:nvGrpSpPr>
          <p:cNvPr id="215" name="Group 1"/>
          <p:cNvGrpSpPr/>
          <p:nvPr/>
        </p:nvGrpSpPr>
        <p:grpSpPr>
          <a:xfrm>
            <a:off x="-29294" y="-16113"/>
            <a:ext cx="9197179" cy="1058653"/>
            <a:chOff x="0" y="0"/>
            <a:chExt cx="13080431" cy="1505638"/>
          </a:xfrm>
        </p:grpSpPr>
        <p:sp>
          <p:nvSpPr>
            <p:cNvPr id="213" name="Freeform 11"/>
            <p:cNvSpPr/>
            <p:nvPr/>
          </p:nvSpPr>
          <p:spPr>
            <a:xfrm rot="21435692">
              <a:off x="13676" y="310807"/>
              <a:ext cx="13031894" cy="884026"/>
            </a:xfrm>
            <a:custGeom>
              <a:avLst/>
              <a:gdLst/>
              <a:ahLst/>
              <a:cxnLst>
                <a:cxn ang="0">
                  <a:pos x="wd2" y="hd2"/>
                </a:cxn>
                <a:cxn ang="5400000">
                  <a:pos x="wd2" y="hd2"/>
                </a:cxn>
                <a:cxn ang="10800000">
                  <a:pos x="wd2" y="hd2"/>
                </a:cxn>
                <a:cxn ang="16200000">
                  <a:pos x="wd2" y="hd2"/>
                </a:cxn>
              </a:cxnLst>
              <a:rect l="0" t="0" r="r" b="b"/>
              <a:pathLst>
                <a:path w="21600" h="20680" extrusionOk="0">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2700" cap="flat">
              <a:solidFill>
                <a:srgbClr val="05A0BE">
                  <a:alpha val="78000"/>
                </a:srgbClr>
              </a:solidFill>
              <a:prstDash val="solid"/>
              <a:round/>
            </a:ln>
            <a:effectLst/>
          </p:spPr>
          <p:txBody>
            <a:bodyPr wrap="square" lIns="65023" tIns="65023" rIns="65023" bIns="65023" numCol="1" anchor="t">
              <a:noAutofit/>
            </a:bodyPr>
            <a:lstStyle/>
            <a:p>
              <a:pPr defTabSz="914367">
                <a:spcBef>
                  <a:spcPts val="0"/>
                </a:spcBef>
                <a:defRPr sz="2400" i="0" spc="0">
                  <a:solidFill>
                    <a:srgbClr val="000000"/>
                  </a:solidFill>
                  <a:latin typeface="Constantia"/>
                  <a:ea typeface="Constantia"/>
                  <a:cs typeface="Constantia"/>
                  <a:sym typeface="Constantia"/>
                </a:defRPr>
              </a:pPr>
              <a:endParaRPr sz="1687"/>
            </a:p>
          </p:txBody>
        </p:sp>
        <p:sp>
          <p:nvSpPr>
            <p:cNvPr id="214" name="Freeform 12"/>
            <p:cNvSpPr/>
            <p:nvPr/>
          </p:nvSpPr>
          <p:spPr>
            <a:xfrm rot="21435692">
              <a:off x="20585" y="415270"/>
              <a:ext cx="13050045" cy="722217"/>
            </a:xfrm>
            <a:custGeom>
              <a:avLst/>
              <a:gdLst/>
              <a:ahLst/>
              <a:cxnLst>
                <a:cxn ang="0">
                  <a:pos x="wd2" y="hd2"/>
                </a:cxn>
                <a:cxn ang="5400000">
                  <a:pos x="wd2" y="hd2"/>
                </a:cxn>
                <a:cxn ang="10800000">
                  <a:pos x="wd2" y="hd2"/>
                </a:cxn>
                <a:cxn ang="16200000">
                  <a:pos x="wd2" y="hd2"/>
                </a:cxn>
              </a:cxnLst>
              <a:rect l="0" t="0" r="r" b="b"/>
              <a:pathLst>
                <a:path w="21600" h="20682" extrusionOk="0">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12700" cap="flat">
              <a:solidFill>
                <a:srgbClr val="08B6BA">
                  <a:alpha val="78000"/>
                </a:srgbClr>
              </a:solidFill>
              <a:prstDash val="solid"/>
              <a:round/>
            </a:ln>
            <a:effectLst/>
          </p:spPr>
          <p:txBody>
            <a:bodyPr wrap="square" lIns="65023" tIns="65023" rIns="65023" bIns="65023" numCol="1" anchor="t">
              <a:noAutofit/>
            </a:bodyPr>
            <a:lstStyle/>
            <a:p>
              <a:pPr defTabSz="914367">
                <a:spcBef>
                  <a:spcPts val="0"/>
                </a:spcBef>
                <a:defRPr sz="2400" i="0" spc="0">
                  <a:solidFill>
                    <a:srgbClr val="000000"/>
                  </a:solidFill>
                  <a:latin typeface="Constantia"/>
                  <a:ea typeface="Constantia"/>
                  <a:cs typeface="Constantia"/>
                  <a:sym typeface="Constantia"/>
                </a:defRPr>
              </a:pPr>
              <a:endParaRPr sz="1687"/>
            </a:p>
          </p:txBody>
        </p:sp>
      </p:grpSp>
      <p:sp>
        <p:nvSpPr>
          <p:cNvPr id="216" name="Numero diapositiva"/>
          <p:cNvSpPr txBox="1">
            <a:spLocks noGrp="1"/>
          </p:cNvSpPr>
          <p:nvPr>
            <p:ph type="sldNum" sz="quarter" idx="2"/>
          </p:nvPr>
        </p:nvSpPr>
        <p:spPr>
          <a:xfrm>
            <a:off x="8497646" y="6548352"/>
            <a:ext cx="189155" cy="173124"/>
          </a:xfrm>
          <a:prstGeom prst="rect">
            <a:avLst/>
          </a:prstGeom>
        </p:spPr>
        <p:txBody>
          <a:bodyPr lIns="0" tIns="0" rIns="0" bIns="0" anchor="b"/>
          <a:lstStyle>
            <a:lvl1pPr defTabSz="914367">
              <a:defRPr>
                <a:solidFill>
                  <a:srgbClr val="8B8B8B"/>
                </a:solidFill>
                <a:latin typeface="Calibri"/>
                <a:ea typeface="Calibri"/>
                <a:cs typeface="Calibri"/>
                <a:sym typeface="Calibri"/>
              </a:defRPr>
            </a:lvl1pPr>
          </a:lstStyle>
          <a:p>
            <a:fld id="{86CB4B4D-7CA3-9044-876B-883B54F8677D}" type="slidenum">
              <a:t>‹N›</a:t>
            </a:fld>
            <a:endParaRPr/>
          </a:p>
        </p:txBody>
      </p:sp>
    </p:spTree>
    <p:extLst>
      <p:ext uri="{BB962C8B-B14F-4D97-AF65-F5344CB8AC3E}">
        <p14:creationId xmlns:p14="http://schemas.microsoft.com/office/powerpoint/2010/main" val="418665834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p>
            <a:fld id="{865FB29A-9369-498B-A0FA-037B3B439E0B}" type="datetimeFigureOut">
              <a:rPr lang="en-US" smtClean="0"/>
              <a:t>2/25/2019</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3714456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65FB29A-9369-498B-A0FA-037B3B439E0B}" type="datetimeFigureOut">
              <a:rPr lang="en-US" smtClean="0"/>
              <a:t>2/25/2019</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1130845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a:t>
            </a:r>
            <a:endParaRPr lang="en-US"/>
          </a:p>
        </p:txBody>
      </p:sp>
      <p:sp>
        <p:nvSpPr>
          <p:cNvPr id="3" name="Segnaposto contenut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865FB29A-9369-498B-A0FA-037B3B439E0B}" type="datetimeFigureOut">
              <a:rPr lang="en-US" smtClean="0"/>
              <a:t>2/25/2019</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1450009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a:t>
            </a:r>
            <a:endParaRPr lang="en-US"/>
          </a:p>
        </p:txBody>
      </p:sp>
      <p:sp>
        <p:nvSpPr>
          <p:cNvPr id="3" name="Segnaposto immagin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865FB29A-9369-498B-A0FA-037B3B439E0B}" type="datetimeFigureOut">
              <a:rPr lang="en-US" smtClean="0"/>
              <a:t>2/25/2019</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E0D0B18F-18FA-494D-ACC1-175687F2306F}" type="slidenum">
              <a:rPr lang="en-US" smtClean="0"/>
              <a:t>‹N›</a:t>
            </a:fld>
            <a:endParaRPr lang="en-US"/>
          </a:p>
        </p:txBody>
      </p:sp>
    </p:spTree>
    <p:extLst>
      <p:ext uri="{BB962C8B-B14F-4D97-AF65-F5344CB8AC3E}">
        <p14:creationId xmlns:p14="http://schemas.microsoft.com/office/powerpoint/2010/main" val="2280378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theme" Target="../theme/theme4.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a:t>
            </a:r>
            <a:endParaRPr lang="en-US"/>
          </a:p>
        </p:txBody>
      </p:sp>
      <p:sp>
        <p:nvSpPr>
          <p:cNvPr id="3" name="Segnaposto tes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65FB29A-9369-498B-A0FA-037B3B439E0B}" type="datetimeFigureOut">
              <a:rPr lang="en-US" smtClean="0"/>
              <a:t>2/25/2019</a:t>
            </a:fld>
            <a:endParaRPr lang="en-US"/>
          </a:p>
        </p:txBody>
      </p:sp>
      <p:sp>
        <p:nvSpPr>
          <p:cNvPr id="5" name="Segnaposto piè di pa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0D0B18F-18FA-494D-ACC1-175687F2306F}" type="slidenum">
              <a:rPr lang="en-US" smtClean="0"/>
              <a:t>‹N›</a:t>
            </a:fld>
            <a:endParaRPr lang="en-US"/>
          </a:p>
        </p:txBody>
      </p:sp>
    </p:spTree>
    <p:extLst>
      <p:ext uri="{BB962C8B-B14F-4D97-AF65-F5344CB8AC3E}">
        <p14:creationId xmlns:p14="http://schemas.microsoft.com/office/powerpoint/2010/main" val="2623145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669727" y="178594"/>
            <a:ext cx="7804547" cy="15180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Titolo Testo</a:t>
            </a:r>
          </a:p>
        </p:txBody>
      </p:sp>
      <p:sp>
        <p:nvSpPr>
          <p:cNvPr id="3" name="Corpo livello uno…"/>
          <p:cNvSpPr txBox="1">
            <a:spLocks noGrp="1"/>
          </p:cNvSpPr>
          <p:nvPr>
            <p:ph type="body" idx="1"/>
          </p:nvPr>
        </p:nvSpPr>
        <p:spPr>
          <a:xfrm>
            <a:off x="669727" y="1821656"/>
            <a:ext cx="7804547" cy="44201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4449997" y="6536531"/>
            <a:ext cx="302968" cy="275717"/>
          </a:xfrm>
          <a:prstGeom prst="rect">
            <a:avLst/>
          </a:prstGeom>
          <a:ln w="12700">
            <a:miter lim="400000"/>
          </a:ln>
        </p:spPr>
        <p:txBody>
          <a:bodyPr wrap="none" lIns="50800" tIns="50800" rIns="50800" bIns="50800">
            <a:spAutoFit/>
          </a:bodyPr>
          <a:lstStyle>
            <a:lvl1pPr>
              <a:defRPr sz="1125" b="0">
                <a:latin typeface="Helvetica Neue Light"/>
                <a:ea typeface="Helvetica Neue Light"/>
                <a:cs typeface="Helvetica Neue Light"/>
                <a:sym typeface="Helvetica Neue Light"/>
              </a:defRPr>
            </a:lvl1pPr>
          </a:lstStyle>
          <a:p>
            <a:fld id="{86CB4B4D-7CA3-9044-876B-883B54F8677D}" type="slidenum">
              <a:t>‹N›</a:t>
            </a:fld>
            <a:endParaRPr/>
          </a:p>
        </p:txBody>
      </p:sp>
    </p:spTree>
    <p:extLst>
      <p:ext uri="{BB962C8B-B14F-4D97-AF65-F5344CB8AC3E}">
        <p14:creationId xmlns:p14="http://schemas.microsoft.com/office/powerpoint/2010/main" val="309956940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spd="med"/>
  <p:txStyles>
    <p:titleStyle>
      <a:lvl1pPr marL="0" marR="0" indent="0"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1pPr>
      <a:lvl2pPr marL="0" marR="0" indent="0"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2pPr>
      <a:lvl3pPr marL="0" marR="0" indent="0"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3pPr>
      <a:lvl4pPr marL="0" marR="0" indent="0"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4pPr>
      <a:lvl5pPr marL="0" marR="0" indent="0"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5pPr>
      <a:lvl6pPr marL="0" marR="0" indent="0"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6pPr>
      <a:lvl7pPr marL="0" marR="0" indent="0"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7pPr>
      <a:lvl8pPr marL="0" marR="0" indent="0"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8pPr>
      <a:lvl9pPr marL="0" marR="0" indent="0"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9pPr>
    </p:titleStyle>
    <p:bodyStyle>
      <a:lvl1pPr marL="312528" marR="0" indent="-312528" algn="l" defTabSz="41075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1pPr>
      <a:lvl2pPr marL="625056" marR="0" indent="-312528" algn="l" defTabSz="41075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2pPr>
      <a:lvl3pPr marL="937584" marR="0" indent="-312528" algn="l" defTabSz="41075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3pPr>
      <a:lvl4pPr marL="1250112" marR="0" indent="-312528" algn="l" defTabSz="41075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4pPr>
      <a:lvl5pPr marL="1562640" marR="0" indent="-312528" algn="l" defTabSz="41075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5pPr>
      <a:lvl6pPr marL="1875168" marR="0" indent="-312528" algn="l" defTabSz="41075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6pPr>
      <a:lvl7pPr marL="2187696" marR="0" indent="-312528" algn="l" defTabSz="41075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7pPr>
      <a:lvl8pPr marL="2500224" marR="0" indent="-312528" algn="l" defTabSz="41075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8pPr>
      <a:lvl9pPr marL="2812752" marR="0" indent="-312528" algn="l" defTabSz="41075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41075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1pPr>
      <a:lvl2pPr marL="0" marR="0" indent="160729" algn="ctr" defTabSz="41075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2pPr>
      <a:lvl3pPr marL="0" marR="0" indent="321457" algn="ctr" defTabSz="41075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3pPr>
      <a:lvl4pPr marL="0" marR="0" indent="482186" algn="ctr" defTabSz="41075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4pPr>
      <a:lvl5pPr marL="0" marR="0" indent="642915" algn="ctr" defTabSz="41075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5pPr>
      <a:lvl6pPr marL="0" marR="0" indent="803643" algn="ctr" defTabSz="41075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6pPr>
      <a:lvl7pPr marL="0" marR="0" indent="964372" algn="ctr" defTabSz="41075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7pPr>
      <a:lvl8pPr marL="0" marR="0" indent="1125101" algn="ctr" defTabSz="41075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8pPr>
      <a:lvl9pPr marL="0" marR="0" indent="1285829" algn="ctr" defTabSz="41075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a:t>
            </a:r>
            <a:endParaRPr lang="en-US"/>
          </a:p>
        </p:txBody>
      </p:sp>
      <p:sp>
        <p:nvSpPr>
          <p:cNvPr id="3" name="Segnaposto tes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65FB29A-9369-498B-A0FA-037B3B439E0B}" type="datetimeFigureOut">
              <a:rPr lang="en-US" smtClean="0"/>
              <a:t>2/25/2019</a:t>
            </a:fld>
            <a:endParaRPr lang="en-US"/>
          </a:p>
        </p:txBody>
      </p:sp>
      <p:sp>
        <p:nvSpPr>
          <p:cNvPr id="5" name="Segnaposto piè di pa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0D0B18F-18FA-494D-ACC1-175687F2306F}" type="slidenum">
              <a:rPr lang="en-US" smtClean="0"/>
              <a:t>‹N›</a:t>
            </a:fld>
            <a:endParaRPr lang="en-US"/>
          </a:p>
        </p:txBody>
      </p:sp>
    </p:spTree>
    <p:extLst>
      <p:ext uri="{BB962C8B-B14F-4D97-AF65-F5344CB8AC3E}">
        <p14:creationId xmlns:p14="http://schemas.microsoft.com/office/powerpoint/2010/main" val="305373655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401836" y="508992"/>
            <a:ext cx="8340328" cy="5089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Titolo Testo</a:t>
            </a:r>
          </a:p>
        </p:txBody>
      </p:sp>
      <p:sp>
        <p:nvSpPr>
          <p:cNvPr id="3" name="Corpo livello uno…"/>
          <p:cNvSpPr txBox="1">
            <a:spLocks noGrp="1"/>
          </p:cNvSpPr>
          <p:nvPr>
            <p:ph type="body" idx="1"/>
          </p:nvPr>
        </p:nvSpPr>
        <p:spPr>
          <a:xfrm>
            <a:off x="401836" y="1268016"/>
            <a:ext cx="8340328" cy="50809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8420261" y="6465094"/>
            <a:ext cx="291748" cy="275717"/>
          </a:xfrm>
          <a:prstGeom prst="rect">
            <a:avLst/>
          </a:prstGeom>
          <a:ln w="12700">
            <a:miter lim="400000"/>
          </a:ln>
        </p:spPr>
        <p:txBody>
          <a:bodyPr wrap="none" lIns="50800" tIns="50800" rIns="50800" bIns="50800">
            <a:spAutoFit/>
          </a:bodyPr>
          <a:lstStyle>
            <a:lvl1pPr algn="r">
              <a:spcBef>
                <a:spcPts val="0"/>
              </a:spcBef>
              <a:defRPr sz="1125" i="0" spc="0">
                <a:solidFill>
                  <a:srgbClr val="747676"/>
                </a:solidFill>
                <a:latin typeface="DIN Alternate"/>
                <a:ea typeface="DIN Alternate"/>
                <a:cs typeface="DIN Alternate"/>
                <a:sym typeface="DIN Alternate"/>
              </a:defRPr>
            </a:lvl1pPr>
          </a:lstStyle>
          <a:p>
            <a:fld id="{86CB4B4D-7CA3-9044-876B-883B54F8677D}" type="slidenum">
              <a:t>‹N›</a:t>
            </a:fld>
            <a:endParaRPr/>
          </a:p>
        </p:txBody>
      </p:sp>
    </p:spTree>
    <p:extLst>
      <p:ext uri="{BB962C8B-B14F-4D97-AF65-F5344CB8AC3E}">
        <p14:creationId xmlns:p14="http://schemas.microsoft.com/office/powerpoint/2010/main" val="391619374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Lst>
  <p:transition spd="med"/>
  <p:txStyles>
    <p:titleStyle>
      <a:lvl1pPr marL="0" marR="0" indent="0" algn="l" defTabSz="410751" rtl="0" latinLnBrk="0">
        <a:lnSpc>
          <a:spcPct val="100000"/>
        </a:lnSpc>
        <a:spcBef>
          <a:spcPts val="1617"/>
        </a:spcBef>
        <a:spcAft>
          <a:spcPts val="0"/>
        </a:spcAft>
        <a:buClrTx/>
        <a:buSzTx/>
        <a:buFontTx/>
        <a:buNone/>
        <a:tabLst/>
        <a:defRPr sz="3656" b="0" i="0" u="none" strike="noStrike" cap="all" spc="0" baseline="0">
          <a:ln>
            <a:noFill/>
          </a:ln>
          <a:solidFill>
            <a:srgbClr val="747676"/>
          </a:solidFill>
          <a:uFillTx/>
          <a:latin typeface="+mn-lt"/>
          <a:ea typeface="+mn-ea"/>
          <a:cs typeface="+mn-cs"/>
          <a:sym typeface="DIN Condensed"/>
        </a:defRPr>
      </a:lvl1pPr>
      <a:lvl2pPr marL="0" marR="0" indent="160729" algn="l" defTabSz="410751" rtl="0" latinLnBrk="0">
        <a:lnSpc>
          <a:spcPct val="100000"/>
        </a:lnSpc>
        <a:spcBef>
          <a:spcPts val="1617"/>
        </a:spcBef>
        <a:spcAft>
          <a:spcPts val="0"/>
        </a:spcAft>
        <a:buClrTx/>
        <a:buSzTx/>
        <a:buFontTx/>
        <a:buNone/>
        <a:tabLst/>
        <a:defRPr sz="3656" b="0" i="0" u="none" strike="noStrike" cap="all" spc="0" baseline="0">
          <a:ln>
            <a:noFill/>
          </a:ln>
          <a:solidFill>
            <a:srgbClr val="747676"/>
          </a:solidFill>
          <a:uFillTx/>
          <a:latin typeface="+mn-lt"/>
          <a:ea typeface="+mn-ea"/>
          <a:cs typeface="+mn-cs"/>
          <a:sym typeface="DIN Condensed"/>
        </a:defRPr>
      </a:lvl2pPr>
      <a:lvl3pPr marL="0" marR="0" indent="321457" algn="l" defTabSz="410751" rtl="0" latinLnBrk="0">
        <a:lnSpc>
          <a:spcPct val="100000"/>
        </a:lnSpc>
        <a:spcBef>
          <a:spcPts val="1617"/>
        </a:spcBef>
        <a:spcAft>
          <a:spcPts val="0"/>
        </a:spcAft>
        <a:buClrTx/>
        <a:buSzTx/>
        <a:buFontTx/>
        <a:buNone/>
        <a:tabLst/>
        <a:defRPr sz="3656" b="0" i="0" u="none" strike="noStrike" cap="all" spc="0" baseline="0">
          <a:ln>
            <a:noFill/>
          </a:ln>
          <a:solidFill>
            <a:srgbClr val="747676"/>
          </a:solidFill>
          <a:uFillTx/>
          <a:latin typeface="+mn-lt"/>
          <a:ea typeface="+mn-ea"/>
          <a:cs typeface="+mn-cs"/>
          <a:sym typeface="DIN Condensed"/>
        </a:defRPr>
      </a:lvl3pPr>
      <a:lvl4pPr marL="0" marR="0" indent="482186" algn="l" defTabSz="410751" rtl="0" latinLnBrk="0">
        <a:lnSpc>
          <a:spcPct val="100000"/>
        </a:lnSpc>
        <a:spcBef>
          <a:spcPts val="1617"/>
        </a:spcBef>
        <a:spcAft>
          <a:spcPts val="0"/>
        </a:spcAft>
        <a:buClrTx/>
        <a:buSzTx/>
        <a:buFontTx/>
        <a:buNone/>
        <a:tabLst/>
        <a:defRPr sz="3656" b="0" i="0" u="none" strike="noStrike" cap="all" spc="0" baseline="0">
          <a:ln>
            <a:noFill/>
          </a:ln>
          <a:solidFill>
            <a:srgbClr val="747676"/>
          </a:solidFill>
          <a:uFillTx/>
          <a:latin typeface="+mn-lt"/>
          <a:ea typeface="+mn-ea"/>
          <a:cs typeface="+mn-cs"/>
          <a:sym typeface="DIN Condensed"/>
        </a:defRPr>
      </a:lvl4pPr>
      <a:lvl5pPr marL="0" marR="0" indent="642915" algn="l" defTabSz="410751" rtl="0" latinLnBrk="0">
        <a:lnSpc>
          <a:spcPct val="100000"/>
        </a:lnSpc>
        <a:spcBef>
          <a:spcPts val="1617"/>
        </a:spcBef>
        <a:spcAft>
          <a:spcPts val="0"/>
        </a:spcAft>
        <a:buClrTx/>
        <a:buSzTx/>
        <a:buFontTx/>
        <a:buNone/>
        <a:tabLst/>
        <a:defRPr sz="3656" b="0" i="0" u="none" strike="noStrike" cap="all" spc="0" baseline="0">
          <a:ln>
            <a:noFill/>
          </a:ln>
          <a:solidFill>
            <a:srgbClr val="747676"/>
          </a:solidFill>
          <a:uFillTx/>
          <a:latin typeface="+mn-lt"/>
          <a:ea typeface="+mn-ea"/>
          <a:cs typeface="+mn-cs"/>
          <a:sym typeface="DIN Condensed"/>
        </a:defRPr>
      </a:lvl5pPr>
      <a:lvl6pPr marL="0" marR="0" indent="803643" algn="l" defTabSz="410751" rtl="0" latinLnBrk="0">
        <a:lnSpc>
          <a:spcPct val="100000"/>
        </a:lnSpc>
        <a:spcBef>
          <a:spcPts val="1617"/>
        </a:spcBef>
        <a:spcAft>
          <a:spcPts val="0"/>
        </a:spcAft>
        <a:buClrTx/>
        <a:buSzTx/>
        <a:buFontTx/>
        <a:buNone/>
        <a:tabLst/>
        <a:defRPr sz="3656" b="0" i="0" u="none" strike="noStrike" cap="all" spc="0" baseline="0">
          <a:ln>
            <a:noFill/>
          </a:ln>
          <a:solidFill>
            <a:srgbClr val="747676"/>
          </a:solidFill>
          <a:uFillTx/>
          <a:latin typeface="+mn-lt"/>
          <a:ea typeface="+mn-ea"/>
          <a:cs typeface="+mn-cs"/>
          <a:sym typeface="DIN Condensed"/>
        </a:defRPr>
      </a:lvl6pPr>
      <a:lvl7pPr marL="0" marR="0" indent="964372" algn="l" defTabSz="410751" rtl="0" latinLnBrk="0">
        <a:lnSpc>
          <a:spcPct val="100000"/>
        </a:lnSpc>
        <a:spcBef>
          <a:spcPts val="1617"/>
        </a:spcBef>
        <a:spcAft>
          <a:spcPts val="0"/>
        </a:spcAft>
        <a:buClrTx/>
        <a:buSzTx/>
        <a:buFontTx/>
        <a:buNone/>
        <a:tabLst/>
        <a:defRPr sz="3656" b="0" i="0" u="none" strike="noStrike" cap="all" spc="0" baseline="0">
          <a:ln>
            <a:noFill/>
          </a:ln>
          <a:solidFill>
            <a:srgbClr val="747676"/>
          </a:solidFill>
          <a:uFillTx/>
          <a:latin typeface="+mn-lt"/>
          <a:ea typeface="+mn-ea"/>
          <a:cs typeface="+mn-cs"/>
          <a:sym typeface="DIN Condensed"/>
        </a:defRPr>
      </a:lvl7pPr>
      <a:lvl8pPr marL="0" marR="0" indent="1125101" algn="l" defTabSz="410751" rtl="0" latinLnBrk="0">
        <a:lnSpc>
          <a:spcPct val="100000"/>
        </a:lnSpc>
        <a:spcBef>
          <a:spcPts val="1617"/>
        </a:spcBef>
        <a:spcAft>
          <a:spcPts val="0"/>
        </a:spcAft>
        <a:buClrTx/>
        <a:buSzTx/>
        <a:buFontTx/>
        <a:buNone/>
        <a:tabLst/>
        <a:defRPr sz="3656" b="0" i="0" u="none" strike="noStrike" cap="all" spc="0" baseline="0">
          <a:ln>
            <a:noFill/>
          </a:ln>
          <a:solidFill>
            <a:srgbClr val="747676"/>
          </a:solidFill>
          <a:uFillTx/>
          <a:latin typeface="+mn-lt"/>
          <a:ea typeface="+mn-ea"/>
          <a:cs typeface="+mn-cs"/>
          <a:sym typeface="DIN Condensed"/>
        </a:defRPr>
      </a:lvl8pPr>
      <a:lvl9pPr marL="0" marR="0" indent="1285829" algn="l" defTabSz="410751" rtl="0" latinLnBrk="0">
        <a:lnSpc>
          <a:spcPct val="100000"/>
        </a:lnSpc>
        <a:spcBef>
          <a:spcPts val="1617"/>
        </a:spcBef>
        <a:spcAft>
          <a:spcPts val="0"/>
        </a:spcAft>
        <a:buClrTx/>
        <a:buSzTx/>
        <a:buFontTx/>
        <a:buNone/>
        <a:tabLst/>
        <a:defRPr sz="3656" b="0" i="0" u="none" strike="noStrike" cap="all" spc="0" baseline="0">
          <a:ln>
            <a:noFill/>
          </a:ln>
          <a:solidFill>
            <a:srgbClr val="747676"/>
          </a:solidFill>
          <a:uFillTx/>
          <a:latin typeface="+mn-lt"/>
          <a:ea typeface="+mn-ea"/>
          <a:cs typeface="+mn-cs"/>
          <a:sym typeface="DIN Condensed"/>
        </a:defRPr>
      </a:lvl9pPr>
    </p:titleStyle>
    <p:bodyStyle>
      <a:lvl1pPr marL="330387" marR="0" indent="-330387" algn="l" defTabSz="410751" rtl="0" latinLnBrk="0">
        <a:lnSpc>
          <a:spcPct val="100000"/>
        </a:lnSpc>
        <a:spcBef>
          <a:spcPts val="1266"/>
        </a:spcBef>
        <a:spcAft>
          <a:spcPts val="0"/>
        </a:spcAft>
        <a:buClrTx/>
        <a:buSzPct val="75000"/>
        <a:buFont typeface="Zapf Dingbats"/>
        <a:buChar char="➤"/>
        <a:tabLst/>
        <a:defRPr sz="2250" b="0" i="0" u="none" strike="noStrike" cap="none" spc="0" baseline="0">
          <a:ln>
            <a:noFill/>
          </a:ln>
          <a:solidFill>
            <a:srgbClr val="5C5C5C"/>
          </a:solidFill>
          <a:uFillTx/>
          <a:latin typeface="Iowan Old Style"/>
          <a:ea typeface="Iowan Old Style"/>
          <a:cs typeface="Iowan Old Style"/>
          <a:sym typeface="Iowan Old Style"/>
        </a:defRPr>
      </a:lvl1pPr>
      <a:lvl2pPr marL="660773" marR="0" indent="-330387" algn="l" defTabSz="410751" rtl="0" latinLnBrk="0">
        <a:lnSpc>
          <a:spcPct val="100000"/>
        </a:lnSpc>
        <a:spcBef>
          <a:spcPts val="1266"/>
        </a:spcBef>
        <a:spcAft>
          <a:spcPts val="0"/>
        </a:spcAft>
        <a:buClrTx/>
        <a:buSzPct val="75000"/>
        <a:buFont typeface="Zapf Dingbats"/>
        <a:buChar char="➤"/>
        <a:tabLst/>
        <a:defRPr sz="2250" b="0" i="0" u="none" strike="noStrike" cap="none" spc="0" baseline="0">
          <a:ln>
            <a:noFill/>
          </a:ln>
          <a:solidFill>
            <a:srgbClr val="5C5C5C"/>
          </a:solidFill>
          <a:uFillTx/>
          <a:latin typeface="Iowan Old Style"/>
          <a:ea typeface="Iowan Old Style"/>
          <a:cs typeface="Iowan Old Style"/>
          <a:sym typeface="Iowan Old Style"/>
        </a:defRPr>
      </a:lvl2pPr>
      <a:lvl3pPr marL="991160" marR="0" indent="-330387" algn="l" defTabSz="410751" rtl="0" latinLnBrk="0">
        <a:lnSpc>
          <a:spcPct val="100000"/>
        </a:lnSpc>
        <a:spcBef>
          <a:spcPts val="1266"/>
        </a:spcBef>
        <a:spcAft>
          <a:spcPts val="0"/>
        </a:spcAft>
        <a:buClrTx/>
        <a:buSzPct val="75000"/>
        <a:buFont typeface="Zapf Dingbats"/>
        <a:buChar char="➤"/>
        <a:tabLst/>
        <a:defRPr sz="2250" b="0" i="0" u="none" strike="noStrike" cap="none" spc="0" baseline="0">
          <a:ln>
            <a:noFill/>
          </a:ln>
          <a:solidFill>
            <a:srgbClr val="5C5C5C"/>
          </a:solidFill>
          <a:uFillTx/>
          <a:latin typeface="Iowan Old Style"/>
          <a:ea typeface="Iowan Old Style"/>
          <a:cs typeface="Iowan Old Style"/>
          <a:sym typeface="Iowan Old Style"/>
        </a:defRPr>
      </a:lvl3pPr>
      <a:lvl4pPr marL="1321547" marR="0" indent="-330387" algn="l" defTabSz="410751" rtl="0" latinLnBrk="0">
        <a:lnSpc>
          <a:spcPct val="100000"/>
        </a:lnSpc>
        <a:spcBef>
          <a:spcPts val="1266"/>
        </a:spcBef>
        <a:spcAft>
          <a:spcPts val="0"/>
        </a:spcAft>
        <a:buClrTx/>
        <a:buSzPct val="75000"/>
        <a:buFont typeface="Zapf Dingbats"/>
        <a:buChar char="➤"/>
        <a:tabLst/>
        <a:defRPr sz="2250" b="0" i="0" u="none" strike="noStrike" cap="none" spc="0" baseline="0">
          <a:ln>
            <a:noFill/>
          </a:ln>
          <a:solidFill>
            <a:srgbClr val="5C5C5C"/>
          </a:solidFill>
          <a:uFillTx/>
          <a:latin typeface="Iowan Old Style"/>
          <a:ea typeface="Iowan Old Style"/>
          <a:cs typeface="Iowan Old Style"/>
          <a:sym typeface="Iowan Old Style"/>
        </a:defRPr>
      </a:lvl4pPr>
      <a:lvl5pPr marL="1651933" marR="0" indent="-330387" algn="l" defTabSz="410751" rtl="0" latinLnBrk="0">
        <a:lnSpc>
          <a:spcPct val="100000"/>
        </a:lnSpc>
        <a:spcBef>
          <a:spcPts val="1266"/>
        </a:spcBef>
        <a:spcAft>
          <a:spcPts val="0"/>
        </a:spcAft>
        <a:buClrTx/>
        <a:buSzPct val="75000"/>
        <a:buFont typeface="Zapf Dingbats"/>
        <a:buChar char="➤"/>
        <a:tabLst/>
        <a:defRPr sz="2250" b="0" i="0" u="none" strike="noStrike" cap="none" spc="0" baseline="0">
          <a:ln>
            <a:noFill/>
          </a:ln>
          <a:solidFill>
            <a:srgbClr val="5C5C5C"/>
          </a:solidFill>
          <a:uFillTx/>
          <a:latin typeface="Iowan Old Style"/>
          <a:ea typeface="Iowan Old Style"/>
          <a:cs typeface="Iowan Old Style"/>
          <a:sym typeface="Iowan Old Style"/>
        </a:defRPr>
      </a:lvl5pPr>
      <a:lvl6pPr marL="1982320" marR="0" indent="-330387" algn="l" defTabSz="410751" rtl="0" latinLnBrk="0">
        <a:lnSpc>
          <a:spcPct val="100000"/>
        </a:lnSpc>
        <a:spcBef>
          <a:spcPts val="1266"/>
        </a:spcBef>
        <a:spcAft>
          <a:spcPts val="0"/>
        </a:spcAft>
        <a:buClrTx/>
        <a:buSzPct val="75000"/>
        <a:buFont typeface="Zapf Dingbats"/>
        <a:buChar char="➤"/>
        <a:tabLst/>
        <a:defRPr sz="2250" b="0" i="0" u="none" strike="noStrike" cap="none" spc="0" baseline="0">
          <a:ln>
            <a:noFill/>
          </a:ln>
          <a:solidFill>
            <a:srgbClr val="5C5C5C"/>
          </a:solidFill>
          <a:uFillTx/>
          <a:latin typeface="Iowan Old Style"/>
          <a:ea typeface="Iowan Old Style"/>
          <a:cs typeface="Iowan Old Style"/>
          <a:sym typeface="Iowan Old Style"/>
        </a:defRPr>
      </a:lvl6pPr>
      <a:lvl7pPr marL="2312707" marR="0" indent="-330387" algn="l" defTabSz="410751" rtl="0" latinLnBrk="0">
        <a:lnSpc>
          <a:spcPct val="100000"/>
        </a:lnSpc>
        <a:spcBef>
          <a:spcPts val="1266"/>
        </a:spcBef>
        <a:spcAft>
          <a:spcPts val="0"/>
        </a:spcAft>
        <a:buClrTx/>
        <a:buSzPct val="75000"/>
        <a:buFont typeface="Zapf Dingbats"/>
        <a:buChar char="➤"/>
        <a:tabLst/>
        <a:defRPr sz="2250" b="0" i="0" u="none" strike="noStrike" cap="none" spc="0" baseline="0">
          <a:ln>
            <a:noFill/>
          </a:ln>
          <a:solidFill>
            <a:srgbClr val="5C5C5C"/>
          </a:solidFill>
          <a:uFillTx/>
          <a:latin typeface="Iowan Old Style"/>
          <a:ea typeface="Iowan Old Style"/>
          <a:cs typeface="Iowan Old Style"/>
          <a:sym typeface="Iowan Old Style"/>
        </a:defRPr>
      </a:lvl7pPr>
      <a:lvl8pPr marL="2643094" marR="0" indent="-330387" algn="l" defTabSz="410751" rtl="0" latinLnBrk="0">
        <a:lnSpc>
          <a:spcPct val="100000"/>
        </a:lnSpc>
        <a:spcBef>
          <a:spcPts val="1266"/>
        </a:spcBef>
        <a:spcAft>
          <a:spcPts val="0"/>
        </a:spcAft>
        <a:buClrTx/>
        <a:buSzPct val="75000"/>
        <a:buFont typeface="Zapf Dingbats"/>
        <a:buChar char="➤"/>
        <a:tabLst/>
        <a:defRPr sz="2250" b="0" i="0" u="none" strike="noStrike" cap="none" spc="0" baseline="0">
          <a:ln>
            <a:noFill/>
          </a:ln>
          <a:solidFill>
            <a:srgbClr val="5C5C5C"/>
          </a:solidFill>
          <a:uFillTx/>
          <a:latin typeface="Iowan Old Style"/>
          <a:ea typeface="Iowan Old Style"/>
          <a:cs typeface="Iowan Old Style"/>
          <a:sym typeface="Iowan Old Style"/>
        </a:defRPr>
      </a:lvl8pPr>
      <a:lvl9pPr marL="2973480" marR="0" indent="-330387" algn="l" defTabSz="410751" rtl="0" latinLnBrk="0">
        <a:lnSpc>
          <a:spcPct val="100000"/>
        </a:lnSpc>
        <a:spcBef>
          <a:spcPts val="1266"/>
        </a:spcBef>
        <a:spcAft>
          <a:spcPts val="0"/>
        </a:spcAft>
        <a:buClrTx/>
        <a:buSzPct val="75000"/>
        <a:buFont typeface="Zapf Dingbats"/>
        <a:buChar char="➤"/>
        <a:tabLst/>
        <a:defRPr sz="2250" b="0" i="0" u="none" strike="noStrike" cap="none" spc="0" baseline="0">
          <a:ln>
            <a:noFill/>
          </a:ln>
          <a:solidFill>
            <a:srgbClr val="5C5C5C"/>
          </a:solidFill>
          <a:uFillTx/>
          <a:latin typeface="Iowan Old Style"/>
          <a:ea typeface="Iowan Old Style"/>
          <a:cs typeface="Iowan Old Style"/>
          <a:sym typeface="Iowan Old Style"/>
        </a:defRPr>
      </a:lvl9pPr>
    </p:bodyStyle>
    <p:otherStyle>
      <a:lvl1pPr marL="0" marR="0" indent="0" algn="r" defTabSz="410751" rtl="0"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DIN Alternate"/>
        </a:defRPr>
      </a:lvl1pPr>
      <a:lvl2pPr marL="0" marR="0" indent="160729" algn="r" defTabSz="410751" rtl="0"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DIN Alternate"/>
        </a:defRPr>
      </a:lvl2pPr>
      <a:lvl3pPr marL="0" marR="0" indent="321457" algn="r" defTabSz="410751" rtl="0"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DIN Alternate"/>
        </a:defRPr>
      </a:lvl3pPr>
      <a:lvl4pPr marL="0" marR="0" indent="482186" algn="r" defTabSz="410751" rtl="0"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DIN Alternate"/>
        </a:defRPr>
      </a:lvl4pPr>
      <a:lvl5pPr marL="0" marR="0" indent="642915" algn="r" defTabSz="410751" rtl="0"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DIN Alternate"/>
        </a:defRPr>
      </a:lvl5pPr>
      <a:lvl6pPr marL="0" marR="0" indent="803643" algn="r" defTabSz="410751" rtl="0"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DIN Alternate"/>
        </a:defRPr>
      </a:lvl6pPr>
      <a:lvl7pPr marL="0" marR="0" indent="964372" algn="r" defTabSz="410751" rtl="0"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DIN Alternate"/>
        </a:defRPr>
      </a:lvl7pPr>
      <a:lvl8pPr marL="0" marR="0" indent="1125101" algn="r" defTabSz="410751" rtl="0"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DIN Alternate"/>
        </a:defRPr>
      </a:lvl8pPr>
      <a:lvl9pPr marL="0" marR="0" indent="1285829" algn="r" defTabSz="410751" rtl="0"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DIN Alternat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36.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5.png"/><Relationship Id="rId7" Type="http://schemas.openxmlformats.org/officeDocument/2006/relationships/image" Target="../media/image50.png"/><Relationship Id="rId12" Type="http://schemas.openxmlformats.org/officeDocument/2006/relationships/image" Target="../media/image55.gif"/><Relationship Id="rId2" Type="http://schemas.openxmlformats.org/officeDocument/2006/relationships/image" Target="../media/image44.png"/><Relationship Id="rId1" Type="http://schemas.openxmlformats.org/officeDocument/2006/relationships/slideLayout" Target="../slideLayouts/slideLayout13.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1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image" Target="../media/image56.png"/><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image" Target="../media/image53.png"/><Relationship Id="rId10" Type="http://schemas.openxmlformats.org/officeDocument/2006/relationships/image" Target="../media/image62.png"/><Relationship Id="rId4" Type="http://schemas.openxmlformats.org/officeDocument/2006/relationships/image" Target="../media/image54.png"/><Relationship Id="rId9" Type="http://schemas.openxmlformats.org/officeDocument/2006/relationships/image" Target="../media/image61.png"/></Relationships>
</file>

<file path=ppt/slides/_rels/slide1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18" Type="http://schemas.openxmlformats.org/officeDocument/2006/relationships/image" Target="../media/image80.png"/><Relationship Id="rId3" Type="http://schemas.openxmlformats.org/officeDocument/2006/relationships/image" Target="../media/image65.png"/><Relationship Id="rId21" Type="http://schemas.openxmlformats.org/officeDocument/2006/relationships/image" Target="../media/image63.png"/><Relationship Id="rId7" Type="http://schemas.openxmlformats.org/officeDocument/2006/relationships/image" Target="../media/image69.png"/><Relationship Id="rId12" Type="http://schemas.openxmlformats.org/officeDocument/2006/relationships/image" Target="../media/image74.png"/><Relationship Id="rId17" Type="http://schemas.openxmlformats.org/officeDocument/2006/relationships/image" Target="../media/image79.png"/><Relationship Id="rId2" Type="http://schemas.openxmlformats.org/officeDocument/2006/relationships/image" Target="../media/image64.jpeg"/><Relationship Id="rId16" Type="http://schemas.openxmlformats.org/officeDocument/2006/relationships/image" Target="../media/image78.png"/><Relationship Id="rId20" Type="http://schemas.openxmlformats.org/officeDocument/2006/relationships/image" Target="../media/image82.jpeg"/><Relationship Id="rId1" Type="http://schemas.openxmlformats.org/officeDocument/2006/relationships/slideLayout" Target="../slideLayouts/slideLayout47.xml"/><Relationship Id="rId6" Type="http://schemas.openxmlformats.org/officeDocument/2006/relationships/image" Target="../media/image68.jpe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77.png"/><Relationship Id="rId10" Type="http://schemas.openxmlformats.org/officeDocument/2006/relationships/image" Target="../media/image72.png"/><Relationship Id="rId19" Type="http://schemas.openxmlformats.org/officeDocument/2006/relationships/image" Target="../media/image81.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png"/></Relationships>
</file>

<file path=ppt/slides/_rels/slide14.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63.png"/><Relationship Id="rId2" Type="http://schemas.openxmlformats.org/officeDocument/2006/relationships/image" Target="../media/image83.png"/><Relationship Id="rId1" Type="http://schemas.openxmlformats.org/officeDocument/2006/relationships/slideLayout" Target="../slideLayouts/slideLayout1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15.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87.png"/><Relationship Id="rId2" Type="http://schemas.openxmlformats.org/officeDocument/2006/relationships/image" Target="../media/image83.png"/><Relationship Id="rId1" Type="http://schemas.openxmlformats.org/officeDocument/2006/relationships/slideLayout" Target="../slideLayouts/slideLayout12.xml"/><Relationship Id="rId6" Type="http://schemas.openxmlformats.org/officeDocument/2006/relationships/image" Target="../media/image85.png"/><Relationship Id="rId5" Type="http://schemas.openxmlformats.org/officeDocument/2006/relationships/image" Target="../media/image63.png"/><Relationship Id="rId4" Type="http://schemas.openxmlformats.org/officeDocument/2006/relationships/image" Target="../media/image84.png"/></Relationships>
</file>

<file path=ppt/slides/_rels/slide16.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9.gif"/><Relationship Id="rId7" Type="http://schemas.openxmlformats.org/officeDocument/2006/relationships/image" Target="../media/image85.png"/><Relationship Id="rId2" Type="http://schemas.openxmlformats.org/officeDocument/2006/relationships/image" Target="../media/image88.gif"/><Relationship Id="rId1" Type="http://schemas.openxmlformats.org/officeDocument/2006/relationships/slideLayout" Target="../slideLayouts/slideLayout12.xml"/><Relationship Id="rId6" Type="http://schemas.openxmlformats.org/officeDocument/2006/relationships/image" Target="../media/image83.png"/><Relationship Id="rId5" Type="http://schemas.openxmlformats.org/officeDocument/2006/relationships/image" Target="../media/image90.gif"/><Relationship Id="rId4" Type="http://schemas.openxmlformats.org/officeDocument/2006/relationships/image" Target="../media/image63.png"/><Relationship Id="rId9" Type="http://schemas.openxmlformats.org/officeDocument/2006/relationships/image" Target="../media/image91.png"/></Relationships>
</file>

<file path=ppt/slides/_rels/slide1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slideLayout" Target="../slideLayouts/slideLayout12.xml"/><Relationship Id="rId4" Type="http://schemas.openxmlformats.org/officeDocument/2006/relationships/image" Target="../media/image94.t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2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24.xml"/><Relationship Id="rId6" Type="http://schemas.openxmlformats.org/officeDocument/2006/relationships/image" Target="../media/image104.png"/><Relationship Id="rId5" Type="http://schemas.openxmlformats.org/officeDocument/2006/relationships/image" Target="../media/image103.png"/><Relationship Id="rId10" Type="http://schemas.openxmlformats.org/officeDocument/2006/relationships/image" Target="../media/image53.png"/><Relationship Id="rId4" Type="http://schemas.openxmlformats.org/officeDocument/2006/relationships/image" Target="../media/image102.png"/><Relationship Id="rId9" Type="http://schemas.openxmlformats.org/officeDocument/2006/relationships/image" Target="../media/image107.png"/></Relationships>
</file>

<file path=ppt/slides/_rels/slide23.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image" Target="../media/image108.png"/><Relationship Id="rId1" Type="http://schemas.openxmlformats.org/officeDocument/2006/relationships/slideLayout" Target="../slideLayouts/slideLayout13.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 Id="rId9"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tif"/><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image" Target="../media/image44.png"/><Relationship Id="rId1" Type="http://schemas.openxmlformats.org/officeDocument/2006/relationships/slideLayout" Target="../slideLayouts/slideLayout13.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tif"/><Relationship Id="rId9"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 name="C:\Users\Chiariello\Dropbox\Articolo_LAMMPS\Figure_In_Articolo\Sox9_Frame_001_Rotaz_001_Transp.png" descr="C:\Users\Chiariello\Dropbox\Articolo_LAMMPS\Figure_In_Articolo\Sox9_Frame_001_Rotaz_001_Transp.png"/>
          <p:cNvPicPr>
            <a:picLocks noChangeAspect="1"/>
          </p:cNvPicPr>
          <p:nvPr/>
        </p:nvPicPr>
        <p:blipFill>
          <a:blip r:embed="rId2">
            <a:alphaModFix amt="17821"/>
            <a:extLst/>
          </a:blip>
          <a:srcRect r="183"/>
          <a:stretch>
            <a:fillRect/>
          </a:stretch>
        </p:blipFill>
        <p:spPr>
          <a:xfrm rot="5400000">
            <a:off x="-292097" y="-1571477"/>
            <a:ext cx="9728194" cy="9746054"/>
          </a:xfrm>
          <a:prstGeom prst="rect">
            <a:avLst/>
          </a:prstGeom>
          <a:ln w="12700">
            <a:miter lim="400000"/>
          </a:ln>
          <a:effectLst>
            <a:outerShdw blurRad="63500" dist="25400" dir="5400000" rotWithShape="0">
              <a:srgbClr val="000000">
                <a:alpha val="50000"/>
              </a:srgbClr>
            </a:outerShdw>
          </a:effectLst>
        </p:spPr>
      </p:pic>
      <p:sp>
        <p:nvSpPr>
          <p:cNvPr id="226" name="Simona Bianco…"/>
          <p:cNvSpPr txBox="1">
            <a:spLocks noGrp="1"/>
          </p:cNvSpPr>
          <p:nvPr>
            <p:ph type="subTitle" sz="half" idx="1"/>
          </p:nvPr>
        </p:nvSpPr>
        <p:spPr>
          <a:xfrm>
            <a:off x="401836" y="3937450"/>
            <a:ext cx="8350158" cy="2195274"/>
          </a:xfrm>
          <a:prstGeom prst="rect">
            <a:avLst/>
          </a:prstGeom>
        </p:spPr>
        <p:txBody>
          <a:bodyPr>
            <a:normAutofit/>
          </a:bodyPr>
          <a:lstStyle/>
          <a:p>
            <a:pPr defTabSz="402536">
              <a:defRPr sz="2744" b="1">
                <a:solidFill>
                  <a:schemeClr val="accent1">
                    <a:hueOff val="147319"/>
                    <a:satOff val="13526"/>
                    <a:lumOff val="-23026"/>
                  </a:schemeClr>
                </a:solidFill>
              </a:defRPr>
            </a:pPr>
            <a:endParaRPr dirty="0"/>
          </a:p>
          <a:p>
            <a:pPr defTabSz="402536">
              <a:defRPr sz="2744" b="1">
                <a:solidFill>
                  <a:schemeClr val="accent1">
                    <a:hueOff val="147319"/>
                    <a:satOff val="13526"/>
                    <a:lumOff val="-23026"/>
                  </a:schemeClr>
                </a:solidFill>
              </a:defRPr>
            </a:pPr>
            <a:r>
              <a:rPr lang="it-IT" sz="2481" dirty="0"/>
              <a:t>Andrea Esposito</a:t>
            </a:r>
            <a:endParaRPr sz="2481" dirty="0"/>
          </a:p>
          <a:p>
            <a:pPr defTabSz="402536">
              <a:defRPr sz="2744" b="1">
                <a:solidFill>
                  <a:schemeClr val="accent1">
                    <a:hueOff val="147319"/>
                    <a:satOff val="13526"/>
                    <a:lumOff val="-23026"/>
                  </a:schemeClr>
                </a:solidFill>
              </a:defRPr>
            </a:pPr>
            <a:br>
              <a:rPr dirty="0"/>
            </a:br>
            <a:r>
              <a:rPr dirty="0"/>
              <a:t>Head Prof. Mario Nicodemi</a:t>
            </a:r>
          </a:p>
          <a:p>
            <a:pPr defTabSz="402536">
              <a:defRPr sz="2744" b="1">
                <a:solidFill>
                  <a:schemeClr val="accent1">
                    <a:hueOff val="147319"/>
                    <a:satOff val="13526"/>
                    <a:lumOff val="-23026"/>
                  </a:schemeClr>
                </a:solidFill>
              </a:defRPr>
            </a:pPr>
            <a:endParaRPr dirty="0"/>
          </a:p>
          <a:p>
            <a:pPr defTabSz="402536">
              <a:defRPr sz="2744" b="1">
                <a:solidFill>
                  <a:schemeClr val="accent1">
                    <a:hueOff val="147319"/>
                    <a:satOff val="13526"/>
                    <a:lumOff val="-23026"/>
                  </a:schemeClr>
                </a:solidFill>
              </a:defRPr>
            </a:pPr>
            <a:endParaRPr dirty="0"/>
          </a:p>
          <a:p>
            <a:pPr defTabSz="402536">
              <a:defRPr sz="2744" b="1" i="0" u="sng">
                <a:solidFill>
                  <a:schemeClr val="accent1">
                    <a:hueOff val="147319"/>
                    <a:satOff val="13526"/>
                    <a:lumOff val="-23026"/>
                  </a:schemeClr>
                </a:solidFill>
              </a:defRPr>
            </a:pPr>
            <a:r>
              <a:rPr lang="it-IT" sz="2400" dirty="0"/>
              <a:t>ENEA in Portici (NA), 25/02/2019</a:t>
            </a:r>
            <a:endParaRPr sz="2400" dirty="0"/>
          </a:p>
        </p:txBody>
      </p:sp>
      <p:pic>
        <p:nvPicPr>
          <p:cNvPr id="228" name="Gruppo" descr="Gruppo"/>
          <p:cNvPicPr>
            <a:picLocks noChangeAspect="1"/>
          </p:cNvPicPr>
          <p:nvPr/>
        </p:nvPicPr>
        <p:blipFill>
          <a:blip r:embed="rId3">
            <a:extLst/>
          </a:blip>
          <a:stretch>
            <a:fillRect/>
          </a:stretch>
        </p:blipFill>
        <p:spPr>
          <a:xfrm>
            <a:off x="3881948" y="660277"/>
            <a:ext cx="1018876" cy="1018876"/>
          </a:xfrm>
          <a:prstGeom prst="rect">
            <a:avLst/>
          </a:prstGeom>
          <a:ln w="12700">
            <a:miter lim="400000"/>
          </a:ln>
        </p:spPr>
      </p:pic>
      <p:pic>
        <p:nvPicPr>
          <p:cNvPr id="230" name="LogoCineca.jpg" descr="LogoCineca.jpg"/>
          <p:cNvPicPr>
            <a:picLocks noChangeAspect="1"/>
          </p:cNvPicPr>
          <p:nvPr/>
        </p:nvPicPr>
        <p:blipFill>
          <a:blip r:embed="rId4">
            <a:extLst/>
          </a:blip>
          <a:stretch>
            <a:fillRect/>
          </a:stretch>
        </p:blipFill>
        <p:spPr>
          <a:xfrm>
            <a:off x="7694331" y="932446"/>
            <a:ext cx="610901" cy="662216"/>
          </a:xfrm>
          <a:prstGeom prst="rect">
            <a:avLst/>
          </a:prstGeom>
          <a:ln w="12700">
            <a:miter lim="400000"/>
          </a:ln>
        </p:spPr>
      </p:pic>
      <p:pic>
        <p:nvPicPr>
          <p:cNvPr id="231" name="image49.png" descr="image49.png"/>
          <p:cNvPicPr>
            <a:picLocks noChangeAspect="1"/>
          </p:cNvPicPr>
          <p:nvPr/>
        </p:nvPicPr>
        <p:blipFill>
          <a:blip r:embed="rId5">
            <a:extLst/>
          </a:blip>
          <a:srcRect l="5142" t="6525" r="4346" b="13"/>
          <a:stretch>
            <a:fillRect/>
          </a:stretch>
        </p:blipFill>
        <p:spPr>
          <a:xfrm>
            <a:off x="372386" y="932423"/>
            <a:ext cx="1432110" cy="662216"/>
          </a:xfrm>
          <a:custGeom>
            <a:avLst/>
            <a:gdLst/>
            <a:ahLst/>
            <a:cxnLst>
              <a:cxn ang="0">
                <a:pos x="wd2" y="hd2"/>
              </a:cxn>
              <a:cxn ang="5400000">
                <a:pos x="wd2" y="hd2"/>
              </a:cxn>
              <a:cxn ang="10800000">
                <a:pos x="wd2" y="hd2"/>
              </a:cxn>
              <a:cxn ang="16200000">
                <a:pos x="wd2" y="hd2"/>
              </a:cxn>
            </a:cxnLst>
            <a:rect l="0" t="0" r="r" b="b"/>
            <a:pathLst>
              <a:path w="21597" h="21544" extrusionOk="0">
                <a:moveTo>
                  <a:pt x="6620" y="28"/>
                </a:moveTo>
                <a:cubicBezTo>
                  <a:pt x="5915" y="-56"/>
                  <a:pt x="5820" y="10"/>
                  <a:pt x="5547" y="763"/>
                </a:cubicBezTo>
                <a:cubicBezTo>
                  <a:pt x="5382" y="1216"/>
                  <a:pt x="5248" y="1688"/>
                  <a:pt x="5248" y="1816"/>
                </a:cubicBezTo>
                <a:cubicBezTo>
                  <a:pt x="5248" y="2421"/>
                  <a:pt x="4218" y="3106"/>
                  <a:pt x="3160" y="3205"/>
                </a:cubicBezTo>
                <a:cubicBezTo>
                  <a:pt x="3045" y="3216"/>
                  <a:pt x="2998" y="3522"/>
                  <a:pt x="3026" y="4041"/>
                </a:cubicBezTo>
                <a:cubicBezTo>
                  <a:pt x="3065" y="4774"/>
                  <a:pt x="3032" y="4837"/>
                  <a:pt x="2685" y="4758"/>
                </a:cubicBezTo>
                <a:cubicBezTo>
                  <a:pt x="2353" y="4681"/>
                  <a:pt x="2306" y="4761"/>
                  <a:pt x="2344" y="5348"/>
                </a:cubicBezTo>
                <a:cubicBezTo>
                  <a:pt x="2379" y="5895"/>
                  <a:pt x="2315" y="6046"/>
                  <a:pt x="2020" y="6120"/>
                </a:cubicBezTo>
                <a:cubicBezTo>
                  <a:pt x="1763" y="6184"/>
                  <a:pt x="1642" y="6411"/>
                  <a:pt x="1612" y="6864"/>
                </a:cubicBezTo>
                <a:cubicBezTo>
                  <a:pt x="1585" y="7274"/>
                  <a:pt x="1457" y="7540"/>
                  <a:pt x="1262" y="7599"/>
                </a:cubicBezTo>
                <a:cubicBezTo>
                  <a:pt x="974" y="7688"/>
                  <a:pt x="955" y="7836"/>
                  <a:pt x="955" y="10023"/>
                </a:cubicBezTo>
                <a:cubicBezTo>
                  <a:pt x="955" y="11380"/>
                  <a:pt x="1016" y="12431"/>
                  <a:pt x="1103" y="12547"/>
                </a:cubicBezTo>
                <a:cubicBezTo>
                  <a:pt x="1209" y="12690"/>
                  <a:pt x="1209" y="12833"/>
                  <a:pt x="1103" y="13065"/>
                </a:cubicBezTo>
                <a:cubicBezTo>
                  <a:pt x="917" y="13468"/>
                  <a:pt x="907" y="14740"/>
                  <a:pt x="1090" y="14790"/>
                </a:cubicBezTo>
                <a:cubicBezTo>
                  <a:pt x="1165" y="14810"/>
                  <a:pt x="1303" y="14842"/>
                  <a:pt x="1397" y="14862"/>
                </a:cubicBezTo>
                <a:cubicBezTo>
                  <a:pt x="1505" y="14886"/>
                  <a:pt x="1570" y="15378"/>
                  <a:pt x="1570" y="16215"/>
                </a:cubicBezTo>
                <a:cubicBezTo>
                  <a:pt x="1570" y="17331"/>
                  <a:pt x="1520" y="17558"/>
                  <a:pt x="1262" y="17695"/>
                </a:cubicBezTo>
                <a:cubicBezTo>
                  <a:pt x="737" y="17973"/>
                  <a:pt x="0" y="19717"/>
                  <a:pt x="0" y="20682"/>
                </a:cubicBezTo>
                <a:lnTo>
                  <a:pt x="0" y="21544"/>
                </a:lnTo>
                <a:lnTo>
                  <a:pt x="5454" y="21544"/>
                </a:lnTo>
                <a:cubicBezTo>
                  <a:pt x="10007" y="21544"/>
                  <a:pt x="10908" y="21477"/>
                  <a:pt x="10908" y="21135"/>
                </a:cubicBezTo>
                <a:cubicBezTo>
                  <a:pt x="10908" y="20911"/>
                  <a:pt x="10777" y="20654"/>
                  <a:pt x="10618" y="20564"/>
                </a:cubicBezTo>
                <a:cubicBezTo>
                  <a:pt x="10396" y="20438"/>
                  <a:pt x="10347" y="20243"/>
                  <a:pt x="10407" y="19746"/>
                </a:cubicBezTo>
                <a:cubicBezTo>
                  <a:pt x="10492" y="19043"/>
                  <a:pt x="10024" y="18003"/>
                  <a:pt x="9486" y="17695"/>
                </a:cubicBezTo>
                <a:cubicBezTo>
                  <a:pt x="9276" y="17575"/>
                  <a:pt x="9182" y="17209"/>
                  <a:pt x="9124" y="16269"/>
                </a:cubicBezTo>
                <a:cubicBezTo>
                  <a:pt x="9081" y="15578"/>
                  <a:pt x="9104" y="14937"/>
                  <a:pt x="9174" y="14844"/>
                </a:cubicBezTo>
                <a:cubicBezTo>
                  <a:pt x="9244" y="14751"/>
                  <a:pt x="10181" y="14683"/>
                  <a:pt x="11257" y="14690"/>
                </a:cubicBezTo>
                <a:lnTo>
                  <a:pt x="13214" y="14699"/>
                </a:lnTo>
                <a:lnTo>
                  <a:pt x="13252" y="13246"/>
                </a:lnTo>
                <a:cubicBezTo>
                  <a:pt x="13297" y="11638"/>
                  <a:pt x="13546" y="11131"/>
                  <a:pt x="13605" y="12529"/>
                </a:cubicBezTo>
                <a:cubicBezTo>
                  <a:pt x="13694" y="14629"/>
                  <a:pt x="13733" y="14753"/>
                  <a:pt x="14371" y="14753"/>
                </a:cubicBezTo>
                <a:cubicBezTo>
                  <a:pt x="14871" y="14753"/>
                  <a:pt x="14982" y="14640"/>
                  <a:pt x="15057" y="14081"/>
                </a:cubicBezTo>
                <a:lnTo>
                  <a:pt x="15146" y="13419"/>
                </a:lnTo>
                <a:lnTo>
                  <a:pt x="15360" y="14081"/>
                </a:lnTo>
                <a:cubicBezTo>
                  <a:pt x="15602" y="14827"/>
                  <a:pt x="16456" y="15025"/>
                  <a:pt x="16745" y="14399"/>
                </a:cubicBezTo>
                <a:cubicBezTo>
                  <a:pt x="17015" y="13814"/>
                  <a:pt x="16950" y="11862"/>
                  <a:pt x="16648" y="11512"/>
                </a:cubicBezTo>
                <a:cubicBezTo>
                  <a:pt x="16473" y="11310"/>
                  <a:pt x="16410" y="11012"/>
                  <a:pt x="16459" y="10604"/>
                </a:cubicBezTo>
                <a:cubicBezTo>
                  <a:pt x="16509" y="10188"/>
                  <a:pt x="16474" y="10028"/>
                  <a:pt x="16345" y="10087"/>
                </a:cubicBezTo>
                <a:cubicBezTo>
                  <a:pt x="16203" y="10152"/>
                  <a:pt x="16148" y="9681"/>
                  <a:pt x="16118" y="8189"/>
                </a:cubicBezTo>
                <a:cubicBezTo>
                  <a:pt x="16082" y="6409"/>
                  <a:pt x="16048" y="6212"/>
                  <a:pt x="15777" y="6129"/>
                </a:cubicBezTo>
                <a:cubicBezTo>
                  <a:pt x="15588" y="6070"/>
                  <a:pt x="15459" y="5792"/>
                  <a:pt x="15432" y="5384"/>
                </a:cubicBezTo>
                <a:cubicBezTo>
                  <a:pt x="15396" y="4836"/>
                  <a:pt x="15289" y="4715"/>
                  <a:pt x="14750" y="4640"/>
                </a:cubicBezTo>
                <a:cubicBezTo>
                  <a:pt x="14171" y="4559"/>
                  <a:pt x="14107" y="4478"/>
                  <a:pt x="14068" y="3759"/>
                </a:cubicBezTo>
                <a:cubicBezTo>
                  <a:pt x="14026" y="2974"/>
                  <a:pt x="14022" y="2968"/>
                  <a:pt x="13168" y="3124"/>
                </a:cubicBezTo>
                <a:cubicBezTo>
                  <a:pt x="12304" y="3281"/>
                  <a:pt x="11841" y="2869"/>
                  <a:pt x="12364" y="2406"/>
                </a:cubicBezTo>
                <a:cubicBezTo>
                  <a:pt x="12819" y="2003"/>
                  <a:pt x="12708" y="1503"/>
                  <a:pt x="12217" y="1744"/>
                </a:cubicBezTo>
                <a:cubicBezTo>
                  <a:pt x="11709" y="1992"/>
                  <a:pt x="11292" y="1634"/>
                  <a:pt x="11396" y="1045"/>
                </a:cubicBezTo>
                <a:cubicBezTo>
                  <a:pt x="11543" y="212"/>
                  <a:pt x="11106" y="-14"/>
                  <a:pt x="9469" y="55"/>
                </a:cubicBezTo>
                <a:cubicBezTo>
                  <a:pt x="8574" y="93"/>
                  <a:pt x="7769" y="232"/>
                  <a:pt x="7680" y="355"/>
                </a:cubicBezTo>
                <a:cubicBezTo>
                  <a:pt x="7592" y="478"/>
                  <a:pt x="7488" y="470"/>
                  <a:pt x="7453" y="346"/>
                </a:cubicBezTo>
                <a:cubicBezTo>
                  <a:pt x="7417" y="221"/>
                  <a:pt x="7044" y="78"/>
                  <a:pt x="6620" y="28"/>
                </a:cubicBezTo>
                <a:close/>
                <a:moveTo>
                  <a:pt x="17734" y="11058"/>
                </a:moveTo>
                <a:cubicBezTo>
                  <a:pt x="17638" y="11055"/>
                  <a:pt x="17551" y="11074"/>
                  <a:pt x="17494" y="11122"/>
                </a:cubicBezTo>
                <a:cubicBezTo>
                  <a:pt x="17374" y="11221"/>
                  <a:pt x="17317" y="11845"/>
                  <a:pt x="17317" y="13010"/>
                </a:cubicBezTo>
                <a:cubicBezTo>
                  <a:pt x="17317" y="13974"/>
                  <a:pt x="17376" y="14753"/>
                  <a:pt x="17452" y="14753"/>
                </a:cubicBezTo>
                <a:cubicBezTo>
                  <a:pt x="17527" y="14753"/>
                  <a:pt x="17591" y="14241"/>
                  <a:pt x="17591" y="13618"/>
                </a:cubicBezTo>
                <a:cubicBezTo>
                  <a:pt x="17591" y="12995"/>
                  <a:pt x="17629" y="12393"/>
                  <a:pt x="17679" y="12284"/>
                </a:cubicBezTo>
                <a:cubicBezTo>
                  <a:pt x="17850" y="11912"/>
                  <a:pt x="18272" y="13067"/>
                  <a:pt x="18272" y="13909"/>
                </a:cubicBezTo>
                <a:cubicBezTo>
                  <a:pt x="18272" y="14445"/>
                  <a:pt x="18340" y="14753"/>
                  <a:pt x="18466" y="14753"/>
                </a:cubicBezTo>
                <a:cubicBezTo>
                  <a:pt x="18604" y="14753"/>
                  <a:pt x="18677" y="14332"/>
                  <a:pt x="18706" y="13346"/>
                </a:cubicBezTo>
                <a:cubicBezTo>
                  <a:pt x="18741" y="12169"/>
                  <a:pt x="18793" y="11939"/>
                  <a:pt x="19022" y="11939"/>
                </a:cubicBezTo>
                <a:cubicBezTo>
                  <a:pt x="19249" y="11939"/>
                  <a:pt x="19299" y="12173"/>
                  <a:pt x="19333" y="13328"/>
                </a:cubicBezTo>
                <a:lnTo>
                  <a:pt x="19375" y="14708"/>
                </a:lnTo>
                <a:lnTo>
                  <a:pt x="20377" y="14717"/>
                </a:lnTo>
                <a:cubicBezTo>
                  <a:pt x="21294" y="14727"/>
                  <a:pt x="21387" y="14672"/>
                  <a:pt x="21471" y="14072"/>
                </a:cubicBezTo>
                <a:cubicBezTo>
                  <a:pt x="21560" y="13434"/>
                  <a:pt x="21600" y="12815"/>
                  <a:pt x="21597" y="12347"/>
                </a:cubicBezTo>
                <a:cubicBezTo>
                  <a:pt x="21594" y="11880"/>
                  <a:pt x="21547" y="11566"/>
                  <a:pt x="21454" y="11530"/>
                </a:cubicBezTo>
                <a:cubicBezTo>
                  <a:pt x="21208" y="11437"/>
                  <a:pt x="20462" y="11432"/>
                  <a:pt x="20044" y="11521"/>
                </a:cubicBezTo>
                <a:cubicBezTo>
                  <a:pt x="19857" y="11561"/>
                  <a:pt x="19591" y="11486"/>
                  <a:pt x="19455" y="11358"/>
                </a:cubicBezTo>
                <a:cubicBezTo>
                  <a:pt x="19317" y="11228"/>
                  <a:pt x="19065" y="11268"/>
                  <a:pt x="18883" y="11449"/>
                </a:cubicBezTo>
                <a:cubicBezTo>
                  <a:pt x="18703" y="11626"/>
                  <a:pt x="18522" y="11658"/>
                  <a:pt x="18483" y="11521"/>
                </a:cubicBezTo>
                <a:cubicBezTo>
                  <a:pt x="18414" y="11278"/>
                  <a:pt x="18022" y="11069"/>
                  <a:pt x="17734" y="11058"/>
                </a:cubicBezTo>
                <a:close/>
              </a:path>
            </a:pathLst>
          </a:custGeom>
          <a:ln w="12700">
            <a:miter lim="400000"/>
          </a:ln>
        </p:spPr>
      </p:pic>
      <p:pic>
        <p:nvPicPr>
          <p:cNvPr id="232" name="LOGO_INFN_NEWS_sito_transp.jpg" descr="LOGO_INFN_NEWS_sito_transp.jpg"/>
          <p:cNvPicPr>
            <a:picLocks noChangeAspect="1"/>
          </p:cNvPicPr>
          <p:nvPr/>
        </p:nvPicPr>
        <p:blipFill>
          <a:blip r:embed="rId6">
            <a:extLst/>
          </a:blip>
          <a:srcRect l="12792" t="8675" r="13397" b="8777"/>
          <a:stretch>
            <a:fillRect/>
          </a:stretch>
        </p:blipFill>
        <p:spPr>
          <a:xfrm>
            <a:off x="5726523" y="932446"/>
            <a:ext cx="1066840" cy="662193"/>
          </a:xfrm>
          <a:custGeom>
            <a:avLst/>
            <a:gdLst/>
            <a:ahLst/>
            <a:cxnLst>
              <a:cxn ang="0">
                <a:pos x="wd2" y="hd2"/>
              </a:cxn>
              <a:cxn ang="5400000">
                <a:pos x="wd2" y="hd2"/>
              </a:cxn>
              <a:cxn ang="10800000">
                <a:pos x="wd2" y="hd2"/>
              </a:cxn>
              <a:cxn ang="16200000">
                <a:pos x="wd2" y="hd2"/>
              </a:cxn>
            </a:cxnLst>
            <a:rect l="0" t="0" r="r" b="b"/>
            <a:pathLst>
              <a:path w="21587" h="21550" extrusionOk="0">
                <a:moveTo>
                  <a:pt x="15257" y="0"/>
                </a:moveTo>
                <a:cubicBezTo>
                  <a:pt x="14688" y="0"/>
                  <a:pt x="14106" y="30"/>
                  <a:pt x="13760" y="91"/>
                </a:cubicBezTo>
                <a:cubicBezTo>
                  <a:pt x="13497" y="137"/>
                  <a:pt x="13247" y="162"/>
                  <a:pt x="13207" y="145"/>
                </a:cubicBezTo>
                <a:cubicBezTo>
                  <a:pt x="13167" y="129"/>
                  <a:pt x="13118" y="140"/>
                  <a:pt x="13100" y="163"/>
                </a:cubicBezTo>
                <a:cubicBezTo>
                  <a:pt x="13082" y="187"/>
                  <a:pt x="12898" y="245"/>
                  <a:pt x="12693" y="300"/>
                </a:cubicBezTo>
                <a:cubicBezTo>
                  <a:pt x="12389" y="381"/>
                  <a:pt x="12305" y="389"/>
                  <a:pt x="12236" y="345"/>
                </a:cubicBezTo>
                <a:cubicBezTo>
                  <a:pt x="12133" y="279"/>
                  <a:pt x="12023" y="268"/>
                  <a:pt x="12004" y="318"/>
                </a:cubicBezTo>
                <a:cubicBezTo>
                  <a:pt x="11996" y="338"/>
                  <a:pt x="11979" y="341"/>
                  <a:pt x="11965" y="327"/>
                </a:cubicBezTo>
                <a:cubicBezTo>
                  <a:pt x="11916" y="279"/>
                  <a:pt x="11878" y="357"/>
                  <a:pt x="11914" y="427"/>
                </a:cubicBezTo>
                <a:cubicBezTo>
                  <a:pt x="11954" y="505"/>
                  <a:pt x="11957" y="495"/>
                  <a:pt x="11598" y="618"/>
                </a:cubicBezTo>
                <a:cubicBezTo>
                  <a:pt x="11349" y="703"/>
                  <a:pt x="11319" y="713"/>
                  <a:pt x="11287" y="645"/>
                </a:cubicBezTo>
                <a:cubicBezTo>
                  <a:pt x="11263" y="592"/>
                  <a:pt x="11245" y="576"/>
                  <a:pt x="11219" y="608"/>
                </a:cubicBezTo>
                <a:cubicBezTo>
                  <a:pt x="11199" y="634"/>
                  <a:pt x="11126" y="651"/>
                  <a:pt x="11056" y="645"/>
                </a:cubicBezTo>
                <a:cubicBezTo>
                  <a:pt x="10911" y="632"/>
                  <a:pt x="10831" y="679"/>
                  <a:pt x="10931" y="717"/>
                </a:cubicBezTo>
                <a:cubicBezTo>
                  <a:pt x="11047" y="761"/>
                  <a:pt x="11002" y="829"/>
                  <a:pt x="10807" y="908"/>
                </a:cubicBezTo>
                <a:cubicBezTo>
                  <a:pt x="10672" y="963"/>
                  <a:pt x="10595" y="974"/>
                  <a:pt x="10531" y="944"/>
                </a:cubicBezTo>
                <a:cubicBezTo>
                  <a:pt x="10407" y="887"/>
                  <a:pt x="10387" y="890"/>
                  <a:pt x="10406" y="972"/>
                </a:cubicBezTo>
                <a:cubicBezTo>
                  <a:pt x="10429" y="1065"/>
                  <a:pt x="10298" y="1147"/>
                  <a:pt x="10186" y="1108"/>
                </a:cubicBezTo>
                <a:cubicBezTo>
                  <a:pt x="10128" y="1087"/>
                  <a:pt x="10110" y="1091"/>
                  <a:pt x="10124" y="1126"/>
                </a:cubicBezTo>
                <a:cubicBezTo>
                  <a:pt x="10145" y="1182"/>
                  <a:pt x="10018" y="1278"/>
                  <a:pt x="9943" y="1262"/>
                </a:cubicBezTo>
                <a:cubicBezTo>
                  <a:pt x="9918" y="1257"/>
                  <a:pt x="9846" y="1283"/>
                  <a:pt x="9785" y="1326"/>
                </a:cubicBezTo>
                <a:cubicBezTo>
                  <a:pt x="9644" y="1424"/>
                  <a:pt x="9618" y="1427"/>
                  <a:pt x="9531" y="1317"/>
                </a:cubicBezTo>
                <a:lnTo>
                  <a:pt x="9463" y="1226"/>
                </a:lnTo>
                <a:lnTo>
                  <a:pt x="9463" y="1344"/>
                </a:lnTo>
                <a:cubicBezTo>
                  <a:pt x="9463" y="1408"/>
                  <a:pt x="9449" y="1470"/>
                  <a:pt x="9435" y="1489"/>
                </a:cubicBezTo>
                <a:cubicBezTo>
                  <a:pt x="9392" y="1549"/>
                  <a:pt x="9167" y="1638"/>
                  <a:pt x="9136" y="1607"/>
                </a:cubicBezTo>
                <a:cubicBezTo>
                  <a:pt x="9119" y="1591"/>
                  <a:pt x="9092" y="1613"/>
                  <a:pt x="9074" y="1653"/>
                </a:cubicBezTo>
                <a:cubicBezTo>
                  <a:pt x="9055" y="1693"/>
                  <a:pt x="9015" y="1734"/>
                  <a:pt x="8983" y="1744"/>
                </a:cubicBezTo>
                <a:cubicBezTo>
                  <a:pt x="8952" y="1753"/>
                  <a:pt x="8902" y="1770"/>
                  <a:pt x="8870" y="1789"/>
                </a:cubicBezTo>
                <a:cubicBezTo>
                  <a:pt x="8839" y="1808"/>
                  <a:pt x="8777" y="1845"/>
                  <a:pt x="8735" y="1871"/>
                </a:cubicBezTo>
                <a:cubicBezTo>
                  <a:pt x="8693" y="1896"/>
                  <a:pt x="8644" y="1905"/>
                  <a:pt x="8628" y="1889"/>
                </a:cubicBezTo>
                <a:cubicBezTo>
                  <a:pt x="8612" y="1873"/>
                  <a:pt x="8570" y="1909"/>
                  <a:pt x="8537" y="1962"/>
                </a:cubicBezTo>
                <a:cubicBezTo>
                  <a:pt x="8462" y="2082"/>
                  <a:pt x="8348" y="2063"/>
                  <a:pt x="8362" y="1934"/>
                </a:cubicBezTo>
                <a:cubicBezTo>
                  <a:pt x="8370" y="1863"/>
                  <a:pt x="8366" y="1855"/>
                  <a:pt x="8334" y="1898"/>
                </a:cubicBezTo>
                <a:cubicBezTo>
                  <a:pt x="8312" y="1927"/>
                  <a:pt x="8265" y="1938"/>
                  <a:pt x="8227" y="1925"/>
                </a:cubicBezTo>
                <a:cubicBezTo>
                  <a:pt x="8160" y="1902"/>
                  <a:pt x="8157" y="1910"/>
                  <a:pt x="8232" y="1980"/>
                </a:cubicBezTo>
                <a:cubicBezTo>
                  <a:pt x="8276" y="2020"/>
                  <a:pt x="8312" y="2058"/>
                  <a:pt x="8312" y="2071"/>
                </a:cubicBezTo>
                <a:cubicBezTo>
                  <a:pt x="8311" y="2083"/>
                  <a:pt x="8253" y="2139"/>
                  <a:pt x="8182" y="2189"/>
                </a:cubicBezTo>
                <a:cubicBezTo>
                  <a:pt x="8093" y="2250"/>
                  <a:pt x="8034" y="2262"/>
                  <a:pt x="8001" y="2234"/>
                </a:cubicBezTo>
                <a:cubicBezTo>
                  <a:pt x="7903" y="2150"/>
                  <a:pt x="7777" y="2236"/>
                  <a:pt x="7792" y="2379"/>
                </a:cubicBezTo>
                <a:cubicBezTo>
                  <a:pt x="7800" y="2460"/>
                  <a:pt x="7601" y="2553"/>
                  <a:pt x="7493" y="2516"/>
                </a:cubicBezTo>
                <a:cubicBezTo>
                  <a:pt x="7434" y="2495"/>
                  <a:pt x="7342" y="2492"/>
                  <a:pt x="7295" y="2506"/>
                </a:cubicBezTo>
                <a:cubicBezTo>
                  <a:pt x="7224" y="2528"/>
                  <a:pt x="7211" y="2554"/>
                  <a:pt x="7210" y="2661"/>
                </a:cubicBezTo>
                <a:cubicBezTo>
                  <a:pt x="7209" y="2822"/>
                  <a:pt x="7136" y="2902"/>
                  <a:pt x="7058" y="2824"/>
                </a:cubicBezTo>
                <a:cubicBezTo>
                  <a:pt x="7014" y="2780"/>
                  <a:pt x="6992" y="2777"/>
                  <a:pt x="6956" y="2824"/>
                </a:cubicBezTo>
                <a:cubicBezTo>
                  <a:pt x="6932" y="2857"/>
                  <a:pt x="6920" y="2902"/>
                  <a:pt x="6928" y="2924"/>
                </a:cubicBezTo>
                <a:cubicBezTo>
                  <a:pt x="6937" y="2946"/>
                  <a:pt x="6892" y="3001"/>
                  <a:pt x="6832" y="3042"/>
                </a:cubicBezTo>
                <a:cubicBezTo>
                  <a:pt x="6772" y="3083"/>
                  <a:pt x="6706" y="3130"/>
                  <a:pt x="6680" y="3151"/>
                </a:cubicBezTo>
                <a:cubicBezTo>
                  <a:pt x="6651" y="3175"/>
                  <a:pt x="6622" y="3178"/>
                  <a:pt x="6612" y="3151"/>
                </a:cubicBezTo>
                <a:cubicBezTo>
                  <a:pt x="6584" y="3078"/>
                  <a:pt x="6531" y="3101"/>
                  <a:pt x="6550" y="3178"/>
                </a:cubicBezTo>
                <a:cubicBezTo>
                  <a:pt x="6573" y="3274"/>
                  <a:pt x="6303" y="3466"/>
                  <a:pt x="6183" y="3442"/>
                </a:cubicBezTo>
                <a:cubicBezTo>
                  <a:pt x="6080" y="3421"/>
                  <a:pt x="5992" y="3460"/>
                  <a:pt x="6013" y="3514"/>
                </a:cubicBezTo>
                <a:cubicBezTo>
                  <a:pt x="6046" y="3598"/>
                  <a:pt x="5963" y="3613"/>
                  <a:pt x="5906" y="3533"/>
                </a:cubicBezTo>
                <a:cubicBezTo>
                  <a:pt x="5847" y="3449"/>
                  <a:pt x="5849" y="3445"/>
                  <a:pt x="5884" y="3551"/>
                </a:cubicBezTo>
                <a:cubicBezTo>
                  <a:pt x="5903" y="3610"/>
                  <a:pt x="5910" y="3672"/>
                  <a:pt x="5900" y="3687"/>
                </a:cubicBezTo>
                <a:cubicBezTo>
                  <a:pt x="5881" y="3718"/>
                  <a:pt x="5725" y="3762"/>
                  <a:pt x="5629" y="3760"/>
                </a:cubicBezTo>
                <a:cubicBezTo>
                  <a:pt x="5582" y="3759"/>
                  <a:pt x="5574" y="3771"/>
                  <a:pt x="5596" y="3805"/>
                </a:cubicBezTo>
                <a:cubicBezTo>
                  <a:pt x="5639" y="3874"/>
                  <a:pt x="5585" y="4001"/>
                  <a:pt x="5483" y="4087"/>
                </a:cubicBezTo>
                <a:cubicBezTo>
                  <a:pt x="5406" y="4150"/>
                  <a:pt x="5392" y="4152"/>
                  <a:pt x="5330" y="4087"/>
                </a:cubicBezTo>
                <a:cubicBezTo>
                  <a:pt x="5268" y="4021"/>
                  <a:pt x="5253" y="4021"/>
                  <a:pt x="5155" y="4087"/>
                </a:cubicBezTo>
                <a:cubicBezTo>
                  <a:pt x="5073" y="4142"/>
                  <a:pt x="5051" y="4173"/>
                  <a:pt x="5076" y="4214"/>
                </a:cubicBezTo>
                <a:cubicBezTo>
                  <a:pt x="5134" y="4306"/>
                  <a:pt x="5038" y="4437"/>
                  <a:pt x="4935" y="4404"/>
                </a:cubicBezTo>
                <a:cubicBezTo>
                  <a:pt x="4856" y="4379"/>
                  <a:pt x="4850" y="4381"/>
                  <a:pt x="4878" y="4468"/>
                </a:cubicBezTo>
                <a:cubicBezTo>
                  <a:pt x="4927" y="4612"/>
                  <a:pt x="4854" y="4679"/>
                  <a:pt x="4641" y="4677"/>
                </a:cubicBezTo>
                <a:lnTo>
                  <a:pt x="4461" y="4668"/>
                </a:lnTo>
                <a:lnTo>
                  <a:pt x="4483" y="4804"/>
                </a:lnTo>
                <a:cubicBezTo>
                  <a:pt x="4508" y="4941"/>
                  <a:pt x="4505" y="4953"/>
                  <a:pt x="4382" y="5058"/>
                </a:cubicBezTo>
                <a:cubicBezTo>
                  <a:pt x="4336" y="5098"/>
                  <a:pt x="4300" y="5097"/>
                  <a:pt x="4229" y="5049"/>
                </a:cubicBezTo>
                <a:cubicBezTo>
                  <a:pt x="4115" y="4972"/>
                  <a:pt x="4121" y="4969"/>
                  <a:pt x="4099" y="5058"/>
                </a:cubicBezTo>
                <a:cubicBezTo>
                  <a:pt x="4089" y="5099"/>
                  <a:pt x="4097" y="5166"/>
                  <a:pt x="4116" y="5204"/>
                </a:cubicBezTo>
                <a:cubicBezTo>
                  <a:pt x="4145" y="5260"/>
                  <a:pt x="4141" y="5286"/>
                  <a:pt x="4071" y="5376"/>
                </a:cubicBezTo>
                <a:cubicBezTo>
                  <a:pt x="4018" y="5444"/>
                  <a:pt x="3963" y="5475"/>
                  <a:pt x="3930" y="5458"/>
                </a:cubicBezTo>
                <a:cubicBezTo>
                  <a:pt x="3900" y="5442"/>
                  <a:pt x="3887" y="5451"/>
                  <a:pt x="3896" y="5476"/>
                </a:cubicBezTo>
                <a:cubicBezTo>
                  <a:pt x="3905" y="5500"/>
                  <a:pt x="3874" y="5567"/>
                  <a:pt x="3828" y="5621"/>
                </a:cubicBezTo>
                <a:cubicBezTo>
                  <a:pt x="3761" y="5701"/>
                  <a:pt x="3731" y="5713"/>
                  <a:pt x="3670" y="5676"/>
                </a:cubicBezTo>
                <a:cubicBezTo>
                  <a:pt x="3578" y="5619"/>
                  <a:pt x="3565" y="5613"/>
                  <a:pt x="3585" y="5667"/>
                </a:cubicBezTo>
                <a:cubicBezTo>
                  <a:pt x="3595" y="5690"/>
                  <a:pt x="3586" y="5722"/>
                  <a:pt x="3569" y="5739"/>
                </a:cubicBezTo>
                <a:cubicBezTo>
                  <a:pt x="3551" y="5756"/>
                  <a:pt x="3543" y="5805"/>
                  <a:pt x="3552" y="5839"/>
                </a:cubicBezTo>
                <a:cubicBezTo>
                  <a:pt x="3568" y="5907"/>
                  <a:pt x="3524" y="5968"/>
                  <a:pt x="3456" y="5975"/>
                </a:cubicBezTo>
                <a:cubicBezTo>
                  <a:pt x="3310" y="5991"/>
                  <a:pt x="3305" y="5993"/>
                  <a:pt x="3320" y="6084"/>
                </a:cubicBezTo>
                <a:cubicBezTo>
                  <a:pt x="3339" y="6201"/>
                  <a:pt x="3306" y="6235"/>
                  <a:pt x="3151" y="6248"/>
                </a:cubicBezTo>
                <a:cubicBezTo>
                  <a:pt x="3082" y="6254"/>
                  <a:pt x="3008" y="6284"/>
                  <a:pt x="2987" y="6311"/>
                </a:cubicBezTo>
                <a:cubicBezTo>
                  <a:pt x="2966" y="6339"/>
                  <a:pt x="2941" y="6346"/>
                  <a:pt x="2930" y="6330"/>
                </a:cubicBezTo>
                <a:cubicBezTo>
                  <a:pt x="2920" y="6313"/>
                  <a:pt x="2914" y="6343"/>
                  <a:pt x="2914" y="6393"/>
                </a:cubicBezTo>
                <a:cubicBezTo>
                  <a:pt x="2914" y="6443"/>
                  <a:pt x="2884" y="6527"/>
                  <a:pt x="2846" y="6584"/>
                </a:cubicBezTo>
                <a:cubicBezTo>
                  <a:pt x="2780" y="6683"/>
                  <a:pt x="2773" y="6682"/>
                  <a:pt x="2744" y="6602"/>
                </a:cubicBezTo>
                <a:cubicBezTo>
                  <a:pt x="2718" y="6530"/>
                  <a:pt x="2717" y="6540"/>
                  <a:pt x="2716" y="6666"/>
                </a:cubicBezTo>
                <a:cubicBezTo>
                  <a:pt x="2715" y="6746"/>
                  <a:pt x="2698" y="6831"/>
                  <a:pt x="2682" y="6847"/>
                </a:cubicBezTo>
                <a:cubicBezTo>
                  <a:pt x="2666" y="6863"/>
                  <a:pt x="2663" y="6891"/>
                  <a:pt x="2671" y="6911"/>
                </a:cubicBezTo>
                <a:cubicBezTo>
                  <a:pt x="2693" y="6969"/>
                  <a:pt x="2579" y="7104"/>
                  <a:pt x="2541" y="7065"/>
                </a:cubicBezTo>
                <a:cubicBezTo>
                  <a:pt x="2519" y="7044"/>
                  <a:pt x="2512" y="7053"/>
                  <a:pt x="2524" y="7083"/>
                </a:cubicBezTo>
                <a:cubicBezTo>
                  <a:pt x="2551" y="7153"/>
                  <a:pt x="2485" y="7208"/>
                  <a:pt x="2394" y="7192"/>
                </a:cubicBezTo>
                <a:cubicBezTo>
                  <a:pt x="2306" y="7177"/>
                  <a:pt x="2268" y="7255"/>
                  <a:pt x="2315" y="7347"/>
                </a:cubicBezTo>
                <a:cubicBezTo>
                  <a:pt x="2341" y="7397"/>
                  <a:pt x="2333" y="7419"/>
                  <a:pt x="2281" y="7465"/>
                </a:cubicBezTo>
                <a:cubicBezTo>
                  <a:pt x="2245" y="7497"/>
                  <a:pt x="2188" y="7518"/>
                  <a:pt x="2157" y="7510"/>
                </a:cubicBezTo>
                <a:cubicBezTo>
                  <a:pt x="2108" y="7498"/>
                  <a:pt x="2106" y="7508"/>
                  <a:pt x="2140" y="7574"/>
                </a:cubicBezTo>
                <a:cubicBezTo>
                  <a:pt x="2174" y="7640"/>
                  <a:pt x="2171" y="7651"/>
                  <a:pt x="2117" y="7674"/>
                </a:cubicBezTo>
                <a:cubicBezTo>
                  <a:pt x="2084" y="7688"/>
                  <a:pt x="2065" y="7718"/>
                  <a:pt x="2072" y="7737"/>
                </a:cubicBezTo>
                <a:cubicBezTo>
                  <a:pt x="2080" y="7756"/>
                  <a:pt x="2062" y="7803"/>
                  <a:pt x="2033" y="7846"/>
                </a:cubicBezTo>
                <a:cubicBezTo>
                  <a:pt x="1975" y="7930"/>
                  <a:pt x="1920" y="7878"/>
                  <a:pt x="1959" y="7774"/>
                </a:cubicBezTo>
                <a:cubicBezTo>
                  <a:pt x="1976" y="7728"/>
                  <a:pt x="1972" y="7728"/>
                  <a:pt x="1937" y="7774"/>
                </a:cubicBezTo>
                <a:cubicBezTo>
                  <a:pt x="1913" y="7805"/>
                  <a:pt x="1889" y="7815"/>
                  <a:pt x="1880" y="7801"/>
                </a:cubicBezTo>
                <a:cubicBezTo>
                  <a:pt x="1872" y="7787"/>
                  <a:pt x="1835" y="7850"/>
                  <a:pt x="1801" y="7937"/>
                </a:cubicBezTo>
                <a:cubicBezTo>
                  <a:pt x="1741" y="8095"/>
                  <a:pt x="1670" y="8171"/>
                  <a:pt x="1626" y="8128"/>
                </a:cubicBezTo>
                <a:cubicBezTo>
                  <a:pt x="1614" y="8115"/>
                  <a:pt x="1589" y="8136"/>
                  <a:pt x="1570" y="8173"/>
                </a:cubicBezTo>
                <a:cubicBezTo>
                  <a:pt x="1550" y="8211"/>
                  <a:pt x="1542" y="8246"/>
                  <a:pt x="1553" y="8246"/>
                </a:cubicBezTo>
                <a:cubicBezTo>
                  <a:pt x="1563" y="8246"/>
                  <a:pt x="1558" y="8286"/>
                  <a:pt x="1541" y="8337"/>
                </a:cubicBezTo>
                <a:cubicBezTo>
                  <a:pt x="1524" y="8390"/>
                  <a:pt x="1481" y="8427"/>
                  <a:pt x="1440" y="8427"/>
                </a:cubicBezTo>
                <a:cubicBezTo>
                  <a:pt x="1364" y="8427"/>
                  <a:pt x="1355" y="8472"/>
                  <a:pt x="1406" y="8555"/>
                </a:cubicBezTo>
                <a:cubicBezTo>
                  <a:pt x="1443" y="8614"/>
                  <a:pt x="1412" y="8767"/>
                  <a:pt x="1372" y="8727"/>
                </a:cubicBezTo>
                <a:cubicBezTo>
                  <a:pt x="1358" y="8713"/>
                  <a:pt x="1307" y="8780"/>
                  <a:pt x="1259" y="8872"/>
                </a:cubicBezTo>
                <a:cubicBezTo>
                  <a:pt x="1195" y="8998"/>
                  <a:pt x="1183" y="9060"/>
                  <a:pt x="1203" y="9118"/>
                </a:cubicBezTo>
                <a:cubicBezTo>
                  <a:pt x="1235" y="9214"/>
                  <a:pt x="1124" y="9390"/>
                  <a:pt x="1033" y="9390"/>
                </a:cubicBezTo>
                <a:cubicBezTo>
                  <a:pt x="983" y="9390"/>
                  <a:pt x="979" y="9415"/>
                  <a:pt x="988" y="9526"/>
                </a:cubicBezTo>
                <a:cubicBezTo>
                  <a:pt x="999" y="9662"/>
                  <a:pt x="936" y="9802"/>
                  <a:pt x="903" y="9717"/>
                </a:cubicBezTo>
                <a:cubicBezTo>
                  <a:pt x="870" y="9630"/>
                  <a:pt x="779" y="9717"/>
                  <a:pt x="779" y="9835"/>
                </a:cubicBezTo>
                <a:cubicBezTo>
                  <a:pt x="779" y="9898"/>
                  <a:pt x="750" y="9992"/>
                  <a:pt x="717" y="10044"/>
                </a:cubicBezTo>
                <a:cubicBezTo>
                  <a:pt x="668" y="10123"/>
                  <a:pt x="653" y="10130"/>
                  <a:pt x="615" y="10080"/>
                </a:cubicBezTo>
                <a:cubicBezTo>
                  <a:pt x="579" y="10031"/>
                  <a:pt x="570" y="10030"/>
                  <a:pt x="570" y="10089"/>
                </a:cubicBezTo>
                <a:cubicBezTo>
                  <a:pt x="570" y="10129"/>
                  <a:pt x="583" y="10174"/>
                  <a:pt x="599" y="10189"/>
                </a:cubicBezTo>
                <a:cubicBezTo>
                  <a:pt x="614" y="10204"/>
                  <a:pt x="623" y="10240"/>
                  <a:pt x="615" y="10271"/>
                </a:cubicBezTo>
                <a:cubicBezTo>
                  <a:pt x="608" y="10302"/>
                  <a:pt x="597" y="10401"/>
                  <a:pt x="593" y="10489"/>
                </a:cubicBezTo>
                <a:cubicBezTo>
                  <a:pt x="586" y="10631"/>
                  <a:pt x="578" y="10646"/>
                  <a:pt x="514" y="10634"/>
                </a:cubicBezTo>
                <a:cubicBezTo>
                  <a:pt x="459" y="10624"/>
                  <a:pt x="432" y="10653"/>
                  <a:pt x="407" y="10743"/>
                </a:cubicBezTo>
                <a:cubicBezTo>
                  <a:pt x="363" y="10896"/>
                  <a:pt x="362" y="11006"/>
                  <a:pt x="407" y="11079"/>
                </a:cubicBezTo>
                <a:cubicBezTo>
                  <a:pt x="435" y="11126"/>
                  <a:pt x="430" y="11157"/>
                  <a:pt x="378" y="11224"/>
                </a:cubicBezTo>
                <a:cubicBezTo>
                  <a:pt x="343" y="11271"/>
                  <a:pt x="289" y="11300"/>
                  <a:pt x="260" y="11288"/>
                </a:cubicBezTo>
                <a:cubicBezTo>
                  <a:pt x="218" y="11270"/>
                  <a:pt x="202" y="11296"/>
                  <a:pt x="192" y="11406"/>
                </a:cubicBezTo>
                <a:cubicBezTo>
                  <a:pt x="185" y="11483"/>
                  <a:pt x="192" y="11568"/>
                  <a:pt x="203" y="11597"/>
                </a:cubicBezTo>
                <a:cubicBezTo>
                  <a:pt x="215" y="11626"/>
                  <a:pt x="210" y="11701"/>
                  <a:pt x="198" y="11769"/>
                </a:cubicBezTo>
                <a:cubicBezTo>
                  <a:pt x="185" y="11837"/>
                  <a:pt x="191" y="11924"/>
                  <a:pt x="203" y="11960"/>
                </a:cubicBezTo>
                <a:cubicBezTo>
                  <a:pt x="216" y="11996"/>
                  <a:pt x="208" y="12160"/>
                  <a:pt x="186" y="12323"/>
                </a:cubicBezTo>
                <a:cubicBezTo>
                  <a:pt x="135" y="12709"/>
                  <a:pt x="135" y="13289"/>
                  <a:pt x="186" y="13640"/>
                </a:cubicBezTo>
                <a:cubicBezTo>
                  <a:pt x="226" y="13912"/>
                  <a:pt x="228" y="14127"/>
                  <a:pt x="192" y="14185"/>
                </a:cubicBezTo>
                <a:cubicBezTo>
                  <a:pt x="182" y="14201"/>
                  <a:pt x="204" y="14285"/>
                  <a:pt x="243" y="14367"/>
                </a:cubicBezTo>
                <a:cubicBezTo>
                  <a:pt x="281" y="14448"/>
                  <a:pt x="316" y="14544"/>
                  <a:pt x="316" y="14575"/>
                </a:cubicBezTo>
                <a:cubicBezTo>
                  <a:pt x="316" y="14608"/>
                  <a:pt x="333" y="14617"/>
                  <a:pt x="356" y="14603"/>
                </a:cubicBezTo>
                <a:cubicBezTo>
                  <a:pt x="410" y="14569"/>
                  <a:pt x="442" y="14654"/>
                  <a:pt x="401" y="14721"/>
                </a:cubicBezTo>
                <a:cubicBezTo>
                  <a:pt x="383" y="14749"/>
                  <a:pt x="373" y="14818"/>
                  <a:pt x="373" y="14866"/>
                </a:cubicBezTo>
                <a:cubicBezTo>
                  <a:pt x="373" y="14938"/>
                  <a:pt x="386" y="14946"/>
                  <a:pt x="457" y="14930"/>
                </a:cubicBezTo>
                <a:cubicBezTo>
                  <a:pt x="539" y="14910"/>
                  <a:pt x="579" y="14951"/>
                  <a:pt x="587" y="15057"/>
                </a:cubicBezTo>
                <a:cubicBezTo>
                  <a:pt x="589" y="15082"/>
                  <a:pt x="590" y="15137"/>
                  <a:pt x="593" y="15184"/>
                </a:cubicBezTo>
                <a:cubicBezTo>
                  <a:pt x="596" y="15245"/>
                  <a:pt x="615" y="15264"/>
                  <a:pt x="655" y="15247"/>
                </a:cubicBezTo>
                <a:cubicBezTo>
                  <a:pt x="688" y="15234"/>
                  <a:pt x="733" y="15259"/>
                  <a:pt x="762" y="15311"/>
                </a:cubicBezTo>
                <a:cubicBezTo>
                  <a:pt x="789" y="15359"/>
                  <a:pt x="801" y="15402"/>
                  <a:pt x="790" y="15402"/>
                </a:cubicBezTo>
                <a:cubicBezTo>
                  <a:pt x="780" y="15402"/>
                  <a:pt x="784" y="15440"/>
                  <a:pt x="802" y="15493"/>
                </a:cubicBezTo>
                <a:cubicBezTo>
                  <a:pt x="822" y="15552"/>
                  <a:pt x="848" y="15582"/>
                  <a:pt x="875" y="15565"/>
                </a:cubicBezTo>
                <a:cubicBezTo>
                  <a:pt x="932" y="15530"/>
                  <a:pt x="1003" y="15617"/>
                  <a:pt x="982" y="15701"/>
                </a:cubicBezTo>
                <a:cubicBezTo>
                  <a:pt x="957" y="15809"/>
                  <a:pt x="996" y="15922"/>
                  <a:pt x="1039" y="15865"/>
                </a:cubicBezTo>
                <a:cubicBezTo>
                  <a:pt x="1066" y="15829"/>
                  <a:pt x="1108" y="15863"/>
                  <a:pt x="1208" y="16001"/>
                </a:cubicBezTo>
                <a:cubicBezTo>
                  <a:pt x="1313" y="16145"/>
                  <a:pt x="1354" y="16177"/>
                  <a:pt x="1383" y="16137"/>
                </a:cubicBezTo>
                <a:cubicBezTo>
                  <a:pt x="1438" y="16065"/>
                  <a:pt x="1717" y="16293"/>
                  <a:pt x="1694" y="16392"/>
                </a:cubicBezTo>
                <a:cubicBezTo>
                  <a:pt x="1680" y="16448"/>
                  <a:pt x="1689" y="16454"/>
                  <a:pt x="1733" y="16410"/>
                </a:cubicBezTo>
                <a:cubicBezTo>
                  <a:pt x="1777" y="16367"/>
                  <a:pt x="1810" y="16377"/>
                  <a:pt x="1920" y="16455"/>
                </a:cubicBezTo>
                <a:cubicBezTo>
                  <a:pt x="1995" y="16509"/>
                  <a:pt x="2052" y="16569"/>
                  <a:pt x="2044" y="16591"/>
                </a:cubicBezTo>
                <a:cubicBezTo>
                  <a:pt x="2036" y="16613"/>
                  <a:pt x="2054" y="16638"/>
                  <a:pt x="2089" y="16646"/>
                </a:cubicBezTo>
                <a:cubicBezTo>
                  <a:pt x="2130" y="16655"/>
                  <a:pt x="2154" y="16686"/>
                  <a:pt x="2151" y="16737"/>
                </a:cubicBezTo>
                <a:cubicBezTo>
                  <a:pt x="2146" y="16835"/>
                  <a:pt x="2226" y="16849"/>
                  <a:pt x="2270" y="16755"/>
                </a:cubicBezTo>
                <a:cubicBezTo>
                  <a:pt x="2298" y="16694"/>
                  <a:pt x="2331" y="16696"/>
                  <a:pt x="2558" y="16782"/>
                </a:cubicBezTo>
                <a:cubicBezTo>
                  <a:pt x="2928" y="16922"/>
                  <a:pt x="2907" y="16905"/>
                  <a:pt x="2829" y="17000"/>
                </a:cubicBezTo>
                <a:cubicBezTo>
                  <a:pt x="2791" y="17045"/>
                  <a:pt x="2775" y="17096"/>
                  <a:pt x="2789" y="17109"/>
                </a:cubicBezTo>
                <a:cubicBezTo>
                  <a:pt x="2837" y="17152"/>
                  <a:pt x="3296" y="17137"/>
                  <a:pt x="3331" y="17091"/>
                </a:cubicBezTo>
                <a:cubicBezTo>
                  <a:pt x="3351" y="17066"/>
                  <a:pt x="3389" y="17056"/>
                  <a:pt x="3416" y="17073"/>
                </a:cubicBezTo>
                <a:cubicBezTo>
                  <a:pt x="3443" y="17089"/>
                  <a:pt x="3563" y="17115"/>
                  <a:pt x="3681" y="17127"/>
                </a:cubicBezTo>
                <a:cubicBezTo>
                  <a:pt x="3800" y="17140"/>
                  <a:pt x="4023" y="17161"/>
                  <a:pt x="4173" y="17182"/>
                </a:cubicBezTo>
                <a:cubicBezTo>
                  <a:pt x="4567" y="17236"/>
                  <a:pt x="5578" y="17235"/>
                  <a:pt x="6025" y="17182"/>
                </a:cubicBezTo>
                <a:cubicBezTo>
                  <a:pt x="6237" y="17157"/>
                  <a:pt x="6522" y="17129"/>
                  <a:pt x="6657" y="17118"/>
                </a:cubicBezTo>
                <a:cubicBezTo>
                  <a:pt x="6792" y="17107"/>
                  <a:pt x="6923" y="17093"/>
                  <a:pt x="6945" y="17082"/>
                </a:cubicBezTo>
                <a:cubicBezTo>
                  <a:pt x="6967" y="17071"/>
                  <a:pt x="7102" y="17032"/>
                  <a:pt x="7250" y="17000"/>
                </a:cubicBezTo>
                <a:cubicBezTo>
                  <a:pt x="7508" y="16945"/>
                  <a:pt x="7521" y="16948"/>
                  <a:pt x="7566" y="17036"/>
                </a:cubicBezTo>
                <a:cubicBezTo>
                  <a:pt x="7614" y="17131"/>
                  <a:pt x="7718" y="17150"/>
                  <a:pt x="7848" y="17082"/>
                </a:cubicBezTo>
                <a:cubicBezTo>
                  <a:pt x="7902" y="17054"/>
                  <a:pt x="7907" y="17029"/>
                  <a:pt x="7882" y="16955"/>
                </a:cubicBezTo>
                <a:cubicBezTo>
                  <a:pt x="7847" y="16849"/>
                  <a:pt x="7840" y="16858"/>
                  <a:pt x="8148" y="16782"/>
                </a:cubicBezTo>
                <a:cubicBezTo>
                  <a:pt x="8306" y="16743"/>
                  <a:pt x="8381" y="16738"/>
                  <a:pt x="8407" y="16773"/>
                </a:cubicBezTo>
                <a:cubicBezTo>
                  <a:pt x="8428" y="16800"/>
                  <a:pt x="8522" y="16816"/>
                  <a:pt x="8616" y="16809"/>
                </a:cubicBezTo>
                <a:cubicBezTo>
                  <a:pt x="8746" y="16801"/>
                  <a:pt x="8788" y="16778"/>
                  <a:pt x="8786" y="16728"/>
                </a:cubicBezTo>
                <a:cubicBezTo>
                  <a:pt x="8784" y="16691"/>
                  <a:pt x="8811" y="16656"/>
                  <a:pt x="8842" y="16646"/>
                </a:cubicBezTo>
                <a:cubicBezTo>
                  <a:pt x="8874" y="16636"/>
                  <a:pt x="8915" y="16604"/>
                  <a:pt x="8938" y="16573"/>
                </a:cubicBezTo>
                <a:cubicBezTo>
                  <a:pt x="8962" y="16543"/>
                  <a:pt x="9139" y="16463"/>
                  <a:pt x="9328" y="16392"/>
                </a:cubicBezTo>
                <a:cubicBezTo>
                  <a:pt x="9516" y="16321"/>
                  <a:pt x="9731" y="16235"/>
                  <a:pt x="9808" y="16201"/>
                </a:cubicBezTo>
                <a:cubicBezTo>
                  <a:pt x="9885" y="16167"/>
                  <a:pt x="9976" y="16151"/>
                  <a:pt x="10011" y="16165"/>
                </a:cubicBezTo>
                <a:cubicBezTo>
                  <a:pt x="10054" y="16182"/>
                  <a:pt x="10079" y="16158"/>
                  <a:pt x="10090" y="16110"/>
                </a:cubicBezTo>
                <a:cubicBezTo>
                  <a:pt x="10100" y="16070"/>
                  <a:pt x="10132" y="16038"/>
                  <a:pt x="10158" y="16038"/>
                </a:cubicBezTo>
                <a:cubicBezTo>
                  <a:pt x="10184" y="16038"/>
                  <a:pt x="10325" y="15978"/>
                  <a:pt x="10474" y="15901"/>
                </a:cubicBezTo>
                <a:cubicBezTo>
                  <a:pt x="10676" y="15797"/>
                  <a:pt x="10756" y="15773"/>
                  <a:pt x="10785" y="15810"/>
                </a:cubicBezTo>
                <a:cubicBezTo>
                  <a:pt x="10846" y="15892"/>
                  <a:pt x="10982" y="15848"/>
                  <a:pt x="10982" y="15747"/>
                </a:cubicBezTo>
                <a:cubicBezTo>
                  <a:pt x="10982" y="15660"/>
                  <a:pt x="11094" y="15566"/>
                  <a:pt x="11152" y="15602"/>
                </a:cubicBezTo>
                <a:cubicBezTo>
                  <a:pt x="11212" y="15639"/>
                  <a:pt x="11236" y="15631"/>
                  <a:pt x="11236" y="15574"/>
                </a:cubicBezTo>
                <a:cubicBezTo>
                  <a:pt x="11236" y="15543"/>
                  <a:pt x="11258" y="15513"/>
                  <a:pt x="11282" y="15511"/>
                </a:cubicBezTo>
                <a:cubicBezTo>
                  <a:pt x="11305" y="15508"/>
                  <a:pt x="11355" y="15482"/>
                  <a:pt x="11394" y="15456"/>
                </a:cubicBezTo>
                <a:cubicBezTo>
                  <a:pt x="11676" y="15273"/>
                  <a:pt x="11792" y="15224"/>
                  <a:pt x="11914" y="15238"/>
                </a:cubicBezTo>
                <a:cubicBezTo>
                  <a:pt x="12002" y="15249"/>
                  <a:pt x="12056" y="15234"/>
                  <a:pt x="12078" y="15193"/>
                </a:cubicBezTo>
                <a:cubicBezTo>
                  <a:pt x="12095" y="15159"/>
                  <a:pt x="12137" y="15144"/>
                  <a:pt x="12168" y="15157"/>
                </a:cubicBezTo>
                <a:cubicBezTo>
                  <a:pt x="12210" y="15174"/>
                  <a:pt x="12224" y="15155"/>
                  <a:pt x="12224" y="15084"/>
                </a:cubicBezTo>
                <a:cubicBezTo>
                  <a:pt x="12224" y="14966"/>
                  <a:pt x="12260" y="14935"/>
                  <a:pt x="12383" y="14930"/>
                </a:cubicBezTo>
                <a:cubicBezTo>
                  <a:pt x="12435" y="14927"/>
                  <a:pt x="12474" y="14903"/>
                  <a:pt x="12467" y="14884"/>
                </a:cubicBezTo>
                <a:cubicBezTo>
                  <a:pt x="12440" y="14814"/>
                  <a:pt x="12517" y="14792"/>
                  <a:pt x="12563" y="14857"/>
                </a:cubicBezTo>
                <a:cubicBezTo>
                  <a:pt x="12651" y="14981"/>
                  <a:pt x="12809" y="14904"/>
                  <a:pt x="12783" y="14748"/>
                </a:cubicBezTo>
                <a:cubicBezTo>
                  <a:pt x="12772" y="14677"/>
                  <a:pt x="12796" y="14645"/>
                  <a:pt x="12896" y="14575"/>
                </a:cubicBezTo>
                <a:cubicBezTo>
                  <a:pt x="12966" y="14528"/>
                  <a:pt x="13026" y="14470"/>
                  <a:pt x="13026" y="14457"/>
                </a:cubicBezTo>
                <a:cubicBezTo>
                  <a:pt x="13026" y="14445"/>
                  <a:pt x="12964" y="14480"/>
                  <a:pt x="12891" y="14530"/>
                </a:cubicBezTo>
                <a:cubicBezTo>
                  <a:pt x="12799" y="14593"/>
                  <a:pt x="12747" y="14608"/>
                  <a:pt x="12727" y="14575"/>
                </a:cubicBezTo>
                <a:cubicBezTo>
                  <a:pt x="12683" y="14505"/>
                  <a:pt x="12659" y="14518"/>
                  <a:pt x="12642" y="14621"/>
                </a:cubicBezTo>
                <a:cubicBezTo>
                  <a:pt x="12626" y="14720"/>
                  <a:pt x="12621" y="14724"/>
                  <a:pt x="12292" y="14721"/>
                </a:cubicBezTo>
                <a:cubicBezTo>
                  <a:pt x="12091" y="14719"/>
                  <a:pt x="12086" y="14719"/>
                  <a:pt x="12078" y="14839"/>
                </a:cubicBezTo>
                <a:cubicBezTo>
                  <a:pt x="12070" y="14939"/>
                  <a:pt x="12042" y="14978"/>
                  <a:pt x="11925" y="15048"/>
                </a:cubicBezTo>
                <a:cubicBezTo>
                  <a:pt x="11818" y="15112"/>
                  <a:pt x="11771" y="15121"/>
                  <a:pt x="11733" y="15084"/>
                </a:cubicBezTo>
                <a:cubicBezTo>
                  <a:pt x="11658" y="15009"/>
                  <a:pt x="11611" y="15019"/>
                  <a:pt x="11654" y="15102"/>
                </a:cubicBezTo>
                <a:cubicBezTo>
                  <a:pt x="11683" y="15157"/>
                  <a:pt x="11679" y="15171"/>
                  <a:pt x="11643" y="15193"/>
                </a:cubicBezTo>
                <a:cubicBezTo>
                  <a:pt x="11579" y="15232"/>
                  <a:pt x="11496" y="15205"/>
                  <a:pt x="11496" y="15138"/>
                </a:cubicBezTo>
                <a:cubicBezTo>
                  <a:pt x="11496" y="15107"/>
                  <a:pt x="11484" y="15087"/>
                  <a:pt x="11468" y="15093"/>
                </a:cubicBezTo>
                <a:cubicBezTo>
                  <a:pt x="11452" y="15099"/>
                  <a:pt x="11441" y="15117"/>
                  <a:pt x="11445" y="15138"/>
                </a:cubicBezTo>
                <a:cubicBezTo>
                  <a:pt x="11463" y="15222"/>
                  <a:pt x="11387" y="15297"/>
                  <a:pt x="11208" y="15375"/>
                </a:cubicBezTo>
                <a:cubicBezTo>
                  <a:pt x="11079" y="15431"/>
                  <a:pt x="11014" y="15444"/>
                  <a:pt x="10994" y="15411"/>
                </a:cubicBezTo>
                <a:cubicBezTo>
                  <a:pt x="10973" y="15378"/>
                  <a:pt x="10924" y="15393"/>
                  <a:pt x="10841" y="15465"/>
                </a:cubicBezTo>
                <a:cubicBezTo>
                  <a:pt x="10661" y="15622"/>
                  <a:pt x="10202" y="15796"/>
                  <a:pt x="10135" y="15729"/>
                </a:cubicBezTo>
                <a:cubicBezTo>
                  <a:pt x="10095" y="15688"/>
                  <a:pt x="10085" y="15687"/>
                  <a:pt x="10090" y="15729"/>
                </a:cubicBezTo>
                <a:cubicBezTo>
                  <a:pt x="10098" y="15784"/>
                  <a:pt x="9770" y="15928"/>
                  <a:pt x="9554" y="15965"/>
                </a:cubicBezTo>
                <a:cubicBezTo>
                  <a:pt x="9491" y="15976"/>
                  <a:pt x="9419" y="15997"/>
                  <a:pt x="9396" y="16010"/>
                </a:cubicBezTo>
                <a:cubicBezTo>
                  <a:pt x="9293" y="16068"/>
                  <a:pt x="8244" y="16283"/>
                  <a:pt x="7984" y="16301"/>
                </a:cubicBezTo>
                <a:cubicBezTo>
                  <a:pt x="7827" y="16312"/>
                  <a:pt x="7549" y="16343"/>
                  <a:pt x="7369" y="16364"/>
                </a:cubicBezTo>
                <a:cubicBezTo>
                  <a:pt x="6960" y="16413"/>
                  <a:pt x="6272" y="16417"/>
                  <a:pt x="6245" y="16374"/>
                </a:cubicBezTo>
                <a:cubicBezTo>
                  <a:pt x="6234" y="16356"/>
                  <a:pt x="6130" y="16350"/>
                  <a:pt x="6013" y="16355"/>
                </a:cubicBezTo>
                <a:cubicBezTo>
                  <a:pt x="5897" y="16361"/>
                  <a:pt x="5797" y="16343"/>
                  <a:pt x="5788" y="16319"/>
                </a:cubicBezTo>
                <a:cubicBezTo>
                  <a:pt x="5778" y="16295"/>
                  <a:pt x="5723" y="16287"/>
                  <a:pt x="5669" y="16301"/>
                </a:cubicBezTo>
                <a:cubicBezTo>
                  <a:pt x="5615" y="16315"/>
                  <a:pt x="5443" y="16305"/>
                  <a:pt x="5285" y="16274"/>
                </a:cubicBezTo>
                <a:cubicBezTo>
                  <a:pt x="5012" y="16220"/>
                  <a:pt x="4920" y="16165"/>
                  <a:pt x="5008" y="16110"/>
                </a:cubicBezTo>
                <a:cubicBezTo>
                  <a:pt x="5030" y="16097"/>
                  <a:pt x="5048" y="16055"/>
                  <a:pt x="5048" y="16019"/>
                </a:cubicBezTo>
                <a:cubicBezTo>
                  <a:pt x="5048" y="15966"/>
                  <a:pt x="5034" y="15970"/>
                  <a:pt x="4963" y="16028"/>
                </a:cubicBezTo>
                <a:cubicBezTo>
                  <a:pt x="4907" y="16075"/>
                  <a:pt x="4870" y="16078"/>
                  <a:pt x="4850" y="16047"/>
                </a:cubicBezTo>
                <a:cubicBezTo>
                  <a:pt x="4834" y="16021"/>
                  <a:pt x="4804" y="16015"/>
                  <a:pt x="4783" y="16028"/>
                </a:cubicBezTo>
                <a:cubicBezTo>
                  <a:pt x="4761" y="16042"/>
                  <a:pt x="4720" y="16031"/>
                  <a:pt x="4698" y="16001"/>
                </a:cubicBezTo>
                <a:cubicBezTo>
                  <a:pt x="4667" y="15959"/>
                  <a:pt x="4645" y="15959"/>
                  <a:pt x="4596" y="16001"/>
                </a:cubicBezTo>
                <a:cubicBezTo>
                  <a:pt x="4526" y="16062"/>
                  <a:pt x="4310" y="16004"/>
                  <a:pt x="4116" y="15874"/>
                </a:cubicBezTo>
                <a:cubicBezTo>
                  <a:pt x="4023" y="15811"/>
                  <a:pt x="4020" y="15800"/>
                  <a:pt x="4065" y="15747"/>
                </a:cubicBezTo>
                <a:cubicBezTo>
                  <a:pt x="4107" y="15698"/>
                  <a:pt x="4106" y="15677"/>
                  <a:pt x="4071" y="15656"/>
                </a:cubicBezTo>
                <a:cubicBezTo>
                  <a:pt x="4048" y="15642"/>
                  <a:pt x="4016" y="15665"/>
                  <a:pt x="3998" y="15701"/>
                </a:cubicBezTo>
                <a:cubicBezTo>
                  <a:pt x="3950" y="15794"/>
                  <a:pt x="3894" y="15786"/>
                  <a:pt x="3721" y="15656"/>
                </a:cubicBezTo>
                <a:cubicBezTo>
                  <a:pt x="3564" y="15538"/>
                  <a:pt x="3550" y="15501"/>
                  <a:pt x="3608" y="15402"/>
                </a:cubicBezTo>
                <a:cubicBezTo>
                  <a:pt x="3638" y="15352"/>
                  <a:pt x="3628" y="15349"/>
                  <a:pt x="3574" y="15393"/>
                </a:cubicBezTo>
                <a:cubicBezTo>
                  <a:pt x="3521" y="15436"/>
                  <a:pt x="3509" y="15432"/>
                  <a:pt x="3495" y="15375"/>
                </a:cubicBezTo>
                <a:cubicBezTo>
                  <a:pt x="3482" y="15321"/>
                  <a:pt x="3468" y="15321"/>
                  <a:pt x="3427" y="15356"/>
                </a:cubicBezTo>
                <a:cubicBezTo>
                  <a:pt x="3356" y="15418"/>
                  <a:pt x="3175" y="15281"/>
                  <a:pt x="3224" y="15202"/>
                </a:cubicBezTo>
                <a:cubicBezTo>
                  <a:pt x="3282" y="15108"/>
                  <a:pt x="3260" y="15029"/>
                  <a:pt x="3173" y="15029"/>
                </a:cubicBezTo>
                <a:cubicBezTo>
                  <a:pt x="3082" y="15029"/>
                  <a:pt x="3043" y="14974"/>
                  <a:pt x="3043" y="14830"/>
                </a:cubicBezTo>
                <a:cubicBezTo>
                  <a:pt x="3043" y="14750"/>
                  <a:pt x="3022" y="14734"/>
                  <a:pt x="2891" y="14730"/>
                </a:cubicBezTo>
                <a:cubicBezTo>
                  <a:pt x="2749" y="14726"/>
                  <a:pt x="2673" y="14677"/>
                  <a:pt x="2665" y="14575"/>
                </a:cubicBezTo>
                <a:cubicBezTo>
                  <a:pt x="2663" y="14551"/>
                  <a:pt x="2661" y="14498"/>
                  <a:pt x="2659" y="14457"/>
                </a:cubicBezTo>
                <a:cubicBezTo>
                  <a:pt x="2657" y="14407"/>
                  <a:pt x="2636" y="14386"/>
                  <a:pt x="2597" y="14403"/>
                </a:cubicBezTo>
                <a:cubicBezTo>
                  <a:pt x="2523" y="14434"/>
                  <a:pt x="2411" y="14227"/>
                  <a:pt x="2456" y="14140"/>
                </a:cubicBezTo>
                <a:cubicBezTo>
                  <a:pt x="2477" y="14099"/>
                  <a:pt x="2478" y="14070"/>
                  <a:pt x="2456" y="14049"/>
                </a:cubicBezTo>
                <a:cubicBezTo>
                  <a:pt x="2439" y="14032"/>
                  <a:pt x="2431" y="13998"/>
                  <a:pt x="2439" y="13976"/>
                </a:cubicBezTo>
                <a:cubicBezTo>
                  <a:pt x="2448" y="13954"/>
                  <a:pt x="2445" y="13920"/>
                  <a:pt x="2428" y="13903"/>
                </a:cubicBezTo>
                <a:cubicBezTo>
                  <a:pt x="2411" y="13886"/>
                  <a:pt x="2402" y="13849"/>
                  <a:pt x="2411" y="13813"/>
                </a:cubicBezTo>
                <a:cubicBezTo>
                  <a:pt x="2420" y="13774"/>
                  <a:pt x="2417" y="13759"/>
                  <a:pt x="2400" y="13776"/>
                </a:cubicBezTo>
                <a:cubicBezTo>
                  <a:pt x="2351" y="13824"/>
                  <a:pt x="2287" y="13698"/>
                  <a:pt x="2287" y="13558"/>
                </a:cubicBezTo>
                <a:cubicBezTo>
                  <a:pt x="2287" y="13462"/>
                  <a:pt x="2273" y="13439"/>
                  <a:pt x="2242" y="13458"/>
                </a:cubicBezTo>
                <a:cubicBezTo>
                  <a:pt x="2190" y="13490"/>
                  <a:pt x="2125" y="13279"/>
                  <a:pt x="2151" y="13168"/>
                </a:cubicBezTo>
                <a:cubicBezTo>
                  <a:pt x="2166" y="13105"/>
                  <a:pt x="2179" y="13104"/>
                  <a:pt x="2213" y="13150"/>
                </a:cubicBezTo>
                <a:cubicBezTo>
                  <a:pt x="2237" y="13181"/>
                  <a:pt x="2259" y="13190"/>
                  <a:pt x="2259" y="13168"/>
                </a:cubicBezTo>
                <a:cubicBezTo>
                  <a:pt x="2258" y="13089"/>
                  <a:pt x="2204" y="13008"/>
                  <a:pt x="2151" y="12995"/>
                </a:cubicBezTo>
                <a:cubicBezTo>
                  <a:pt x="2103" y="12984"/>
                  <a:pt x="2097" y="12930"/>
                  <a:pt x="2089" y="12550"/>
                </a:cubicBezTo>
                <a:cubicBezTo>
                  <a:pt x="2085" y="12315"/>
                  <a:pt x="2089" y="12091"/>
                  <a:pt x="2100" y="12051"/>
                </a:cubicBezTo>
                <a:cubicBezTo>
                  <a:pt x="2111" y="12011"/>
                  <a:pt x="2121" y="11965"/>
                  <a:pt x="2117" y="11942"/>
                </a:cubicBezTo>
                <a:cubicBezTo>
                  <a:pt x="2114" y="11919"/>
                  <a:pt x="2120" y="11870"/>
                  <a:pt x="2129" y="11833"/>
                </a:cubicBezTo>
                <a:cubicBezTo>
                  <a:pt x="2140" y="11784"/>
                  <a:pt x="2153" y="11780"/>
                  <a:pt x="2180" y="11815"/>
                </a:cubicBezTo>
                <a:cubicBezTo>
                  <a:pt x="2199" y="11841"/>
                  <a:pt x="2226" y="11850"/>
                  <a:pt x="2242" y="11833"/>
                </a:cubicBezTo>
                <a:cubicBezTo>
                  <a:pt x="2285" y="11784"/>
                  <a:pt x="2279" y="11662"/>
                  <a:pt x="2230" y="11660"/>
                </a:cubicBezTo>
                <a:cubicBezTo>
                  <a:pt x="2177" y="11659"/>
                  <a:pt x="2182" y="11413"/>
                  <a:pt x="2236" y="11342"/>
                </a:cubicBezTo>
                <a:cubicBezTo>
                  <a:pt x="2286" y="11277"/>
                  <a:pt x="2343" y="11100"/>
                  <a:pt x="2343" y="11016"/>
                </a:cubicBezTo>
                <a:cubicBezTo>
                  <a:pt x="2343" y="10977"/>
                  <a:pt x="2376" y="10927"/>
                  <a:pt x="2417" y="10898"/>
                </a:cubicBezTo>
                <a:cubicBezTo>
                  <a:pt x="2473" y="10856"/>
                  <a:pt x="2486" y="10814"/>
                  <a:pt x="2473" y="10734"/>
                </a:cubicBezTo>
                <a:cubicBezTo>
                  <a:pt x="2462" y="10662"/>
                  <a:pt x="2472" y="10616"/>
                  <a:pt x="2513" y="10571"/>
                </a:cubicBezTo>
                <a:cubicBezTo>
                  <a:pt x="2563" y="10514"/>
                  <a:pt x="2567" y="10494"/>
                  <a:pt x="2530" y="10443"/>
                </a:cubicBezTo>
                <a:cubicBezTo>
                  <a:pt x="2475" y="10371"/>
                  <a:pt x="2522" y="10204"/>
                  <a:pt x="2586" y="10244"/>
                </a:cubicBezTo>
                <a:cubicBezTo>
                  <a:pt x="2616" y="10262"/>
                  <a:pt x="2638" y="10226"/>
                  <a:pt x="2659" y="10126"/>
                </a:cubicBezTo>
                <a:cubicBezTo>
                  <a:pt x="2678" y="10042"/>
                  <a:pt x="2721" y="9959"/>
                  <a:pt x="2761" y="9935"/>
                </a:cubicBezTo>
                <a:cubicBezTo>
                  <a:pt x="2799" y="9912"/>
                  <a:pt x="2822" y="9870"/>
                  <a:pt x="2812" y="9844"/>
                </a:cubicBezTo>
                <a:cubicBezTo>
                  <a:pt x="2789" y="9784"/>
                  <a:pt x="2925" y="9497"/>
                  <a:pt x="2993" y="9463"/>
                </a:cubicBezTo>
                <a:cubicBezTo>
                  <a:pt x="3020" y="9449"/>
                  <a:pt x="3056" y="9393"/>
                  <a:pt x="3072" y="9336"/>
                </a:cubicBezTo>
                <a:cubicBezTo>
                  <a:pt x="3089" y="9271"/>
                  <a:pt x="3123" y="9234"/>
                  <a:pt x="3162" y="9236"/>
                </a:cubicBezTo>
                <a:cubicBezTo>
                  <a:pt x="3197" y="9238"/>
                  <a:pt x="3216" y="9221"/>
                  <a:pt x="3207" y="9199"/>
                </a:cubicBezTo>
                <a:cubicBezTo>
                  <a:pt x="3199" y="9177"/>
                  <a:pt x="3201" y="9124"/>
                  <a:pt x="3213" y="9081"/>
                </a:cubicBezTo>
                <a:cubicBezTo>
                  <a:pt x="3224" y="9038"/>
                  <a:pt x="3240" y="8944"/>
                  <a:pt x="3247" y="8881"/>
                </a:cubicBezTo>
                <a:cubicBezTo>
                  <a:pt x="3259" y="8763"/>
                  <a:pt x="3305" y="8657"/>
                  <a:pt x="3337" y="8664"/>
                </a:cubicBezTo>
                <a:cubicBezTo>
                  <a:pt x="3410" y="8679"/>
                  <a:pt x="3452" y="8643"/>
                  <a:pt x="3444" y="8573"/>
                </a:cubicBezTo>
                <a:cubicBezTo>
                  <a:pt x="3440" y="8529"/>
                  <a:pt x="3458" y="8447"/>
                  <a:pt x="3489" y="8391"/>
                </a:cubicBezTo>
                <a:cubicBezTo>
                  <a:pt x="3534" y="8312"/>
                  <a:pt x="3561" y="8301"/>
                  <a:pt x="3602" y="8337"/>
                </a:cubicBezTo>
                <a:cubicBezTo>
                  <a:pt x="3638" y="8368"/>
                  <a:pt x="3653" y="8369"/>
                  <a:pt x="3653" y="8337"/>
                </a:cubicBezTo>
                <a:cubicBezTo>
                  <a:pt x="3653" y="8239"/>
                  <a:pt x="3660" y="8215"/>
                  <a:pt x="3704" y="8137"/>
                </a:cubicBezTo>
                <a:cubicBezTo>
                  <a:pt x="3729" y="8093"/>
                  <a:pt x="3779" y="8055"/>
                  <a:pt x="3817" y="8055"/>
                </a:cubicBezTo>
                <a:cubicBezTo>
                  <a:pt x="3855" y="8055"/>
                  <a:pt x="3882" y="8041"/>
                  <a:pt x="3873" y="8019"/>
                </a:cubicBezTo>
                <a:cubicBezTo>
                  <a:pt x="3855" y="7970"/>
                  <a:pt x="3926" y="7720"/>
                  <a:pt x="3981" y="7646"/>
                </a:cubicBezTo>
                <a:cubicBezTo>
                  <a:pt x="4022" y="7591"/>
                  <a:pt x="4071" y="7655"/>
                  <a:pt x="4043" y="7728"/>
                </a:cubicBezTo>
                <a:cubicBezTo>
                  <a:pt x="4035" y="7749"/>
                  <a:pt x="4070" y="7757"/>
                  <a:pt x="4116" y="7746"/>
                </a:cubicBezTo>
                <a:cubicBezTo>
                  <a:pt x="4182" y="7731"/>
                  <a:pt x="4205" y="7696"/>
                  <a:pt x="4224" y="7583"/>
                </a:cubicBezTo>
                <a:cubicBezTo>
                  <a:pt x="4243" y="7464"/>
                  <a:pt x="4261" y="7440"/>
                  <a:pt x="4336" y="7428"/>
                </a:cubicBezTo>
                <a:cubicBezTo>
                  <a:pt x="4418" y="7416"/>
                  <a:pt x="4428" y="7400"/>
                  <a:pt x="4415" y="7292"/>
                </a:cubicBezTo>
                <a:cubicBezTo>
                  <a:pt x="4397" y="7130"/>
                  <a:pt x="4440" y="7053"/>
                  <a:pt x="4545" y="7074"/>
                </a:cubicBezTo>
                <a:cubicBezTo>
                  <a:pt x="4625" y="7091"/>
                  <a:pt x="4631" y="7079"/>
                  <a:pt x="4619" y="6974"/>
                </a:cubicBezTo>
                <a:cubicBezTo>
                  <a:pt x="4600" y="6814"/>
                  <a:pt x="4650" y="6775"/>
                  <a:pt x="4856" y="6775"/>
                </a:cubicBezTo>
                <a:cubicBezTo>
                  <a:pt x="4920" y="6775"/>
                  <a:pt x="4966" y="6752"/>
                  <a:pt x="4958" y="6729"/>
                </a:cubicBezTo>
                <a:cubicBezTo>
                  <a:pt x="4930" y="6657"/>
                  <a:pt x="5041" y="6492"/>
                  <a:pt x="5121" y="6484"/>
                </a:cubicBezTo>
                <a:cubicBezTo>
                  <a:pt x="5202" y="6476"/>
                  <a:pt x="5219" y="6415"/>
                  <a:pt x="5166" y="6330"/>
                </a:cubicBezTo>
                <a:cubicBezTo>
                  <a:pt x="5123" y="6260"/>
                  <a:pt x="5236" y="6141"/>
                  <a:pt x="5330" y="6157"/>
                </a:cubicBezTo>
                <a:cubicBezTo>
                  <a:pt x="5382" y="6166"/>
                  <a:pt x="5397" y="6155"/>
                  <a:pt x="5387" y="6112"/>
                </a:cubicBezTo>
                <a:cubicBezTo>
                  <a:pt x="5379" y="6078"/>
                  <a:pt x="5396" y="6018"/>
                  <a:pt x="5421" y="5985"/>
                </a:cubicBezTo>
                <a:cubicBezTo>
                  <a:pt x="5459" y="5934"/>
                  <a:pt x="5469" y="5943"/>
                  <a:pt x="5505" y="6030"/>
                </a:cubicBezTo>
                <a:cubicBezTo>
                  <a:pt x="5560" y="6162"/>
                  <a:pt x="5596" y="6156"/>
                  <a:pt x="5596" y="6021"/>
                </a:cubicBezTo>
                <a:cubicBezTo>
                  <a:pt x="5596" y="5962"/>
                  <a:pt x="5606" y="5904"/>
                  <a:pt x="5618" y="5885"/>
                </a:cubicBezTo>
                <a:cubicBezTo>
                  <a:pt x="5630" y="5866"/>
                  <a:pt x="5641" y="5829"/>
                  <a:pt x="5641" y="5803"/>
                </a:cubicBezTo>
                <a:cubicBezTo>
                  <a:pt x="5641" y="5777"/>
                  <a:pt x="5730" y="5675"/>
                  <a:pt x="5838" y="5576"/>
                </a:cubicBezTo>
                <a:cubicBezTo>
                  <a:pt x="6017" y="5413"/>
                  <a:pt x="6037" y="5403"/>
                  <a:pt x="6081" y="5467"/>
                </a:cubicBezTo>
                <a:cubicBezTo>
                  <a:pt x="6108" y="5506"/>
                  <a:pt x="6140" y="5530"/>
                  <a:pt x="6149" y="5530"/>
                </a:cubicBezTo>
                <a:cubicBezTo>
                  <a:pt x="6163" y="5530"/>
                  <a:pt x="6195" y="5390"/>
                  <a:pt x="6205" y="5294"/>
                </a:cubicBezTo>
                <a:cubicBezTo>
                  <a:pt x="6212" y="5231"/>
                  <a:pt x="6291" y="5176"/>
                  <a:pt x="6335" y="5204"/>
                </a:cubicBezTo>
                <a:cubicBezTo>
                  <a:pt x="6362" y="5220"/>
                  <a:pt x="6370" y="5208"/>
                  <a:pt x="6358" y="5176"/>
                </a:cubicBezTo>
                <a:cubicBezTo>
                  <a:pt x="6332" y="5110"/>
                  <a:pt x="6385" y="5058"/>
                  <a:pt x="6431" y="5104"/>
                </a:cubicBezTo>
                <a:cubicBezTo>
                  <a:pt x="6514" y="5187"/>
                  <a:pt x="6564" y="5167"/>
                  <a:pt x="6555" y="5049"/>
                </a:cubicBezTo>
                <a:cubicBezTo>
                  <a:pt x="6545" y="4901"/>
                  <a:pt x="6602" y="4866"/>
                  <a:pt x="6793" y="4877"/>
                </a:cubicBezTo>
                <a:cubicBezTo>
                  <a:pt x="6943" y="4885"/>
                  <a:pt x="6981" y="4834"/>
                  <a:pt x="6911" y="4722"/>
                </a:cubicBezTo>
                <a:cubicBezTo>
                  <a:pt x="6863" y="4644"/>
                  <a:pt x="7014" y="4543"/>
                  <a:pt x="7171" y="4550"/>
                </a:cubicBezTo>
                <a:cubicBezTo>
                  <a:pt x="7293" y="4555"/>
                  <a:pt x="7302" y="4552"/>
                  <a:pt x="7295" y="4450"/>
                </a:cubicBezTo>
                <a:cubicBezTo>
                  <a:pt x="7286" y="4314"/>
                  <a:pt x="7367" y="4255"/>
                  <a:pt x="7527" y="4286"/>
                </a:cubicBezTo>
                <a:cubicBezTo>
                  <a:pt x="7629" y="4307"/>
                  <a:pt x="7635" y="4300"/>
                  <a:pt x="7600" y="4232"/>
                </a:cubicBezTo>
                <a:cubicBezTo>
                  <a:pt x="7566" y="4165"/>
                  <a:pt x="7585" y="4140"/>
                  <a:pt x="7753" y="4014"/>
                </a:cubicBezTo>
                <a:cubicBezTo>
                  <a:pt x="7856" y="3936"/>
                  <a:pt x="7951" y="3889"/>
                  <a:pt x="7967" y="3905"/>
                </a:cubicBezTo>
                <a:cubicBezTo>
                  <a:pt x="7983" y="3920"/>
                  <a:pt x="8024" y="3886"/>
                  <a:pt x="8057" y="3832"/>
                </a:cubicBezTo>
                <a:cubicBezTo>
                  <a:pt x="8096" y="3770"/>
                  <a:pt x="8134" y="3749"/>
                  <a:pt x="8165" y="3769"/>
                </a:cubicBezTo>
                <a:cubicBezTo>
                  <a:pt x="8297" y="3856"/>
                  <a:pt x="8322" y="3852"/>
                  <a:pt x="8306" y="3751"/>
                </a:cubicBezTo>
                <a:cubicBezTo>
                  <a:pt x="8292" y="3668"/>
                  <a:pt x="8311" y="3636"/>
                  <a:pt x="8419" y="3560"/>
                </a:cubicBezTo>
                <a:cubicBezTo>
                  <a:pt x="8497" y="3505"/>
                  <a:pt x="8575" y="3479"/>
                  <a:pt x="8616" y="3496"/>
                </a:cubicBezTo>
                <a:cubicBezTo>
                  <a:pt x="8662" y="3515"/>
                  <a:pt x="8684" y="3505"/>
                  <a:pt x="8679" y="3469"/>
                </a:cubicBezTo>
                <a:cubicBezTo>
                  <a:pt x="8669" y="3404"/>
                  <a:pt x="8991" y="3181"/>
                  <a:pt x="9046" y="3215"/>
                </a:cubicBezTo>
                <a:cubicBezTo>
                  <a:pt x="9067" y="3228"/>
                  <a:pt x="9077" y="3264"/>
                  <a:pt x="9068" y="3287"/>
                </a:cubicBezTo>
                <a:cubicBezTo>
                  <a:pt x="9059" y="3312"/>
                  <a:pt x="9101" y="3325"/>
                  <a:pt x="9164" y="3324"/>
                </a:cubicBezTo>
                <a:cubicBezTo>
                  <a:pt x="9274" y="3321"/>
                  <a:pt x="9292" y="3285"/>
                  <a:pt x="9243" y="3160"/>
                </a:cubicBezTo>
                <a:cubicBezTo>
                  <a:pt x="9227" y="3120"/>
                  <a:pt x="9252" y="3075"/>
                  <a:pt x="9328" y="3024"/>
                </a:cubicBezTo>
                <a:cubicBezTo>
                  <a:pt x="9451" y="2940"/>
                  <a:pt x="9649" y="2910"/>
                  <a:pt x="9672" y="2970"/>
                </a:cubicBezTo>
                <a:cubicBezTo>
                  <a:pt x="9681" y="2992"/>
                  <a:pt x="9715" y="3015"/>
                  <a:pt x="9751" y="3015"/>
                </a:cubicBezTo>
                <a:cubicBezTo>
                  <a:pt x="9804" y="3015"/>
                  <a:pt x="9816" y="2986"/>
                  <a:pt x="9813" y="2888"/>
                </a:cubicBezTo>
                <a:cubicBezTo>
                  <a:pt x="9809" y="2721"/>
                  <a:pt x="9966" y="2636"/>
                  <a:pt x="10169" y="2688"/>
                </a:cubicBezTo>
                <a:cubicBezTo>
                  <a:pt x="10325" y="2728"/>
                  <a:pt x="10353" y="2709"/>
                  <a:pt x="10305" y="2615"/>
                </a:cubicBezTo>
                <a:cubicBezTo>
                  <a:pt x="10280" y="2568"/>
                  <a:pt x="10292" y="2546"/>
                  <a:pt x="10355" y="2506"/>
                </a:cubicBezTo>
                <a:cubicBezTo>
                  <a:pt x="10534" y="2395"/>
                  <a:pt x="10693" y="2331"/>
                  <a:pt x="10723" y="2361"/>
                </a:cubicBezTo>
                <a:cubicBezTo>
                  <a:pt x="10739" y="2378"/>
                  <a:pt x="10824" y="2395"/>
                  <a:pt x="10914" y="2397"/>
                </a:cubicBezTo>
                <a:cubicBezTo>
                  <a:pt x="11046" y="2401"/>
                  <a:pt x="11090" y="2383"/>
                  <a:pt x="11135" y="2307"/>
                </a:cubicBezTo>
                <a:cubicBezTo>
                  <a:pt x="11165" y="2254"/>
                  <a:pt x="11196" y="2187"/>
                  <a:pt x="11197" y="2161"/>
                </a:cubicBezTo>
                <a:cubicBezTo>
                  <a:pt x="11200" y="2104"/>
                  <a:pt x="11341" y="2039"/>
                  <a:pt x="11394" y="2071"/>
                </a:cubicBezTo>
                <a:cubicBezTo>
                  <a:pt x="11416" y="2083"/>
                  <a:pt x="11445" y="2074"/>
                  <a:pt x="11462" y="2052"/>
                </a:cubicBezTo>
                <a:cubicBezTo>
                  <a:pt x="11501" y="2004"/>
                  <a:pt x="11912" y="1845"/>
                  <a:pt x="12151" y="1780"/>
                </a:cubicBezTo>
                <a:cubicBezTo>
                  <a:pt x="12245" y="1755"/>
                  <a:pt x="12495" y="1680"/>
                  <a:pt x="12704" y="1616"/>
                </a:cubicBezTo>
                <a:cubicBezTo>
                  <a:pt x="12914" y="1552"/>
                  <a:pt x="13120" y="1497"/>
                  <a:pt x="13162" y="1498"/>
                </a:cubicBezTo>
                <a:cubicBezTo>
                  <a:pt x="13203" y="1500"/>
                  <a:pt x="13307" y="1479"/>
                  <a:pt x="13393" y="1453"/>
                </a:cubicBezTo>
                <a:cubicBezTo>
                  <a:pt x="13666" y="1371"/>
                  <a:pt x="14364" y="1260"/>
                  <a:pt x="14534" y="1271"/>
                </a:cubicBezTo>
                <a:cubicBezTo>
                  <a:pt x="14624" y="1278"/>
                  <a:pt x="14717" y="1309"/>
                  <a:pt x="14743" y="1344"/>
                </a:cubicBezTo>
                <a:cubicBezTo>
                  <a:pt x="14784" y="1399"/>
                  <a:pt x="14786" y="1398"/>
                  <a:pt x="14782" y="1326"/>
                </a:cubicBezTo>
                <a:cubicBezTo>
                  <a:pt x="14778" y="1249"/>
                  <a:pt x="14815" y="1245"/>
                  <a:pt x="15274" y="1235"/>
                </a:cubicBezTo>
                <a:cubicBezTo>
                  <a:pt x="15546" y="1229"/>
                  <a:pt x="15793" y="1238"/>
                  <a:pt x="15821" y="1262"/>
                </a:cubicBezTo>
                <a:cubicBezTo>
                  <a:pt x="15853" y="1290"/>
                  <a:pt x="15882" y="1291"/>
                  <a:pt x="15900" y="1262"/>
                </a:cubicBezTo>
                <a:cubicBezTo>
                  <a:pt x="15943" y="1194"/>
                  <a:pt x="16466" y="1227"/>
                  <a:pt x="16471" y="1299"/>
                </a:cubicBezTo>
                <a:cubicBezTo>
                  <a:pt x="16473" y="1330"/>
                  <a:pt x="16474" y="1381"/>
                  <a:pt x="16476" y="1408"/>
                </a:cubicBezTo>
                <a:cubicBezTo>
                  <a:pt x="16478" y="1434"/>
                  <a:pt x="16494" y="1442"/>
                  <a:pt x="16510" y="1426"/>
                </a:cubicBezTo>
                <a:cubicBezTo>
                  <a:pt x="16526" y="1410"/>
                  <a:pt x="16530" y="1377"/>
                  <a:pt x="16521" y="1353"/>
                </a:cubicBezTo>
                <a:cubicBezTo>
                  <a:pt x="16488" y="1267"/>
                  <a:pt x="16608" y="1252"/>
                  <a:pt x="16877" y="1308"/>
                </a:cubicBezTo>
                <a:cubicBezTo>
                  <a:pt x="17267" y="1389"/>
                  <a:pt x="17487" y="1482"/>
                  <a:pt x="17538" y="1580"/>
                </a:cubicBezTo>
                <a:cubicBezTo>
                  <a:pt x="17582" y="1666"/>
                  <a:pt x="17709" y="1771"/>
                  <a:pt x="17769" y="1771"/>
                </a:cubicBezTo>
                <a:cubicBezTo>
                  <a:pt x="17787" y="1771"/>
                  <a:pt x="17781" y="1741"/>
                  <a:pt x="17752" y="1707"/>
                </a:cubicBezTo>
                <a:cubicBezTo>
                  <a:pt x="17669" y="1610"/>
                  <a:pt x="17749" y="1570"/>
                  <a:pt x="17893" y="1635"/>
                </a:cubicBezTo>
                <a:cubicBezTo>
                  <a:pt x="18026" y="1694"/>
                  <a:pt x="18135" y="1849"/>
                  <a:pt x="18148" y="1989"/>
                </a:cubicBezTo>
                <a:cubicBezTo>
                  <a:pt x="18156" y="2084"/>
                  <a:pt x="18227" y="2123"/>
                  <a:pt x="18300" y="2071"/>
                </a:cubicBezTo>
                <a:cubicBezTo>
                  <a:pt x="18327" y="2052"/>
                  <a:pt x="18354" y="2028"/>
                  <a:pt x="18362" y="2025"/>
                </a:cubicBezTo>
                <a:cubicBezTo>
                  <a:pt x="18370" y="2023"/>
                  <a:pt x="18393" y="2009"/>
                  <a:pt x="18413" y="1989"/>
                </a:cubicBezTo>
                <a:cubicBezTo>
                  <a:pt x="18458" y="1942"/>
                  <a:pt x="18517" y="1996"/>
                  <a:pt x="18492" y="2061"/>
                </a:cubicBezTo>
                <a:cubicBezTo>
                  <a:pt x="18479" y="2095"/>
                  <a:pt x="18494" y="2098"/>
                  <a:pt x="18537" y="2080"/>
                </a:cubicBezTo>
                <a:cubicBezTo>
                  <a:pt x="18577" y="2063"/>
                  <a:pt x="18645" y="2088"/>
                  <a:pt x="18712" y="2143"/>
                </a:cubicBezTo>
                <a:cubicBezTo>
                  <a:pt x="18819" y="2231"/>
                  <a:pt x="18836" y="2325"/>
                  <a:pt x="18746" y="2325"/>
                </a:cubicBezTo>
                <a:cubicBezTo>
                  <a:pt x="18722" y="2325"/>
                  <a:pt x="18713" y="2343"/>
                  <a:pt x="18723" y="2370"/>
                </a:cubicBezTo>
                <a:cubicBezTo>
                  <a:pt x="18734" y="2398"/>
                  <a:pt x="18767" y="2410"/>
                  <a:pt x="18797" y="2397"/>
                </a:cubicBezTo>
                <a:cubicBezTo>
                  <a:pt x="18834" y="2382"/>
                  <a:pt x="18868" y="2414"/>
                  <a:pt x="18898" y="2488"/>
                </a:cubicBezTo>
                <a:cubicBezTo>
                  <a:pt x="18950" y="2615"/>
                  <a:pt x="18989" y="2630"/>
                  <a:pt x="19034" y="2534"/>
                </a:cubicBezTo>
                <a:cubicBezTo>
                  <a:pt x="19061" y="2476"/>
                  <a:pt x="19082" y="2491"/>
                  <a:pt x="19181" y="2624"/>
                </a:cubicBezTo>
                <a:cubicBezTo>
                  <a:pt x="19274" y="2750"/>
                  <a:pt x="19298" y="2805"/>
                  <a:pt x="19294" y="2915"/>
                </a:cubicBezTo>
                <a:cubicBezTo>
                  <a:pt x="19290" y="3004"/>
                  <a:pt x="19296" y="3044"/>
                  <a:pt x="19316" y="3024"/>
                </a:cubicBezTo>
                <a:cubicBezTo>
                  <a:pt x="19412" y="2927"/>
                  <a:pt x="19551" y="3062"/>
                  <a:pt x="19503" y="3206"/>
                </a:cubicBezTo>
                <a:cubicBezTo>
                  <a:pt x="19464" y="3321"/>
                  <a:pt x="19496" y="3365"/>
                  <a:pt x="19565" y="3297"/>
                </a:cubicBezTo>
                <a:cubicBezTo>
                  <a:pt x="19610" y="3251"/>
                  <a:pt x="19623" y="3264"/>
                  <a:pt x="19666" y="3369"/>
                </a:cubicBezTo>
                <a:cubicBezTo>
                  <a:pt x="19694" y="3437"/>
                  <a:pt x="19714" y="3542"/>
                  <a:pt x="19712" y="3596"/>
                </a:cubicBezTo>
                <a:cubicBezTo>
                  <a:pt x="19709" y="3650"/>
                  <a:pt x="19728" y="3700"/>
                  <a:pt x="19751" y="3714"/>
                </a:cubicBezTo>
                <a:cubicBezTo>
                  <a:pt x="19774" y="3729"/>
                  <a:pt x="19791" y="3775"/>
                  <a:pt x="19791" y="3814"/>
                </a:cubicBezTo>
                <a:cubicBezTo>
                  <a:pt x="19791" y="3853"/>
                  <a:pt x="19806" y="3875"/>
                  <a:pt x="19825" y="3869"/>
                </a:cubicBezTo>
                <a:cubicBezTo>
                  <a:pt x="19843" y="3862"/>
                  <a:pt x="19890" y="3980"/>
                  <a:pt x="19926" y="4123"/>
                </a:cubicBezTo>
                <a:cubicBezTo>
                  <a:pt x="19990" y="4375"/>
                  <a:pt x="19991" y="4384"/>
                  <a:pt x="19943" y="4522"/>
                </a:cubicBezTo>
                <a:cubicBezTo>
                  <a:pt x="19894" y="4663"/>
                  <a:pt x="19892" y="4666"/>
                  <a:pt x="19960" y="4750"/>
                </a:cubicBezTo>
                <a:cubicBezTo>
                  <a:pt x="20024" y="4829"/>
                  <a:pt x="20028" y="4856"/>
                  <a:pt x="20011" y="5149"/>
                </a:cubicBezTo>
                <a:cubicBezTo>
                  <a:pt x="20001" y="5321"/>
                  <a:pt x="19980" y="5479"/>
                  <a:pt x="19966" y="5503"/>
                </a:cubicBezTo>
                <a:cubicBezTo>
                  <a:pt x="19951" y="5527"/>
                  <a:pt x="19947" y="5572"/>
                  <a:pt x="19954" y="5603"/>
                </a:cubicBezTo>
                <a:cubicBezTo>
                  <a:pt x="19962" y="5634"/>
                  <a:pt x="19941" y="5766"/>
                  <a:pt x="19909" y="5894"/>
                </a:cubicBezTo>
                <a:cubicBezTo>
                  <a:pt x="19850" y="6137"/>
                  <a:pt x="19863" y="6175"/>
                  <a:pt x="19983" y="6175"/>
                </a:cubicBezTo>
                <a:cubicBezTo>
                  <a:pt x="20030" y="6175"/>
                  <a:pt x="20039" y="5921"/>
                  <a:pt x="19994" y="5876"/>
                </a:cubicBezTo>
                <a:cubicBezTo>
                  <a:pt x="19978" y="5860"/>
                  <a:pt x="19971" y="5824"/>
                  <a:pt x="19983" y="5794"/>
                </a:cubicBezTo>
                <a:cubicBezTo>
                  <a:pt x="19995" y="5764"/>
                  <a:pt x="20022" y="5673"/>
                  <a:pt x="20039" y="5585"/>
                </a:cubicBezTo>
                <a:cubicBezTo>
                  <a:pt x="20062" y="5463"/>
                  <a:pt x="20079" y="5423"/>
                  <a:pt x="20124" y="5431"/>
                </a:cubicBezTo>
                <a:cubicBezTo>
                  <a:pt x="20173" y="5439"/>
                  <a:pt x="20180" y="5417"/>
                  <a:pt x="20169" y="5313"/>
                </a:cubicBezTo>
                <a:cubicBezTo>
                  <a:pt x="20148" y="5126"/>
                  <a:pt x="20157" y="4844"/>
                  <a:pt x="20186" y="4786"/>
                </a:cubicBezTo>
                <a:cubicBezTo>
                  <a:pt x="20200" y="4758"/>
                  <a:pt x="20214" y="4420"/>
                  <a:pt x="20214" y="4041"/>
                </a:cubicBezTo>
                <a:cubicBezTo>
                  <a:pt x="20214" y="3452"/>
                  <a:pt x="20206" y="3326"/>
                  <a:pt x="20158" y="3160"/>
                </a:cubicBezTo>
                <a:cubicBezTo>
                  <a:pt x="20098" y="2953"/>
                  <a:pt x="20110" y="2830"/>
                  <a:pt x="20180" y="2924"/>
                </a:cubicBezTo>
                <a:cubicBezTo>
                  <a:pt x="20202" y="2954"/>
                  <a:pt x="20220" y="2955"/>
                  <a:pt x="20220" y="2933"/>
                </a:cubicBezTo>
                <a:cubicBezTo>
                  <a:pt x="20219" y="2876"/>
                  <a:pt x="20174" y="2774"/>
                  <a:pt x="20152" y="2779"/>
                </a:cubicBezTo>
                <a:cubicBezTo>
                  <a:pt x="20078" y="2795"/>
                  <a:pt x="20050" y="2760"/>
                  <a:pt x="20011" y="2634"/>
                </a:cubicBezTo>
                <a:cubicBezTo>
                  <a:pt x="19978" y="2528"/>
                  <a:pt x="19971" y="2478"/>
                  <a:pt x="19994" y="2434"/>
                </a:cubicBezTo>
                <a:cubicBezTo>
                  <a:pt x="20039" y="2347"/>
                  <a:pt x="19970" y="2206"/>
                  <a:pt x="19881" y="2207"/>
                </a:cubicBezTo>
                <a:cubicBezTo>
                  <a:pt x="19818" y="2208"/>
                  <a:pt x="19808" y="2183"/>
                  <a:pt x="19808" y="2043"/>
                </a:cubicBezTo>
                <a:cubicBezTo>
                  <a:pt x="19808" y="1904"/>
                  <a:pt x="19797" y="1891"/>
                  <a:pt x="19734" y="1889"/>
                </a:cubicBezTo>
                <a:cubicBezTo>
                  <a:pt x="19695" y="1888"/>
                  <a:pt x="19645" y="1871"/>
                  <a:pt x="19627" y="1853"/>
                </a:cubicBezTo>
                <a:cubicBezTo>
                  <a:pt x="19594" y="1819"/>
                  <a:pt x="19601" y="1678"/>
                  <a:pt x="19638" y="1580"/>
                </a:cubicBezTo>
                <a:cubicBezTo>
                  <a:pt x="19652" y="1544"/>
                  <a:pt x="19634" y="1537"/>
                  <a:pt x="19582" y="1553"/>
                </a:cubicBezTo>
                <a:cubicBezTo>
                  <a:pt x="19522" y="1571"/>
                  <a:pt x="19490" y="1549"/>
                  <a:pt x="19435" y="1444"/>
                </a:cubicBezTo>
                <a:cubicBezTo>
                  <a:pt x="19396" y="1370"/>
                  <a:pt x="19353" y="1321"/>
                  <a:pt x="19339" y="1335"/>
                </a:cubicBezTo>
                <a:cubicBezTo>
                  <a:pt x="19325" y="1349"/>
                  <a:pt x="19296" y="1327"/>
                  <a:pt x="19277" y="1290"/>
                </a:cubicBezTo>
                <a:cubicBezTo>
                  <a:pt x="19257" y="1252"/>
                  <a:pt x="19211" y="1230"/>
                  <a:pt x="19170" y="1235"/>
                </a:cubicBezTo>
                <a:cubicBezTo>
                  <a:pt x="19078" y="1246"/>
                  <a:pt x="19013" y="1185"/>
                  <a:pt x="19040" y="1117"/>
                </a:cubicBezTo>
                <a:cubicBezTo>
                  <a:pt x="19051" y="1088"/>
                  <a:pt x="19046" y="1081"/>
                  <a:pt x="19028" y="1099"/>
                </a:cubicBezTo>
                <a:cubicBezTo>
                  <a:pt x="19011" y="1116"/>
                  <a:pt x="18947" y="1094"/>
                  <a:pt x="18887" y="1044"/>
                </a:cubicBezTo>
                <a:cubicBezTo>
                  <a:pt x="18827" y="995"/>
                  <a:pt x="18706" y="899"/>
                  <a:pt x="18616" y="835"/>
                </a:cubicBezTo>
                <a:cubicBezTo>
                  <a:pt x="18484" y="743"/>
                  <a:pt x="18455" y="703"/>
                  <a:pt x="18469" y="636"/>
                </a:cubicBezTo>
                <a:cubicBezTo>
                  <a:pt x="18486" y="557"/>
                  <a:pt x="18486" y="565"/>
                  <a:pt x="18447" y="645"/>
                </a:cubicBezTo>
                <a:cubicBezTo>
                  <a:pt x="18408" y="724"/>
                  <a:pt x="18397" y="723"/>
                  <a:pt x="18294" y="654"/>
                </a:cubicBezTo>
                <a:cubicBezTo>
                  <a:pt x="18197" y="589"/>
                  <a:pt x="18192" y="569"/>
                  <a:pt x="18227" y="499"/>
                </a:cubicBezTo>
                <a:cubicBezTo>
                  <a:pt x="18249" y="455"/>
                  <a:pt x="18251" y="436"/>
                  <a:pt x="18232" y="454"/>
                </a:cubicBezTo>
                <a:cubicBezTo>
                  <a:pt x="18214" y="472"/>
                  <a:pt x="18191" y="471"/>
                  <a:pt x="18181" y="445"/>
                </a:cubicBezTo>
                <a:cubicBezTo>
                  <a:pt x="18156" y="379"/>
                  <a:pt x="18105" y="385"/>
                  <a:pt x="18114" y="454"/>
                </a:cubicBezTo>
                <a:cubicBezTo>
                  <a:pt x="18118" y="490"/>
                  <a:pt x="18096" y="507"/>
                  <a:pt x="18052" y="499"/>
                </a:cubicBezTo>
                <a:cubicBezTo>
                  <a:pt x="17925" y="478"/>
                  <a:pt x="17895" y="446"/>
                  <a:pt x="17933" y="372"/>
                </a:cubicBezTo>
                <a:cubicBezTo>
                  <a:pt x="17962" y="317"/>
                  <a:pt x="17940" y="312"/>
                  <a:pt x="17786" y="327"/>
                </a:cubicBezTo>
                <a:cubicBezTo>
                  <a:pt x="17630" y="342"/>
                  <a:pt x="17464" y="307"/>
                  <a:pt x="17306" y="227"/>
                </a:cubicBezTo>
                <a:cubicBezTo>
                  <a:pt x="17283" y="215"/>
                  <a:pt x="17264" y="210"/>
                  <a:pt x="17261" y="218"/>
                </a:cubicBezTo>
                <a:cubicBezTo>
                  <a:pt x="17258" y="226"/>
                  <a:pt x="17219" y="181"/>
                  <a:pt x="17176" y="118"/>
                </a:cubicBezTo>
                <a:cubicBezTo>
                  <a:pt x="17133" y="55"/>
                  <a:pt x="17109" y="32"/>
                  <a:pt x="17120" y="64"/>
                </a:cubicBezTo>
                <a:cubicBezTo>
                  <a:pt x="17158" y="171"/>
                  <a:pt x="17052" y="177"/>
                  <a:pt x="16657" y="91"/>
                </a:cubicBezTo>
                <a:cubicBezTo>
                  <a:pt x="16376" y="30"/>
                  <a:pt x="15825" y="0"/>
                  <a:pt x="15257" y="0"/>
                </a:cubicBezTo>
                <a:close/>
                <a:moveTo>
                  <a:pt x="8938" y="1544"/>
                </a:moveTo>
                <a:cubicBezTo>
                  <a:pt x="8915" y="1544"/>
                  <a:pt x="8873" y="1579"/>
                  <a:pt x="8842" y="1616"/>
                </a:cubicBezTo>
                <a:cubicBezTo>
                  <a:pt x="8771" y="1703"/>
                  <a:pt x="8795" y="1704"/>
                  <a:pt x="8899" y="1616"/>
                </a:cubicBezTo>
                <a:cubicBezTo>
                  <a:pt x="8944" y="1579"/>
                  <a:pt x="8962" y="1543"/>
                  <a:pt x="8938" y="1544"/>
                </a:cubicBezTo>
                <a:close/>
                <a:moveTo>
                  <a:pt x="8170" y="3905"/>
                </a:moveTo>
                <a:cubicBezTo>
                  <a:pt x="8155" y="3889"/>
                  <a:pt x="8142" y="3896"/>
                  <a:pt x="8142" y="3923"/>
                </a:cubicBezTo>
                <a:cubicBezTo>
                  <a:pt x="8142" y="3950"/>
                  <a:pt x="8155" y="3978"/>
                  <a:pt x="8170" y="3978"/>
                </a:cubicBezTo>
                <a:cubicBezTo>
                  <a:pt x="8186" y="3978"/>
                  <a:pt x="8199" y="3961"/>
                  <a:pt x="8199" y="3950"/>
                </a:cubicBezTo>
                <a:cubicBezTo>
                  <a:pt x="8199" y="3939"/>
                  <a:pt x="8186" y="3921"/>
                  <a:pt x="8170" y="3905"/>
                </a:cubicBezTo>
                <a:close/>
                <a:moveTo>
                  <a:pt x="3930" y="5303"/>
                </a:moveTo>
                <a:cubicBezTo>
                  <a:pt x="3923" y="5303"/>
                  <a:pt x="3906" y="5324"/>
                  <a:pt x="3896" y="5349"/>
                </a:cubicBezTo>
                <a:cubicBezTo>
                  <a:pt x="3886" y="5374"/>
                  <a:pt x="3896" y="5394"/>
                  <a:pt x="3913" y="5394"/>
                </a:cubicBezTo>
                <a:cubicBezTo>
                  <a:pt x="3930" y="5394"/>
                  <a:pt x="3941" y="5374"/>
                  <a:pt x="3941" y="5349"/>
                </a:cubicBezTo>
                <a:cubicBezTo>
                  <a:pt x="3941" y="5324"/>
                  <a:pt x="3937" y="5303"/>
                  <a:pt x="3930" y="5303"/>
                </a:cubicBezTo>
                <a:close/>
                <a:moveTo>
                  <a:pt x="5799" y="5767"/>
                </a:moveTo>
                <a:cubicBezTo>
                  <a:pt x="5782" y="5767"/>
                  <a:pt x="5771" y="5787"/>
                  <a:pt x="5771" y="5812"/>
                </a:cubicBezTo>
                <a:cubicBezTo>
                  <a:pt x="5771" y="5837"/>
                  <a:pt x="5775" y="5857"/>
                  <a:pt x="5782" y="5857"/>
                </a:cubicBezTo>
                <a:cubicBezTo>
                  <a:pt x="5789" y="5857"/>
                  <a:pt x="5800" y="5837"/>
                  <a:pt x="5810" y="5812"/>
                </a:cubicBezTo>
                <a:cubicBezTo>
                  <a:pt x="5820" y="5787"/>
                  <a:pt x="5815" y="5767"/>
                  <a:pt x="5799" y="5767"/>
                </a:cubicBezTo>
                <a:close/>
                <a:moveTo>
                  <a:pt x="8012" y="6221"/>
                </a:moveTo>
                <a:lnTo>
                  <a:pt x="8018" y="9581"/>
                </a:lnTo>
                <a:cubicBezTo>
                  <a:pt x="8023" y="12033"/>
                  <a:pt x="8019" y="12949"/>
                  <a:pt x="7995" y="12995"/>
                </a:cubicBezTo>
                <a:cubicBezTo>
                  <a:pt x="7968" y="13048"/>
                  <a:pt x="8025" y="13059"/>
                  <a:pt x="8362" y="13059"/>
                </a:cubicBezTo>
                <a:lnTo>
                  <a:pt x="8769" y="13059"/>
                </a:lnTo>
                <a:lnTo>
                  <a:pt x="8775" y="9717"/>
                </a:lnTo>
                <a:cubicBezTo>
                  <a:pt x="8779" y="7879"/>
                  <a:pt x="8780" y="6345"/>
                  <a:pt x="8775" y="6302"/>
                </a:cubicBezTo>
                <a:cubicBezTo>
                  <a:pt x="8766" y="6235"/>
                  <a:pt x="8714" y="6221"/>
                  <a:pt x="8385" y="6221"/>
                </a:cubicBezTo>
                <a:lnTo>
                  <a:pt x="8012" y="6221"/>
                </a:lnTo>
                <a:close/>
                <a:moveTo>
                  <a:pt x="8887" y="6221"/>
                </a:moveTo>
                <a:cubicBezTo>
                  <a:pt x="8857" y="6221"/>
                  <a:pt x="8831" y="6359"/>
                  <a:pt x="8848" y="6439"/>
                </a:cubicBezTo>
                <a:cubicBezTo>
                  <a:pt x="8855" y="6470"/>
                  <a:pt x="8873" y="6489"/>
                  <a:pt x="8887" y="6475"/>
                </a:cubicBezTo>
                <a:cubicBezTo>
                  <a:pt x="8921" y="6442"/>
                  <a:pt x="8921" y="6221"/>
                  <a:pt x="8887" y="6221"/>
                </a:cubicBezTo>
                <a:close/>
                <a:moveTo>
                  <a:pt x="12885" y="6221"/>
                </a:moveTo>
                <a:cubicBezTo>
                  <a:pt x="12549" y="6221"/>
                  <a:pt x="12433" y="6260"/>
                  <a:pt x="12512" y="6339"/>
                </a:cubicBezTo>
                <a:cubicBezTo>
                  <a:pt x="12529" y="6355"/>
                  <a:pt x="12532" y="6381"/>
                  <a:pt x="12524" y="6402"/>
                </a:cubicBezTo>
                <a:cubicBezTo>
                  <a:pt x="12515" y="6424"/>
                  <a:pt x="12519" y="6459"/>
                  <a:pt x="12535" y="6475"/>
                </a:cubicBezTo>
                <a:cubicBezTo>
                  <a:pt x="12554" y="6494"/>
                  <a:pt x="12569" y="7261"/>
                  <a:pt x="12569" y="8700"/>
                </a:cubicBezTo>
                <a:cubicBezTo>
                  <a:pt x="12569" y="10828"/>
                  <a:pt x="12566" y="10897"/>
                  <a:pt x="12512" y="10943"/>
                </a:cubicBezTo>
                <a:cubicBezTo>
                  <a:pt x="12443" y="11002"/>
                  <a:pt x="12416" y="10954"/>
                  <a:pt x="12416" y="10743"/>
                </a:cubicBezTo>
                <a:cubicBezTo>
                  <a:pt x="12416" y="10653"/>
                  <a:pt x="12400" y="10576"/>
                  <a:pt x="12377" y="10562"/>
                </a:cubicBezTo>
                <a:cubicBezTo>
                  <a:pt x="12355" y="10548"/>
                  <a:pt x="12337" y="10497"/>
                  <a:pt x="12337" y="10443"/>
                </a:cubicBezTo>
                <a:cubicBezTo>
                  <a:pt x="12337" y="10377"/>
                  <a:pt x="12325" y="10354"/>
                  <a:pt x="12298" y="10371"/>
                </a:cubicBezTo>
                <a:cubicBezTo>
                  <a:pt x="12245" y="10404"/>
                  <a:pt x="12205" y="10315"/>
                  <a:pt x="12208" y="10171"/>
                </a:cubicBezTo>
                <a:cubicBezTo>
                  <a:pt x="12209" y="10070"/>
                  <a:pt x="12132" y="9918"/>
                  <a:pt x="12078" y="9917"/>
                </a:cubicBezTo>
                <a:cubicBezTo>
                  <a:pt x="12031" y="9916"/>
                  <a:pt x="12015" y="9826"/>
                  <a:pt x="12021" y="9608"/>
                </a:cubicBezTo>
                <a:lnTo>
                  <a:pt x="12027" y="9381"/>
                </a:lnTo>
                <a:lnTo>
                  <a:pt x="11942" y="9399"/>
                </a:lnTo>
                <a:cubicBezTo>
                  <a:pt x="11873" y="9415"/>
                  <a:pt x="11844" y="9399"/>
                  <a:pt x="11807" y="9308"/>
                </a:cubicBezTo>
                <a:cubicBezTo>
                  <a:pt x="11764" y="9204"/>
                  <a:pt x="11766" y="9184"/>
                  <a:pt x="11807" y="9136"/>
                </a:cubicBezTo>
                <a:cubicBezTo>
                  <a:pt x="11847" y="9089"/>
                  <a:pt x="11843" y="9067"/>
                  <a:pt x="11807" y="8954"/>
                </a:cubicBezTo>
                <a:cubicBezTo>
                  <a:pt x="11784" y="8884"/>
                  <a:pt x="11775" y="8813"/>
                  <a:pt x="11784" y="8791"/>
                </a:cubicBezTo>
                <a:cubicBezTo>
                  <a:pt x="11793" y="8768"/>
                  <a:pt x="11772" y="8745"/>
                  <a:pt x="11739" y="8745"/>
                </a:cubicBezTo>
                <a:cubicBezTo>
                  <a:pt x="11706" y="8745"/>
                  <a:pt x="11675" y="8720"/>
                  <a:pt x="11665" y="8682"/>
                </a:cubicBezTo>
                <a:cubicBezTo>
                  <a:pt x="11656" y="8644"/>
                  <a:pt x="11626" y="8609"/>
                  <a:pt x="11598" y="8609"/>
                </a:cubicBezTo>
                <a:cubicBezTo>
                  <a:pt x="11537" y="8609"/>
                  <a:pt x="11443" y="8407"/>
                  <a:pt x="11434" y="8246"/>
                </a:cubicBezTo>
                <a:cubicBezTo>
                  <a:pt x="11430" y="8182"/>
                  <a:pt x="11426" y="8113"/>
                  <a:pt x="11423" y="8100"/>
                </a:cubicBezTo>
                <a:cubicBezTo>
                  <a:pt x="11419" y="8088"/>
                  <a:pt x="11414" y="8062"/>
                  <a:pt x="11411" y="8037"/>
                </a:cubicBezTo>
                <a:cubicBezTo>
                  <a:pt x="11399" y="7930"/>
                  <a:pt x="11360" y="7833"/>
                  <a:pt x="11338" y="7855"/>
                </a:cubicBezTo>
                <a:cubicBezTo>
                  <a:pt x="11303" y="7890"/>
                  <a:pt x="11239" y="7683"/>
                  <a:pt x="11248" y="7565"/>
                </a:cubicBezTo>
                <a:cubicBezTo>
                  <a:pt x="11254" y="7480"/>
                  <a:pt x="11246" y="7475"/>
                  <a:pt x="11186" y="7492"/>
                </a:cubicBezTo>
                <a:cubicBezTo>
                  <a:pt x="11098" y="7517"/>
                  <a:pt x="11006" y="7342"/>
                  <a:pt x="11056" y="7247"/>
                </a:cubicBezTo>
                <a:cubicBezTo>
                  <a:pt x="11105" y="7152"/>
                  <a:pt x="11001" y="6858"/>
                  <a:pt x="10926" y="6875"/>
                </a:cubicBezTo>
                <a:cubicBezTo>
                  <a:pt x="10877" y="6885"/>
                  <a:pt x="10866" y="6857"/>
                  <a:pt x="10858" y="6747"/>
                </a:cubicBezTo>
                <a:cubicBezTo>
                  <a:pt x="10853" y="6672"/>
                  <a:pt x="10836" y="6582"/>
                  <a:pt x="10819" y="6548"/>
                </a:cubicBezTo>
                <a:cubicBezTo>
                  <a:pt x="10801" y="6514"/>
                  <a:pt x="10782" y="6458"/>
                  <a:pt x="10779" y="6420"/>
                </a:cubicBezTo>
                <a:cubicBezTo>
                  <a:pt x="10764" y="6256"/>
                  <a:pt x="10741" y="6211"/>
                  <a:pt x="10700" y="6266"/>
                </a:cubicBezTo>
                <a:cubicBezTo>
                  <a:pt x="10673" y="6303"/>
                  <a:pt x="10650" y="6308"/>
                  <a:pt x="10638" y="6275"/>
                </a:cubicBezTo>
                <a:cubicBezTo>
                  <a:pt x="10618" y="6224"/>
                  <a:pt x="9865" y="6199"/>
                  <a:pt x="9785" y="6248"/>
                </a:cubicBezTo>
                <a:cubicBezTo>
                  <a:pt x="9728" y="6283"/>
                  <a:pt x="9723" y="6476"/>
                  <a:pt x="9780" y="6511"/>
                </a:cubicBezTo>
                <a:cubicBezTo>
                  <a:pt x="9817" y="6534"/>
                  <a:pt x="9825" y="6926"/>
                  <a:pt x="9825" y="9653"/>
                </a:cubicBezTo>
                <a:cubicBezTo>
                  <a:pt x="9825" y="12367"/>
                  <a:pt x="9817" y="12782"/>
                  <a:pt x="9780" y="12832"/>
                </a:cubicBezTo>
                <a:cubicBezTo>
                  <a:pt x="9756" y="12863"/>
                  <a:pt x="9740" y="12930"/>
                  <a:pt x="9740" y="12977"/>
                </a:cubicBezTo>
                <a:cubicBezTo>
                  <a:pt x="9740" y="13057"/>
                  <a:pt x="9765" y="13059"/>
                  <a:pt x="10135" y="13059"/>
                </a:cubicBezTo>
                <a:cubicBezTo>
                  <a:pt x="10358" y="13059"/>
                  <a:pt x="10544" y="13038"/>
                  <a:pt x="10553" y="13013"/>
                </a:cubicBezTo>
                <a:cubicBezTo>
                  <a:pt x="10562" y="12989"/>
                  <a:pt x="10587" y="12981"/>
                  <a:pt x="10610" y="12995"/>
                </a:cubicBezTo>
                <a:cubicBezTo>
                  <a:pt x="10635" y="13011"/>
                  <a:pt x="10655" y="13000"/>
                  <a:pt x="10655" y="12959"/>
                </a:cubicBezTo>
                <a:cubicBezTo>
                  <a:pt x="10655" y="12921"/>
                  <a:pt x="10631" y="12892"/>
                  <a:pt x="10604" y="12895"/>
                </a:cubicBezTo>
                <a:cubicBezTo>
                  <a:pt x="10557" y="12901"/>
                  <a:pt x="10554" y="12758"/>
                  <a:pt x="10547" y="10652"/>
                </a:cubicBezTo>
                <a:cubicBezTo>
                  <a:pt x="10543" y="9417"/>
                  <a:pt x="10547" y="8392"/>
                  <a:pt x="10559" y="8373"/>
                </a:cubicBezTo>
                <a:cubicBezTo>
                  <a:pt x="10571" y="8353"/>
                  <a:pt x="10616" y="8359"/>
                  <a:pt x="10655" y="8391"/>
                </a:cubicBezTo>
                <a:cubicBezTo>
                  <a:pt x="10714" y="8439"/>
                  <a:pt x="10724" y="8480"/>
                  <a:pt x="10717" y="8618"/>
                </a:cubicBezTo>
                <a:cubicBezTo>
                  <a:pt x="10712" y="8709"/>
                  <a:pt x="10718" y="8793"/>
                  <a:pt x="10734" y="8809"/>
                </a:cubicBezTo>
                <a:cubicBezTo>
                  <a:pt x="10750" y="8825"/>
                  <a:pt x="10759" y="8873"/>
                  <a:pt x="10751" y="8909"/>
                </a:cubicBezTo>
                <a:cubicBezTo>
                  <a:pt x="10740" y="8954"/>
                  <a:pt x="10762" y="8971"/>
                  <a:pt x="10830" y="8981"/>
                </a:cubicBezTo>
                <a:cubicBezTo>
                  <a:pt x="10890" y="8991"/>
                  <a:pt x="10924" y="9020"/>
                  <a:pt x="10926" y="9063"/>
                </a:cubicBezTo>
                <a:cubicBezTo>
                  <a:pt x="10932" y="9216"/>
                  <a:pt x="10942" y="9239"/>
                  <a:pt x="10999" y="9263"/>
                </a:cubicBezTo>
                <a:cubicBezTo>
                  <a:pt x="11049" y="9284"/>
                  <a:pt x="11054" y="9302"/>
                  <a:pt x="11027" y="9381"/>
                </a:cubicBezTo>
                <a:cubicBezTo>
                  <a:pt x="11007" y="9442"/>
                  <a:pt x="10979" y="9463"/>
                  <a:pt x="10948" y="9445"/>
                </a:cubicBezTo>
                <a:cubicBezTo>
                  <a:pt x="10861" y="9391"/>
                  <a:pt x="10937" y="9512"/>
                  <a:pt x="11039" y="9590"/>
                </a:cubicBezTo>
                <a:cubicBezTo>
                  <a:pt x="11106" y="9641"/>
                  <a:pt x="11129" y="9689"/>
                  <a:pt x="11118" y="9735"/>
                </a:cubicBezTo>
                <a:cubicBezTo>
                  <a:pt x="11094" y="9833"/>
                  <a:pt x="11163" y="9950"/>
                  <a:pt x="11208" y="9889"/>
                </a:cubicBezTo>
                <a:cubicBezTo>
                  <a:pt x="11268" y="9810"/>
                  <a:pt x="11328" y="10027"/>
                  <a:pt x="11321" y="10298"/>
                </a:cubicBezTo>
                <a:cubicBezTo>
                  <a:pt x="11317" y="10452"/>
                  <a:pt x="11328" y="10540"/>
                  <a:pt x="11349" y="10543"/>
                </a:cubicBezTo>
                <a:cubicBezTo>
                  <a:pt x="11367" y="10546"/>
                  <a:pt x="11408" y="10549"/>
                  <a:pt x="11440" y="10552"/>
                </a:cubicBezTo>
                <a:cubicBezTo>
                  <a:pt x="11478" y="10557"/>
                  <a:pt x="11496" y="10594"/>
                  <a:pt x="11496" y="10661"/>
                </a:cubicBezTo>
                <a:cubicBezTo>
                  <a:pt x="11496" y="10724"/>
                  <a:pt x="11535" y="10801"/>
                  <a:pt x="11598" y="10870"/>
                </a:cubicBezTo>
                <a:cubicBezTo>
                  <a:pt x="11653" y="10931"/>
                  <a:pt x="11693" y="11011"/>
                  <a:pt x="11688" y="11043"/>
                </a:cubicBezTo>
                <a:cubicBezTo>
                  <a:pt x="11684" y="11075"/>
                  <a:pt x="11693" y="11128"/>
                  <a:pt x="11711" y="11161"/>
                </a:cubicBezTo>
                <a:cubicBezTo>
                  <a:pt x="11733" y="11205"/>
                  <a:pt x="11731" y="11238"/>
                  <a:pt x="11705" y="11306"/>
                </a:cubicBezTo>
                <a:cubicBezTo>
                  <a:pt x="11661" y="11418"/>
                  <a:pt x="11680" y="11457"/>
                  <a:pt x="11801" y="11497"/>
                </a:cubicBezTo>
                <a:cubicBezTo>
                  <a:pt x="11882" y="11524"/>
                  <a:pt x="11894" y="11547"/>
                  <a:pt x="11897" y="11688"/>
                </a:cubicBezTo>
                <a:cubicBezTo>
                  <a:pt x="11901" y="11846"/>
                  <a:pt x="11958" y="12096"/>
                  <a:pt x="11993" y="12096"/>
                </a:cubicBezTo>
                <a:cubicBezTo>
                  <a:pt x="12003" y="12096"/>
                  <a:pt x="12027" y="12077"/>
                  <a:pt x="12044" y="12051"/>
                </a:cubicBezTo>
                <a:cubicBezTo>
                  <a:pt x="12065" y="12017"/>
                  <a:pt x="12089" y="12039"/>
                  <a:pt x="12123" y="12123"/>
                </a:cubicBezTo>
                <a:cubicBezTo>
                  <a:pt x="12163" y="12221"/>
                  <a:pt x="12163" y="12249"/>
                  <a:pt x="12134" y="12305"/>
                </a:cubicBezTo>
                <a:cubicBezTo>
                  <a:pt x="12105" y="12361"/>
                  <a:pt x="12107" y="12389"/>
                  <a:pt x="12140" y="12423"/>
                </a:cubicBezTo>
                <a:cubicBezTo>
                  <a:pt x="12162" y="12446"/>
                  <a:pt x="12194" y="12459"/>
                  <a:pt x="12213" y="12459"/>
                </a:cubicBezTo>
                <a:cubicBezTo>
                  <a:pt x="12270" y="12461"/>
                  <a:pt x="12315" y="12624"/>
                  <a:pt x="12275" y="12696"/>
                </a:cubicBezTo>
                <a:cubicBezTo>
                  <a:pt x="12246" y="12748"/>
                  <a:pt x="12245" y="12746"/>
                  <a:pt x="12287" y="12696"/>
                </a:cubicBezTo>
                <a:cubicBezTo>
                  <a:pt x="12330" y="12643"/>
                  <a:pt x="12343" y="12647"/>
                  <a:pt x="12366" y="12741"/>
                </a:cubicBezTo>
                <a:cubicBezTo>
                  <a:pt x="12395" y="12867"/>
                  <a:pt x="12379" y="12937"/>
                  <a:pt x="12326" y="12904"/>
                </a:cubicBezTo>
                <a:cubicBezTo>
                  <a:pt x="12303" y="12890"/>
                  <a:pt x="12288" y="12912"/>
                  <a:pt x="12292" y="12959"/>
                </a:cubicBezTo>
                <a:cubicBezTo>
                  <a:pt x="12298" y="13027"/>
                  <a:pt x="12358" y="13038"/>
                  <a:pt x="12778" y="13050"/>
                </a:cubicBezTo>
                <a:lnTo>
                  <a:pt x="13252" y="13068"/>
                </a:lnTo>
                <a:lnTo>
                  <a:pt x="13252" y="9644"/>
                </a:lnTo>
                <a:lnTo>
                  <a:pt x="13252" y="6221"/>
                </a:lnTo>
                <a:lnTo>
                  <a:pt x="12885" y="6221"/>
                </a:lnTo>
                <a:close/>
                <a:moveTo>
                  <a:pt x="14308" y="6221"/>
                </a:moveTo>
                <a:lnTo>
                  <a:pt x="14302" y="9608"/>
                </a:lnTo>
                <a:cubicBezTo>
                  <a:pt x="14297" y="12285"/>
                  <a:pt x="14285" y="12986"/>
                  <a:pt x="14257" y="12977"/>
                </a:cubicBezTo>
                <a:cubicBezTo>
                  <a:pt x="14238" y="12971"/>
                  <a:pt x="14223" y="12985"/>
                  <a:pt x="14223" y="13004"/>
                </a:cubicBezTo>
                <a:cubicBezTo>
                  <a:pt x="14223" y="13023"/>
                  <a:pt x="14429" y="13034"/>
                  <a:pt x="14681" y="13032"/>
                </a:cubicBezTo>
                <a:lnTo>
                  <a:pt x="15138" y="13032"/>
                </a:lnTo>
                <a:lnTo>
                  <a:pt x="15144" y="11606"/>
                </a:lnTo>
                <a:cubicBezTo>
                  <a:pt x="15149" y="10366"/>
                  <a:pt x="15147" y="10185"/>
                  <a:pt x="15110" y="10189"/>
                </a:cubicBezTo>
                <a:cubicBezTo>
                  <a:pt x="15086" y="10192"/>
                  <a:pt x="15065" y="10163"/>
                  <a:pt x="15065" y="10126"/>
                </a:cubicBezTo>
                <a:cubicBezTo>
                  <a:pt x="15065" y="10066"/>
                  <a:pt x="15193" y="10053"/>
                  <a:pt x="16024" y="10053"/>
                </a:cubicBezTo>
                <a:cubicBezTo>
                  <a:pt x="16948" y="10053"/>
                  <a:pt x="16979" y="10059"/>
                  <a:pt x="16979" y="10144"/>
                </a:cubicBezTo>
                <a:cubicBezTo>
                  <a:pt x="16979" y="10260"/>
                  <a:pt x="17032" y="10284"/>
                  <a:pt x="17080" y="10189"/>
                </a:cubicBezTo>
                <a:cubicBezTo>
                  <a:pt x="17114" y="10123"/>
                  <a:pt x="17110" y="10096"/>
                  <a:pt x="17041" y="10008"/>
                </a:cubicBezTo>
                <a:cubicBezTo>
                  <a:pt x="16966" y="9912"/>
                  <a:pt x="16965" y="9887"/>
                  <a:pt x="16973" y="9590"/>
                </a:cubicBezTo>
                <a:cubicBezTo>
                  <a:pt x="16980" y="9319"/>
                  <a:pt x="16986" y="9275"/>
                  <a:pt x="17035" y="9254"/>
                </a:cubicBezTo>
                <a:cubicBezTo>
                  <a:pt x="17067" y="9240"/>
                  <a:pt x="17095" y="9197"/>
                  <a:pt x="17097" y="9154"/>
                </a:cubicBezTo>
                <a:cubicBezTo>
                  <a:pt x="17101" y="9082"/>
                  <a:pt x="17025" y="9075"/>
                  <a:pt x="16115" y="9072"/>
                </a:cubicBezTo>
                <a:cubicBezTo>
                  <a:pt x="15573" y="9070"/>
                  <a:pt x="15118" y="9059"/>
                  <a:pt x="15104" y="9045"/>
                </a:cubicBezTo>
                <a:cubicBezTo>
                  <a:pt x="15090" y="9031"/>
                  <a:pt x="15087" y="8993"/>
                  <a:pt x="15098" y="8963"/>
                </a:cubicBezTo>
                <a:cubicBezTo>
                  <a:pt x="15110" y="8933"/>
                  <a:pt x="15130" y="8542"/>
                  <a:pt x="15138" y="8100"/>
                </a:cubicBezTo>
                <a:lnTo>
                  <a:pt x="15149" y="7301"/>
                </a:lnTo>
                <a:lnTo>
                  <a:pt x="16183" y="7301"/>
                </a:lnTo>
                <a:cubicBezTo>
                  <a:pt x="16990" y="7301"/>
                  <a:pt x="17205" y="7311"/>
                  <a:pt x="17199" y="7356"/>
                </a:cubicBezTo>
                <a:cubicBezTo>
                  <a:pt x="17195" y="7387"/>
                  <a:pt x="17213" y="7419"/>
                  <a:pt x="17238" y="7419"/>
                </a:cubicBezTo>
                <a:cubicBezTo>
                  <a:pt x="17275" y="7419"/>
                  <a:pt x="17282" y="7399"/>
                  <a:pt x="17255" y="7347"/>
                </a:cubicBezTo>
                <a:cubicBezTo>
                  <a:pt x="17232" y="7302"/>
                  <a:pt x="17221" y="7117"/>
                  <a:pt x="17227" y="6756"/>
                </a:cubicBezTo>
                <a:lnTo>
                  <a:pt x="17238" y="6221"/>
                </a:lnTo>
                <a:lnTo>
                  <a:pt x="15770" y="6221"/>
                </a:lnTo>
                <a:lnTo>
                  <a:pt x="14308" y="6221"/>
                </a:lnTo>
                <a:close/>
                <a:moveTo>
                  <a:pt x="17939" y="6221"/>
                </a:moveTo>
                <a:lnTo>
                  <a:pt x="17939" y="9644"/>
                </a:lnTo>
                <a:lnTo>
                  <a:pt x="17939" y="13059"/>
                </a:lnTo>
                <a:lnTo>
                  <a:pt x="18294" y="13059"/>
                </a:lnTo>
                <a:lnTo>
                  <a:pt x="18650" y="13059"/>
                </a:lnTo>
                <a:lnTo>
                  <a:pt x="18656" y="10870"/>
                </a:lnTo>
                <a:lnTo>
                  <a:pt x="18667" y="8682"/>
                </a:lnTo>
                <a:lnTo>
                  <a:pt x="18769" y="8654"/>
                </a:lnTo>
                <a:cubicBezTo>
                  <a:pt x="18880" y="8625"/>
                  <a:pt x="18939" y="8672"/>
                  <a:pt x="18915" y="8773"/>
                </a:cubicBezTo>
                <a:cubicBezTo>
                  <a:pt x="18908" y="8805"/>
                  <a:pt x="18915" y="8876"/>
                  <a:pt x="18932" y="8927"/>
                </a:cubicBezTo>
                <a:cubicBezTo>
                  <a:pt x="18953" y="8989"/>
                  <a:pt x="18958" y="9025"/>
                  <a:pt x="18938" y="9045"/>
                </a:cubicBezTo>
                <a:cubicBezTo>
                  <a:pt x="18922" y="9061"/>
                  <a:pt x="18912" y="9093"/>
                  <a:pt x="18921" y="9118"/>
                </a:cubicBezTo>
                <a:cubicBezTo>
                  <a:pt x="18932" y="9146"/>
                  <a:pt x="18954" y="9149"/>
                  <a:pt x="18978" y="9118"/>
                </a:cubicBezTo>
                <a:cubicBezTo>
                  <a:pt x="19030" y="9047"/>
                  <a:pt x="19121" y="9282"/>
                  <a:pt x="19113" y="9472"/>
                </a:cubicBezTo>
                <a:cubicBezTo>
                  <a:pt x="19107" y="9626"/>
                  <a:pt x="19152" y="9672"/>
                  <a:pt x="19215" y="9572"/>
                </a:cubicBezTo>
                <a:cubicBezTo>
                  <a:pt x="19238" y="9534"/>
                  <a:pt x="19255" y="9542"/>
                  <a:pt x="19277" y="9608"/>
                </a:cubicBezTo>
                <a:cubicBezTo>
                  <a:pt x="19293" y="9658"/>
                  <a:pt x="19296" y="9713"/>
                  <a:pt x="19288" y="9726"/>
                </a:cubicBezTo>
                <a:cubicBezTo>
                  <a:pt x="19280" y="9740"/>
                  <a:pt x="19290" y="9792"/>
                  <a:pt x="19311" y="9844"/>
                </a:cubicBezTo>
                <a:cubicBezTo>
                  <a:pt x="19340" y="9919"/>
                  <a:pt x="19344" y="9945"/>
                  <a:pt x="19316" y="9989"/>
                </a:cubicBezTo>
                <a:cubicBezTo>
                  <a:pt x="19264" y="10074"/>
                  <a:pt x="19271" y="10102"/>
                  <a:pt x="19395" y="10235"/>
                </a:cubicBezTo>
                <a:cubicBezTo>
                  <a:pt x="19458" y="10301"/>
                  <a:pt x="19508" y="10388"/>
                  <a:pt x="19508" y="10425"/>
                </a:cubicBezTo>
                <a:cubicBezTo>
                  <a:pt x="19508" y="10463"/>
                  <a:pt x="19520" y="10489"/>
                  <a:pt x="19537" y="10489"/>
                </a:cubicBezTo>
                <a:cubicBezTo>
                  <a:pt x="19553" y="10489"/>
                  <a:pt x="19595" y="10538"/>
                  <a:pt x="19633" y="10598"/>
                </a:cubicBezTo>
                <a:cubicBezTo>
                  <a:pt x="19681" y="10675"/>
                  <a:pt x="19701" y="10742"/>
                  <a:pt x="19689" y="10816"/>
                </a:cubicBezTo>
                <a:cubicBezTo>
                  <a:pt x="19675" y="10899"/>
                  <a:pt x="19680" y="10912"/>
                  <a:pt x="19717" y="10888"/>
                </a:cubicBezTo>
                <a:cubicBezTo>
                  <a:pt x="19747" y="10870"/>
                  <a:pt x="19772" y="10896"/>
                  <a:pt x="19791" y="10952"/>
                </a:cubicBezTo>
                <a:cubicBezTo>
                  <a:pt x="19814" y="11022"/>
                  <a:pt x="19811" y="11043"/>
                  <a:pt x="19768" y="11079"/>
                </a:cubicBezTo>
                <a:cubicBezTo>
                  <a:pt x="19738" y="11105"/>
                  <a:pt x="19705" y="11113"/>
                  <a:pt x="19695" y="11097"/>
                </a:cubicBezTo>
                <a:cubicBezTo>
                  <a:pt x="19685" y="11081"/>
                  <a:pt x="19678" y="11095"/>
                  <a:pt x="19678" y="11125"/>
                </a:cubicBezTo>
                <a:cubicBezTo>
                  <a:pt x="19678" y="11192"/>
                  <a:pt x="19771" y="11192"/>
                  <a:pt x="19813" y="11125"/>
                </a:cubicBezTo>
                <a:cubicBezTo>
                  <a:pt x="19859" y="11052"/>
                  <a:pt x="19899" y="11208"/>
                  <a:pt x="19892" y="11424"/>
                </a:cubicBezTo>
                <a:cubicBezTo>
                  <a:pt x="19888" y="11568"/>
                  <a:pt x="19904" y="11616"/>
                  <a:pt x="19977" y="11715"/>
                </a:cubicBezTo>
                <a:cubicBezTo>
                  <a:pt x="20026" y="11781"/>
                  <a:pt x="20067" y="11865"/>
                  <a:pt x="20067" y="11896"/>
                </a:cubicBezTo>
                <a:cubicBezTo>
                  <a:pt x="20068" y="11973"/>
                  <a:pt x="20164" y="12142"/>
                  <a:pt x="20192" y="12114"/>
                </a:cubicBezTo>
                <a:cubicBezTo>
                  <a:pt x="20203" y="12103"/>
                  <a:pt x="20230" y="12125"/>
                  <a:pt x="20248" y="12160"/>
                </a:cubicBezTo>
                <a:cubicBezTo>
                  <a:pt x="20294" y="12249"/>
                  <a:pt x="20310" y="12407"/>
                  <a:pt x="20276" y="12441"/>
                </a:cubicBezTo>
                <a:cubicBezTo>
                  <a:pt x="20259" y="12458"/>
                  <a:pt x="20264" y="12498"/>
                  <a:pt x="20293" y="12532"/>
                </a:cubicBezTo>
                <a:cubicBezTo>
                  <a:pt x="20327" y="12572"/>
                  <a:pt x="20333" y="12600"/>
                  <a:pt x="20310" y="12623"/>
                </a:cubicBezTo>
                <a:cubicBezTo>
                  <a:pt x="20249" y="12683"/>
                  <a:pt x="20275" y="12730"/>
                  <a:pt x="20389" y="12759"/>
                </a:cubicBezTo>
                <a:cubicBezTo>
                  <a:pt x="20500" y="12788"/>
                  <a:pt x="20588" y="12922"/>
                  <a:pt x="20553" y="13013"/>
                </a:cubicBezTo>
                <a:cubicBezTo>
                  <a:pt x="20544" y="13036"/>
                  <a:pt x="20723" y="13055"/>
                  <a:pt x="20959" y="13059"/>
                </a:cubicBezTo>
                <a:lnTo>
                  <a:pt x="21377" y="13059"/>
                </a:lnTo>
                <a:lnTo>
                  <a:pt x="21372" y="9644"/>
                </a:lnTo>
                <a:lnTo>
                  <a:pt x="21360" y="6221"/>
                </a:lnTo>
                <a:lnTo>
                  <a:pt x="21022" y="6221"/>
                </a:lnTo>
                <a:lnTo>
                  <a:pt x="20677" y="6221"/>
                </a:lnTo>
                <a:lnTo>
                  <a:pt x="20677" y="8654"/>
                </a:lnTo>
                <a:cubicBezTo>
                  <a:pt x="20677" y="10139"/>
                  <a:pt x="20665" y="11090"/>
                  <a:pt x="20649" y="11106"/>
                </a:cubicBezTo>
                <a:cubicBezTo>
                  <a:pt x="20606" y="11149"/>
                  <a:pt x="20572" y="10991"/>
                  <a:pt x="20581" y="10798"/>
                </a:cubicBezTo>
                <a:cubicBezTo>
                  <a:pt x="20589" y="10631"/>
                  <a:pt x="20586" y="10623"/>
                  <a:pt x="20519" y="10643"/>
                </a:cubicBezTo>
                <a:cubicBezTo>
                  <a:pt x="20437" y="10668"/>
                  <a:pt x="20345" y="10505"/>
                  <a:pt x="20395" y="10425"/>
                </a:cubicBezTo>
                <a:cubicBezTo>
                  <a:pt x="20410" y="10400"/>
                  <a:pt x="20423" y="10352"/>
                  <a:pt x="20423" y="10316"/>
                </a:cubicBezTo>
                <a:cubicBezTo>
                  <a:pt x="20423" y="10265"/>
                  <a:pt x="20410" y="10264"/>
                  <a:pt x="20378" y="10307"/>
                </a:cubicBezTo>
                <a:cubicBezTo>
                  <a:pt x="20344" y="10352"/>
                  <a:pt x="20321" y="10316"/>
                  <a:pt x="20237" y="10117"/>
                </a:cubicBezTo>
                <a:cubicBezTo>
                  <a:pt x="20145" y="9899"/>
                  <a:pt x="20139" y="9865"/>
                  <a:pt x="20180" y="9817"/>
                </a:cubicBezTo>
                <a:cubicBezTo>
                  <a:pt x="20226" y="9763"/>
                  <a:pt x="20210" y="9643"/>
                  <a:pt x="20163" y="9690"/>
                </a:cubicBezTo>
                <a:cubicBezTo>
                  <a:pt x="20150" y="9703"/>
                  <a:pt x="20123" y="9671"/>
                  <a:pt x="20107" y="9626"/>
                </a:cubicBezTo>
                <a:cubicBezTo>
                  <a:pt x="20091" y="9581"/>
                  <a:pt x="20079" y="9568"/>
                  <a:pt x="20079" y="9590"/>
                </a:cubicBezTo>
                <a:cubicBezTo>
                  <a:pt x="20078" y="9612"/>
                  <a:pt x="20062" y="9602"/>
                  <a:pt x="20039" y="9572"/>
                </a:cubicBezTo>
                <a:cubicBezTo>
                  <a:pt x="20016" y="9541"/>
                  <a:pt x="20002" y="9491"/>
                  <a:pt x="20011" y="9454"/>
                </a:cubicBezTo>
                <a:cubicBezTo>
                  <a:pt x="20021" y="9413"/>
                  <a:pt x="20011" y="9391"/>
                  <a:pt x="19988" y="9399"/>
                </a:cubicBezTo>
                <a:cubicBezTo>
                  <a:pt x="19937" y="9417"/>
                  <a:pt x="19932" y="9203"/>
                  <a:pt x="19983" y="9172"/>
                </a:cubicBezTo>
                <a:cubicBezTo>
                  <a:pt x="20057" y="9126"/>
                  <a:pt x="20018" y="9061"/>
                  <a:pt x="19932" y="9081"/>
                </a:cubicBezTo>
                <a:cubicBezTo>
                  <a:pt x="19832" y="9105"/>
                  <a:pt x="19817" y="9073"/>
                  <a:pt x="19813" y="8881"/>
                </a:cubicBezTo>
                <a:cubicBezTo>
                  <a:pt x="19812" y="8806"/>
                  <a:pt x="19795" y="8728"/>
                  <a:pt x="19774" y="8700"/>
                </a:cubicBezTo>
                <a:cubicBezTo>
                  <a:pt x="19747" y="8664"/>
                  <a:pt x="19743" y="8623"/>
                  <a:pt x="19762" y="8564"/>
                </a:cubicBezTo>
                <a:cubicBezTo>
                  <a:pt x="19778" y="8517"/>
                  <a:pt x="19791" y="8469"/>
                  <a:pt x="19791" y="8455"/>
                </a:cubicBezTo>
                <a:cubicBezTo>
                  <a:pt x="19791" y="8408"/>
                  <a:pt x="19680" y="8423"/>
                  <a:pt x="19661" y="8473"/>
                </a:cubicBezTo>
                <a:cubicBezTo>
                  <a:pt x="19627" y="8561"/>
                  <a:pt x="19562" y="8430"/>
                  <a:pt x="19593" y="8337"/>
                </a:cubicBezTo>
                <a:cubicBezTo>
                  <a:pt x="19612" y="8279"/>
                  <a:pt x="19608" y="8236"/>
                  <a:pt x="19582" y="8200"/>
                </a:cubicBezTo>
                <a:cubicBezTo>
                  <a:pt x="19561" y="8173"/>
                  <a:pt x="19540" y="8159"/>
                  <a:pt x="19531" y="8173"/>
                </a:cubicBezTo>
                <a:cubicBezTo>
                  <a:pt x="19522" y="8187"/>
                  <a:pt x="19477" y="8125"/>
                  <a:pt x="19435" y="8037"/>
                </a:cubicBezTo>
                <a:cubicBezTo>
                  <a:pt x="19375" y="7910"/>
                  <a:pt x="19367" y="7861"/>
                  <a:pt x="19390" y="7792"/>
                </a:cubicBezTo>
                <a:cubicBezTo>
                  <a:pt x="19428" y="7677"/>
                  <a:pt x="19421" y="7502"/>
                  <a:pt x="19378" y="7528"/>
                </a:cubicBezTo>
                <a:cubicBezTo>
                  <a:pt x="19330" y="7558"/>
                  <a:pt x="19221" y="7425"/>
                  <a:pt x="19237" y="7356"/>
                </a:cubicBezTo>
                <a:cubicBezTo>
                  <a:pt x="19245" y="7323"/>
                  <a:pt x="19221" y="7243"/>
                  <a:pt x="19181" y="7174"/>
                </a:cubicBezTo>
                <a:cubicBezTo>
                  <a:pt x="19100" y="7034"/>
                  <a:pt x="19090" y="6980"/>
                  <a:pt x="19141" y="6929"/>
                </a:cubicBezTo>
                <a:cubicBezTo>
                  <a:pt x="19165" y="6905"/>
                  <a:pt x="19155" y="6884"/>
                  <a:pt x="19107" y="6865"/>
                </a:cubicBezTo>
                <a:cubicBezTo>
                  <a:pt x="19056" y="6846"/>
                  <a:pt x="19039" y="6815"/>
                  <a:pt x="19045" y="6747"/>
                </a:cubicBezTo>
                <a:cubicBezTo>
                  <a:pt x="19057" y="6619"/>
                  <a:pt x="18981" y="6512"/>
                  <a:pt x="18927" y="6584"/>
                </a:cubicBezTo>
                <a:cubicBezTo>
                  <a:pt x="18871" y="6658"/>
                  <a:pt x="18839" y="6571"/>
                  <a:pt x="18848" y="6366"/>
                </a:cubicBezTo>
                <a:cubicBezTo>
                  <a:pt x="18853" y="6232"/>
                  <a:pt x="18849" y="6219"/>
                  <a:pt x="18814" y="6266"/>
                </a:cubicBezTo>
                <a:cubicBezTo>
                  <a:pt x="18786" y="6304"/>
                  <a:pt x="18764" y="6308"/>
                  <a:pt x="18752" y="6275"/>
                </a:cubicBezTo>
                <a:cubicBezTo>
                  <a:pt x="18740" y="6245"/>
                  <a:pt x="18581" y="6221"/>
                  <a:pt x="18334" y="6221"/>
                </a:cubicBezTo>
                <a:lnTo>
                  <a:pt x="17939" y="6221"/>
                </a:lnTo>
                <a:close/>
                <a:moveTo>
                  <a:pt x="13365" y="6293"/>
                </a:moveTo>
                <a:cubicBezTo>
                  <a:pt x="13349" y="6278"/>
                  <a:pt x="13337" y="6285"/>
                  <a:pt x="13337" y="6311"/>
                </a:cubicBezTo>
                <a:cubicBezTo>
                  <a:pt x="13337" y="6338"/>
                  <a:pt x="13349" y="6357"/>
                  <a:pt x="13365" y="6357"/>
                </a:cubicBezTo>
                <a:cubicBezTo>
                  <a:pt x="13381" y="6357"/>
                  <a:pt x="13393" y="6350"/>
                  <a:pt x="13393" y="6339"/>
                </a:cubicBezTo>
                <a:cubicBezTo>
                  <a:pt x="13393" y="6328"/>
                  <a:pt x="13381" y="6309"/>
                  <a:pt x="13365" y="6293"/>
                </a:cubicBezTo>
                <a:close/>
                <a:moveTo>
                  <a:pt x="28" y="12696"/>
                </a:moveTo>
                <a:cubicBezTo>
                  <a:pt x="12" y="12696"/>
                  <a:pt x="7" y="12716"/>
                  <a:pt x="17" y="12741"/>
                </a:cubicBezTo>
                <a:cubicBezTo>
                  <a:pt x="27" y="12766"/>
                  <a:pt x="38" y="12786"/>
                  <a:pt x="45" y="12786"/>
                </a:cubicBezTo>
                <a:cubicBezTo>
                  <a:pt x="52" y="12786"/>
                  <a:pt x="56" y="12766"/>
                  <a:pt x="56" y="12741"/>
                </a:cubicBezTo>
                <a:cubicBezTo>
                  <a:pt x="56" y="12716"/>
                  <a:pt x="45" y="12696"/>
                  <a:pt x="28" y="12696"/>
                </a:cubicBezTo>
                <a:close/>
                <a:moveTo>
                  <a:pt x="8887" y="12859"/>
                </a:moveTo>
                <a:cubicBezTo>
                  <a:pt x="8874" y="12846"/>
                  <a:pt x="8865" y="12868"/>
                  <a:pt x="8865" y="12904"/>
                </a:cubicBezTo>
                <a:cubicBezTo>
                  <a:pt x="8865" y="12941"/>
                  <a:pt x="8874" y="12968"/>
                  <a:pt x="8887" y="12968"/>
                </a:cubicBezTo>
                <a:cubicBezTo>
                  <a:pt x="8901" y="12968"/>
                  <a:pt x="8910" y="12946"/>
                  <a:pt x="8910" y="12923"/>
                </a:cubicBezTo>
                <a:cubicBezTo>
                  <a:pt x="8910" y="12899"/>
                  <a:pt x="8901" y="12872"/>
                  <a:pt x="8887" y="12859"/>
                </a:cubicBezTo>
                <a:close/>
                <a:moveTo>
                  <a:pt x="28" y="13313"/>
                </a:moveTo>
                <a:cubicBezTo>
                  <a:pt x="13" y="13298"/>
                  <a:pt x="0" y="13305"/>
                  <a:pt x="0" y="13331"/>
                </a:cubicBezTo>
                <a:cubicBezTo>
                  <a:pt x="0" y="13358"/>
                  <a:pt x="13" y="13377"/>
                  <a:pt x="28" y="13377"/>
                </a:cubicBezTo>
                <a:cubicBezTo>
                  <a:pt x="44" y="13377"/>
                  <a:pt x="56" y="13370"/>
                  <a:pt x="56" y="13359"/>
                </a:cubicBezTo>
                <a:cubicBezTo>
                  <a:pt x="56" y="13347"/>
                  <a:pt x="44" y="13329"/>
                  <a:pt x="28" y="13313"/>
                </a:cubicBezTo>
                <a:close/>
                <a:moveTo>
                  <a:pt x="9921" y="15629"/>
                </a:moveTo>
                <a:cubicBezTo>
                  <a:pt x="9896" y="15629"/>
                  <a:pt x="9888" y="15649"/>
                  <a:pt x="9898" y="15674"/>
                </a:cubicBezTo>
                <a:cubicBezTo>
                  <a:pt x="9908" y="15699"/>
                  <a:pt x="9929" y="15720"/>
                  <a:pt x="9943" y="15720"/>
                </a:cubicBezTo>
                <a:cubicBezTo>
                  <a:pt x="9958" y="15720"/>
                  <a:pt x="9966" y="15699"/>
                  <a:pt x="9966" y="15674"/>
                </a:cubicBezTo>
                <a:cubicBezTo>
                  <a:pt x="9966" y="15649"/>
                  <a:pt x="9945" y="15629"/>
                  <a:pt x="9921" y="15629"/>
                </a:cubicBezTo>
                <a:close/>
                <a:moveTo>
                  <a:pt x="8769" y="15947"/>
                </a:moveTo>
                <a:cubicBezTo>
                  <a:pt x="8737" y="15947"/>
                  <a:pt x="8714" y="15967"/>
                  <a:pt x="8724" y="15992"/>
                </a:cubicBezTo>
                <a:cubicBezTo>
                  <a:pt x="8733" y="16017"/>
                  <a:pt x="8763" y="16038"/>
                  <a:pt x="8786" y="16038"/>
                </a:cubicBezTo>
                <a:cubicBezTo>
                  <a:pt x="8808" y="16038"/>
                  <a:pt x="8825" y="16017"/>
                  <a:pt x="8825" y="15992"/>
                </a:cubicBezTo>
                <a:cubicBezTo>
                  <a:pt x="8825" y="15967"/>
                  <a:pt x="8801" y="15947"/>
                  <a:pt x="8769" y="15947"/>
                </a:cubicBezTo>
                <a:close/>
                <a:moveTo>
                  <a:pt x="1197" y="16065"/>
                </a:moveTo>
                <a:cubicBezTo>
                  <a:pt x="1182" y="16080"/>
                  <a:pt x="1169" y="16114"/>
                  <a:pt x="1169" y="16137"/>
                </a:cubicBezTo>
                <a:cubicBezTo>
                  <a:pt x="1169" y="16203"/>
                  <a:pt x="1189" y="16190"/>
                  <a:pt x="1208" y="16110"/>
                </a:cubicBezTo>
                <a:cubicBezTo>
                  <a:pt x="1218" y="16069"/>
                  <a:pt x="1213" y="16049"/>
                  <a:pt x="1197" y="16065"/>
                </a:cubicBezTo>
                <a:close/>
                <a:moveTo>
                  <a:pt x="9627" y="16410"/>
                </a:moveTo>
                <a:cubicBezTo>
                  <a:pt x="9610" y="16410"/>
                  <a:pt x="9599" y="16430"/>
                  <a:pt x="9599" y="16455"/>
                </a:cubicBezTo>
                <a:cubicBezTo>
                  <a:pt x="9599" y="16480"/>
                  <a:pt x="9603" y="16501"/>
                  <a:pt x="9610" y="16501"/>
                </a:cubicBezTo>
                <a:cubicBezTo>
                  <a:pt x="9617" y="16501"/>
                  <a:pt x="9629" y="16480"/>
                  <a:pt x="9638" y="16455"/>
                </a:cubicBezTo>
                <a:cubicBezTo>
                  <a:pt x="9648" y="16430"/>
                  <a:pt x="9644" y="16410"/>
                  <a:pt x="9627" y="16410"/>
                </a:cubicBezTo>
                <a:close/>
                <a:moveTo>
                  <a:pt x="4229" y="17327"/>
                </a:moveTo>
                <a:cubicBezTo>
                  <a:pt x="4213" y="17327"/>
                  <a:pt x="4194" y="17347"/>
                  <a:pt x="4184" y="17372"/>
                </a:cubicBezTo>
                <a:cubicBezTo>
                  <a:pt x="4174" y="17398"/>
                  <a:pt x="4180" y="17418"/>
                  <a:pt x="4195" y="17418"/>
                </a:cubicBezTo>
                <a:cubicBezTo>
                  <a:pt x="4211" y="17418"/>
                  <a:pt x="4231" y="17398"/>
                  <a:pt x="4240" y="17372"/>
                </a:cubicBezTo>
                <a:cubicBezTo>
                  <a:pt x="4250" y="17347"/>
                  <a:pt x="4245" y="17327"/>
                  <a:pt x="4229" y="17327"/>
                </a:cubicBezTo>
                <a:close/>
                <a:moveTo>
                  <a:pt x="5127" y="19161"/>
                </a:moveTo>
                <a:cubicBezTo>
                  <a:pt x="5118" y="19186"/>
                  <a:pt x="5079" y="19199"/>
                  <a:pt x="5042" y="19189"/>
                </a:cubicBezTo>
                <a:cubicBezTo>
                  <a:pt x="4998" y="19176"/>
                  <a:pt x="4969" y="19194"/>
                  <a:pt x="4958" y="19243"/>
                </a:cubicBezTo>
                <a:cubicBezTo>
                  <a:pt x="4948" y="19285"/>
                  <a:pt x="4938" y="19783"/>
                  <a:pt x="4935" y="20351"/>
                </a:cubicBezTo>
                <a:cubicBezTo>
                  <a:pt x="4930" y="21189"/>
                  <a:pt x="4921" y="21388"/>
                  <a:pt x="4890" y="21377"/>
                </a:cubicBezTo>
                <a:cubicBezTo>
                  <a:pt x="4869" y="21370"/>
                  <a:pt x="4855" y="21390"/>
                  <a:pt x="4862" y="21423"/>
                </a:cubicBezTo>
                <a:cubicBezTo>
                  <a:pt x="4869" y="21455"/>
                  <a:pt x="4893" y="21475"/>
                  <a:pt x="4918" y="21468"/>
                </a:cubicBezTo>
                <a:cubicBezTo>
                  <a:pt x="4943" y="21461"/>
                  <a:pt x="4971" y="21473"/>
                  <a:pt x="4980" y="21495"/>
                </a:cubicBezTo>
                <a:cubicBezTo>
                  <a:pt x="5001" y="21550"/>
                  <a:pt x="5141" y="21551"/>
                  <a:pt x="5206" y="21495"/>
                </a:cubicBezTo>
                <a:cubicBezTo>
                  <a:pt x="5245" y="21462"/>
                  <a:pt x="5252" y="21431"/>
                  <a:pt x="5229" y="21386"/>
                </a:cubicBezTo>
                <a:cubicBezTo>
                  <a:pt x="5207" y="21345"/>
                  <a:pt x="5208" y="21290"/>
                  <a:pt x="5229" y="21205"/>
                </a:cubicBezTo>
                <a:lnTo>
                  <a:pt x="5257" y="21087"/>
                </a:lnTo>
                <a:lnTo>
                  <a:pt x="5358" y="21241"/>
                </a:lnTo>
                <a:cubicBezTo>
                  <a:pt x="5415" y="21329"/>
                  <a:pt x="5452" y="21419"/>
                  <a:pt x="5443" y="21441"/>
                </a:cubicBezTo>
                <a:cubicBezTo>
                  <a:pt x="5435" y="21463"/>
                  <a:pt x="5472" y="21479"/>
                  <a:pt x="5522" y="21477"/>
                </a:cubicBezTo>
                <a:lnTo>
                  <a:pt x="5613" y="21477"/>
                </a:lnTo>
                <a:lnTo>
                  <a:pt x="5607" y="20406"/>
                </a:lnTo>
                <a:lnTo>
                  <a:pt x="5596" y="19343"/>
                </a:lnTo>
                <a:lnTo>
                  <a:pt x="5505" y="19352"/>
                </a:lnTo>
                <a:cubicBezTo>
                  <a:pt x="5427" y="19364"/>
                  <a:pt x="5412" y="19389"/>
                  <a:pt x="5404" y="19507"/>
                </a:cubicBezTo>
                <a:cubicBezTo>
                  <a:pt x="5398" y="19582"/>
                  <a:pt x="5383" y="19657"/>
                  <a:pt x="5370" y="19679"/>
                </a:cubicBezTo>
                <a:cubicBezTo>
                  <a:pt x="5356" y="19701"/>
                  <a:pt x="5358" y="19762"/>
                  <a:pt x="5375" y="19806"/>
                </a:cubicBezTo>
                <a:cubicBezTo>
                  <a:pt x="5392" y="19850"/>
                  <a:pt x="5398" y="19924"/>
                  <a:pt x="5387" y="19970"/>
                </a:cubicBezTo>
                <a:cubicBezTo>
                  <a:pt x="5369" y="20042"/>
                  <a:pt x="5354" y="20026"/>
                  <a:pt x="5268" y="19879"/>
                </a:cubicBezTo>
                <a:cubicBezTo>
                  <a:pt x="5177" y="19723"/>
                  <a:pt x="5174" y="19700"/>
                  <a:pt x="5189" y="19497"/>
                </a:cubicBezTo>
                <a:cubicBezTo>
                  <a:pt x="5198" y="19377"/>
                  <a:pt x="5206" y="19254"/>
                  <a:pt x="5212" y="19225"/>
                </a:cubicBezTo>
                <a:cubicBezTo>
                  <a:pt x="5224" y="19158"/>
                  <a:pt x="5150" y="19101"/>
                  <a:pt x="5127" y="19161"/>
                </a:cubicBezTo>
                <a:close/>
                <a:moveTo>
                  <a:pt x="17058" y="19161"/>
                </a:moveTo>
                <a:cubicBezTo>
                  <a:pt x="17029" y="19116"/>
                  <a:pt x="16875" y="19158"/>
                  <a:pt x="16894" y="19207"/>
                </a:cubicBezTo>
                <a:cubicBezTo>
                  <a:pt x="16902" y="19226"/>
                  <a:pt x="16889" y="19266"/>
                  <a:pt x="16866" y="19298"/>
                </a:cubicBezTo>
                <a:cubicBezTo>
                  <a:pt x="16831" y="19344"/>
                  <a:pt x="16813" y="19342"/>
                  <a:pt x="16770" y="19280"/>
                </a:cubicBezTo>
                <a:cubicBezTo>
                  <a:pt x="16720" y="19207"/>
                  <a:pt x="16714" y="19208"/>
                  <a:pt x="16696" y="19307"/>
                </a:cubicBezTo>
                <a:cubicBezTo>
                  <a:pt x="16679" y="19404"/>
                  <a:pt x="16675" y="19408"/>
                  <a:pt x="16640" y="19334"/>
                </a:cubicBezTo>
                <a:cubicBezTo>
                  <a:pt x="16619" y="19290"/>
                  <a:pt x="16595" y="19270"/>
                  <a:pt x="16583" y="19289"/>
                </a:cubicBezTo>
                <a:cubicBezTo>
                  <a:pt x="16562" y="19322"/>
                  <a:pt x="16546" y="19332"/>
                  <a:pt x="16465" y="19343"/>
                </a:cubicBezTo>
                <a:cubicBezTo>
                  <a:pt x="16427" y="19348"/>
                  <a:pt x="16424" y="19488"/>
                  <a:pt x="16431" y="20415"/>
                </a:cubicBezTo>
                <a:lnTo>
                  <a:pt x="16437" y="21477"/>
                </a:lnTo>
                <a:lnTo>
                  <a:pt x="16550" y="21459"/>
                </a:lnTo>
                <a:cubicBezTo>
                  <a:pt x="16612" y="21450"/>
                  <a:pt x="16683" y="21421"/>
                  <a:pt x="16708" y="21386"/>
                </a:cubicBezTo>
                <a:cubicBezTo>
                  <a:pt x="16745" y="21333"/>
                  <a:pt x="16766" y="21334"/>
                  <a:pt x="16838" y="21405"/>
                </a:cubicBezTo>
                <a:cubicBezTo>
                  <a:pt x="16884" y="21450"/>
                  <a:pt x="16938" y="21478"/>
                  <a:pt x="16956" y="21468"/>
                </a:cubicBezTo>
                <a:cubicBezTo>
                  <a:pt x="16974" y="21458"/>
                  <a:pt x="16998" y="21471"/>
                  <a:pt x="17007" y="21495"/>
                </a:cubicBezTo>
                <a:cubicBezTo>
                  <a:pt x="17021" y="21533"/>
                  <a:pt x="17043" y="21534"/>
                  <a:pt x="17131" y="21504"/>
                </a:cubicBezTo>
                <a:cubicBezTo>
                  <a:pt x="17137" y="21502"/>
                  <a:pt x="17127" y="21476"/>
                  <a:pt x="17109" y="21441"/>
                </a:cubicBezTo>
                <a:cubicBezTo>
                  <a:pt x="17085" y="21396"/>
                  <a:pt x="17078" y="21050"/>
                  <a:pt x="17080" y="20288"/>
                </a:cubicBezTo>
                <a:cubicBezTo>
                  <a:pt x="17082" y="19689"/>
                  <a:pt x="17071" y="19181"/>
                  <a:pt x="17058" y="19161"/>
                </a:cubicBezTo>
                <a:close/>
                <a:moveTo>
                  <a:pt x="18554" y="19298"/>
                </a:moveTo>
                <a:cubicBezTo>
                  <a:pt x="18494" y="19250"/>
                  <a:pt x="18497" y="19252"/>
                  <a:pt x="18560" y="19334"/>
                </a:cubicBezTo>
                <a:cubicBezTo>
                  <a:pt x="18625" y="19419"/>
                  <a:pt x="18624" y="19421"/>
                  <a:pt x="18616" y="20478"/>
                </a:cubicBezTo>
                <a:cubicBezTo>
                  <a:pt x="18611" y="21140"/>
                  <a:pt x="18616" y="21530"/>
                  <a:pt x="18633" y="21514"/>
                </a:cubicBezTo>
                <a:cubicBezTo>
                  <a:pt x="18674" y="21473"/>
                  <a:pt x="18795" y="21468"/>
                  <a:pt x="18898" y="21504"/>
                </a:cubicBezTo>
                <a:cubicBezTo>
                  <a:pt x="18961" y="21526"/>
                  <a:pt x="18987" y="21522"/>
                  <a:pt x="18983" y="21486"/>
                </a:cubicBezTo>
                <a:cubicBezTo>
                  <a:pt x="18977" y="21431"/>
                  <a:pt x="19322" y="21439"/>
                  <a:pt x="19378" y="21495"/>
                </a:cubicBezTo>
                <a:cubicBezTo>
                  <a:pt x="19421" y="21538"/>
                  <a:pt x="19592" y="21537"/>
                  <a:pt x="19576" y="21495"/>
                </a:cubicBezTo>
                <a:cubicBezTo>
                  <a:pt x="19553" y="21435"/>
                  <a:pt x="19622" y="21398"/>
                  <a:pt x="19661" y="21450"/>
                </a:cubicBezTo>
                <a:cubicBezTo>
                  <a:pt x="19686" y="21483"/>
                  <a:pt x="19741" y="21486"/>
                  <a:pt x="19830" y="21459"/>
                </a:cubicBezTo>
                <a:cubicBezTo>
                  <a:pt x="19907" y="21436"/>
                  <a:pt x="19974" y="21436"/>
                  <a:pt x="19983" y="21459"/>
                </a:cubicBezTo>
                <a:cubicBezTo>
                  <a:pt x="19991" y="21481"/>
                  <a:pt x="20029" y="21493"/>
                  <a:pt x="20067" y="21477"/>
                </a:cubicBezTo>
                <a:cubicBezTo>
                  <a:pt x="20106" y="21461"/>
                  <a:pt x="20157" y="21473"/>
                  <a:pt x="20180" y="21504"/>
                </a:cubicBezTo>
                <a:cubicBezTo>
                  <a:pt x="20206" y="21539"/>
                  <a:pt x="20240" y="21545"/>
                  <a:pt x="20271" y="21523"/>
                </a:cubicBezTo>
                <a:cubicBezTo>
                  <a:pt x="20298" y="21502"/>
                  <a:pt x="20371" y="21480"/>
                  <a:pt x="20434" y="21477"/>
                </a:cubicBezTo>
                <a:lnTo>
                  <a:pt x="20547" y="21468"/>
                </a:lnTo>
                <a:lnTo>
                  <a:pt x="20559" y="20923"/>
                </a:lnTo>
                <a:cubicBezTo>
                  <a:pt x="20563" y="20618"/>
                  <a:pt x="20581" y="20358"/>
                  <a:pt x="20598" y="20324"/>
                </a:cubicBezTo>
                <a:cubicBezTo>
                  <a:pt x="20615" y="20291"/>
                  <a:pt x="20664" y="20260"/>
                  <a:pt x="20705" y="20260"/>
                </a:cubicBezTo>
                <a:cubicBezTo>
                  <a:pt x="20785" y="20260"/>
                  <a:pt x="20870" y="20102"/>
                  <a:pt x="20818" y="20051"/>
                </a:cubicBezTo>
                <a:cubicBezTo>
                  <a:pt x="20803" y="20036"/>
                  <a:pt x="20799" y="20009"/>
                  <a:pt x="20807" y="19988"/>
                </a:cubicBezTo>
                <a:cubicBezTo>
                  <a:pt x="20815" y="19967"/>
                  <a:pt x="20780" y="19944"/>
                  <a:pt x="20734" y="19933"/>
                </a:cubicBezTo>
                <a:cubicBezTo>
                  <a:pt x="20677" y="19920"/>
                  <a:pt x="20649" y="19933"/>
                  <a:pt x="20638" y="19979"/>
                </a:cubicBezTo>
                <a:cubicBezTo>
                  <a:pt x="20625" y="20031"/>
                  <a:pt x="20612" y="20038"/>
                  <a:pt x="20587" y="19997"/>
                </a:cubicBezTo>
                <a:cubicBezTo>
                  <a:pt x="20568" y="19967"/>
                  <a:pt x="20512" y="19942"/>
                  <a:pt x="20463" y="19942"/>
                </a:cubicBezTo>
                <a:cubicBezTo>
                  <a:pt x="20413" y="19942"/>
                  <a:pt x="20339" y="19903"/>
                  <a:pt x="20299" y="19852"/>
                </a:cubicBezTo>
                <a:lnTo>
                  <a:pt x="20225" y="19752"/>
                </a:lnTo>
                <a:lnTo>
                  <a:pt x="20118" y="19852"/>
                </a:lnTo>
                <a:cubicBezTo>
                  <a:pt x="20035" y="19926"/>
                  <a:pt x="19977" y="19938"/>
                  <a:pt x="19847" y="19924"/>
                </a:cubicBezTo>
                <a:cubicBezTo>
                  <a:pt x="19721" y="19911"/>
                  <a:pt x="19678" y="19929"/>
                  <a:pt x="19666" y="19979"/>
                </a:cubicBezTo>
                <a:cubicBezTo>
                  <a:pt x="19651" y="20045"/>
                  <a:pt x="19607" y="20042"/>
                  <a:pt x="19299" y="19961"/>
                </a:cubicBezTo>
                <a:cubicBezTo>
                  <a:pt x="19181" y="19929"/>
                  <a:pt x="18952" y="20047"/>
                  <a:pt x="18927" y="20151"/>
                </a:cubicBezTo>
                <a:cubicBezTo>
                  <a:pt x="18918" y="20186"/>
                  <a:pt x="18925" y="20212"/>
                  <a:pt x="18944" y="20206"/>
                </a:cubicBezTo>
                <a:cubicBezTo>
                  <a:pt x="18969" y="20198"/>
                  <a:pt x="18978" y="20282"/>
                  <a:pt x="18972" y="20533"/>
                </a:cubicBezTo>
                <a:cubicBezTo>
                  <a:pt x="18967" y="20721"/>
                  <a:pt x="18950" y="20897"/>
                  <a:pt x="18938" y="20923"/>
                </a:cubicBezTo>
                <a:cubicBezTo>
                  <a:pt x="18926" y="20949"/>
                  <a:pt x="18918" y="21033"/>
                  <a:pt x="18915" y="21105"/>
                </a:cubicBezTo>
                <a:cubicBezTo>
                  <a:pt x="18909" y="21264"/>
                  <a:pt x="18884" y="21332"/>
                  <a:pt x="18848" y="21296"/>
                </a:cubicBezTo>
                <a:cubicBezTo>
                  <a:pt x="18831" y="21279"/>
                  <a:pt x="18818" y="20896"/>
                  <a:pt x="18819" y="20360"/>
                </a:cubicBezTo>
                <a:cubicBezTo>
                  <a:pt x="18821" y="19864"/>
                  <a:pt x="18826" y="19438"/>
                  <a:pt x="18825" y="19407"/>
                </a:cubicBezTo>
                <a:cubicBezTo>
                  <a:pt x="18824" y="19372"/>
                  <a:pt x="18780" y="19343"/>
                  <a:pt x="18718" y="19343"/>
                </a:cubicBezTo>
                <a:cubicBezTo>
                  <a:pt x="18662" y="19343"/>
                  <a:pt x="18588" y="19325"/>
                  <a:pt x="18554" y="19298"/>
                </a:cubicBezTo>
                <a:close/>
                <a:moveTo>
                  <a:pt x="124" y="19316"/>
                </a:moveTo>
                <a:cubicBezTo>
                  <a:pt x="81" y="19290"/>
                  <a:pt x="80" y="19298"/>
                  <a:pt x="107" y="19352"/>
                </a:cubicBezTo>
                <a:cubicBezTo>
                  <a:pt x="152" y="19441"/>
                  <a:pt x="157" y="21165"/>
                  <a:pt x="113" y="21250"/>
                </a:cubicBezTo>
                <a:cubicBezTo>
                  <a:pt x="91" y="21292"/>
                  <a:pt x="92" y="21320"/>
                  <a:pt x="113" y="21341"/>
                </a:cubicBezTo>
                <a:cubicBezTo>
                  <a:pt x="129" y="21357"/>
                  <a:pt x="141" y="21410"/>
                  <a:pt x="141" y="21459"/>
                </a:cubicBezTo>
                <a:cubicBezTo>
                  <a:pt x="141" y="21556"/>
                  <a:pt x="184" y="21575"/>
                  <a:pt x="215" y="21495"/>
                </a:cubicBezTo>
                <a:cubicBezTo>
                  <a:pt x="225" y="21468"/>
                  <a:pt x="257" y="21457"/>
                  <a:pt x="282" y="21468"/>
                </a:cubicBezTo>
                <a:cubicBezTo>
                  <a:pt x="325" y="21486"/>
                  <a:pt x="329" y="21388"/>
                  <a:pt x="322" y="20415"/>
                </a:cubicBezTo>
                <a:lnTo>
                  <a:pt x="311" y="19343"/>
                </a:lnTo>
                <a:lnTo>
                  <a:pt x="243" y="19343"/>
                </a:lnTo>
                <a:cubicBezTo>
                  <a:pt x="205" y="19343"/>
                  <a:pt x="153" y="19333"/>
                  <a:pt x="124" y="19316"/>
                </a:cubicBezTo>
                <a:close/>
                <a:moveTo>
                  <a:pt x="11694" y="19325"/>
                </a:moveTo>
                <a:lnTo>
                  <a:pt x="11592" y="19334"/>
                </a:lnTo>
                <a:lnTo>
                  <a:pt x="11485" y="19352"/>
                </a:lnTo>
                <a:lnTo>
                  <a:pt x="11473" y="19679"/>
                </a:lnTo>
                <a:cubicBezTo>
                  <a:pt x="11467" y="19944"/>
                  <a:pt x="11457" y="20011"/>
                  <a:pt x="11423" y="19997"/>
                </a:cubicBezTo>
                <a:cubicBezTo>
                  <a:pt x="11399" y="19987"/>
                  <a:pt x="11349" y="19963"/>
                  <a:pt x="11310" y="19952"/>
                </a:cubicBezTo>
                <a:cubicBezTo>
                  <a:pt x="11170" y="19912"/>
                  <a:pt x="11158" y="19899"/>
                  <a:pt x="11197" y="19824"/>
                </a:cubicBezTo>
                <a:cubicBezTo>
                  <a:pt x="11246" y="19730"/>
                  <a:pt x="11183" y="19738"/>
                  <a:pt x="11123" y="19833"/>
                </a:cubicBezTo>
                <a:cubicBezTo>
                  <a:pt x="11093" y="19883"/>
                  <a:pt x="11088" y="19922"/>
                  <a:pt x="11106" y="19952"/>
                </a:cubicBezTo>
                <a:cubicBezTo>
                  <a:pt x="11123" y="19978"/>
                  <a:pt x="11126" y="20039"/>
                  <a:pt x="11112" y="20097"/>
                </a:cubicBezTo>
                <a:cubicBezTo>
                  <a:pt x="11099" y="20151"/>
                  <a:pt x="11078" y="20237"/>
                  <a:pt x="11067" y="20288"/>
                </a:cubicBezTo>
                <a:cubicBezTo>
                  <a:pt x="11039" y="20416"/>
                  <a:pt x="11030" y="20921"/>
                  <a:pt x="11056" y="20978"/>
                </a:cubicBezTo>
                <a:cubicBezTo>
                  <a:pt x="11067" y="21004"/>
                  <a:pt x="11084" y="21073"/>
                  <a:pt x="11090" y="21141"/>
                </a:cubicBezTo>
                <a:cubicBezTo>
                  <a:pt x="11095" y="21209"/>
                  <a:pt x="11107" y="21287"/>
                  <a:pt x="11118" y="21305"/>
                </a:cubicBezTo>
                <a:cubicBezTo>
                  <a:pt x="11129" y="21322"/>
                  <a:pt x="11128" y="21356"/>
                  <a:pt x="11112" y="21386"/>
                </a:cubicBezTo>
                <a:cubicBezTo>
                  <a:pt x="11091" y="21427"/>
                  <a:pt x="11116" y="21438"/>
                  <a:pt x="11214" y="21441"/>
                </a:cubicBezTo>
                <a:cubicBezTo>
                  <a:pt x="11286" y="21443"/>
                  <a:pt x="11358" y="21463"/>
                  <a:pt x="11372" y="21486"/>
                </a:cubicBezTo>
                <a:cubicBezTo>
                  <a:pt x="11387" y="21511"/>
                  <a:pt x="11451" y="21514"/>
                  <a:pt x="11536" y="21486"/>
                </a:cubicBezTo>
                <a:lnTo>
                  <a:pt x="11677" y="21441"/>
                </a:lnTo>
                <a:lnTo>
                  <a:pt x="11688" y="20378"/>
                </a:lnTo>
                <a:lnTo>
                  <a:pt x="11694" y="19325"/>
                </a:lnTo>
                <a:close/>
                <a:moveTo>
                  <a:pt x="12862" y="19334"/>
                </a:moveTo>
                <a:lnTo>
                  <a:pt x="12654" y="19352"/>
                </a:lnTo>
                <a:lnTo>
                  <a:pt x="12654" y="20397"/>
                </a:lnTo>
                <a:cubicBezTo>
                  <a:pt x="12654" y="21193"/>
                  <a:pt x="12660" y="21453"/>
                  <a:pt x="12687" y="21468"/>
                </a:cubicBezTo>
                <a:cubicBezTo>
                  <a:pt x="12724" y="21488"/>
                  <a:pt x="12756" y="21477"/>
                  <a:pt x="12846" y="21423"/>
                </a:cubicBezTo>
                <a:cubicBezTo>
                  <a:pt x="12873" y="21406"/>
                  <a:pt x="12905" y="21389"/>
                  <a:pt x="12919" y="21386"/>
                </a:cubicBezTo>
                <a:cubicBezTo>
                  <a:pt x="12933" y="21384"/>
                  <a:pt x="12951" y="21358"/>
                  <a:pt x="12958" y="21323"/>
                </a:cubicBezTo>
                <a:cubicBezTo>
                  <a:pt x="12966" y="21288"/>
                  <a:pt x="12963" y="21271"/>
                  <a:pt x="12947" y="21286"/>
                </a:cubicBezTo>
                <a:cubicBezTo>
                  <a:pt x="12884" y="21349"/>
                  <a:pt x="12847" y="21183"/>
                  <a:pt x="12857" y="20851"/>
                </a:cubicBezTo>
                <a:lnTo>
                  <a:pt x="12868" y="20515"/>
                </a:lnTo>
                <a:lnTo>
                  <a:pt x="12958" y="20496"/>
                </a:lnTo>
                <a:cubicBezTo>
                  <a:pt x="13029" y="20485"/>
                  <a:pt x="13054" y="20467"/>
                  <a:pt x="13054" y="20397"/>
                </a:cubicBezTo>
                <a:cubicBezTo>
                  <a:pt x="13054" y="20346"/>
                  <a:pt x="13062" y="20269"/>
                  <a:pt x="13077" y="20224"/>
                </a:cubicBezTo>
                <a:cubicBezTo>
                  <a:pt x="13099" y="20158"/>
                  <a:pt x="13091" y="20131"/>
                  <a:pt x="13032" y="20088"/>
                </a:cubicBezTo>
                <a:cubicBezTo>
                  <a:pt x="12979" y="20049"/>
                  <a:pt x="12951" y="20043"/>
                  <a:pt x="12925" y="20079"/>
                </a:cubicBezTo>
                <a:cubicBezTo>
                  <a:pt x="12875" y="20145"/>
                  <a:pt x="12862" y="20096"/>
                  <a:pt x="12851" y="19824"/>
                </a:cubicBezTo>
                <a:lnTo>
                  <a:pt x="12840" y="19597"/>
                </a:lnTo>
                <a:lnTo>
                  <a:pt x="13004" y="19579"/>
                </a:lnTo>
                <a:cubicBezTo>
                  <a:pt x="13154" y="19567"/>
                  <a:pt x="13167" y="19562"/>
                  <a:pt x="13167" y="19461"/>
                </a:cubicBezTo>
                <a:cubicBezTo>
                  <a:pt x="13167" y="19329"/>
                  <a:pt x="13137" y="19314"/>
                  <a:pt x="12862" y="19334"/>
                </a:cubicBezTo>
                <a:close/>
                <a:moveTo>
                  <a:pt x="9627" y="19343"/>
                </a:moveTo>
                <a:lnTo>
                  <a:pt x="9627" y="20288"/>
                </a:lnTo>
                <a:cubicBezTo>
                  <a:pt x="9627" y="21053"/>
                  <a:pt x="9620" y="21230"/>
                  <a:pt x="9588" y="21250"/>
                </a:cubicBezTo>
                <a:cubicBezTo>
                  <a:pt x="9566" y="21264"/>
                  <a:pt x="9539" y="21317"/>
                  <a:pt x="9531" y="21368"/>
                </a:cubicBezTo>
                <a:cubicBezTo>
                  <a:pt x="9522" y="21423"/>
                  <a:pt x="9499" y="21451"/>
                  <a:pt x="9480" y="21432"/>
                </a:cubicBezTo>
                <a:cubicBezTo>
                  <a:pt x="9458" y="21409"/>
                  <a:pt x="9453" y="21197"/>
                  <a:pt x="9458" y="20742"/>
                </a:cubicBezTo>
                <a:cubicBezTo>
                  <a:pt x="9462" y="20379"/>
                  <a:pt x="9455" y="20065"/>
                  <a:pt x="9446" y="20051"/>
                </a:cubicBezTo>
                <a:cubicBezTo>
                  <a:pt x="9416" y="20003"/>
                  <a:pt x="9294" y="19968"/>
                  <a:pt x="9130" y="19961"/>
                </a:cubicBezTo>
                <a:cubicBezTo>
                  <a:pt x="9040" y="19956"/>
                  <a:pt x="8976" y="19966"/>
                  <a:pt x="8983" y="19979"/>
                </a:cubicBezTo>
                <a:cubicBezTo>
                  <a:pt x="8991" y="19991"/>
                  <a:pt x="8984" y="20026"/>
                  <a:pt x="8966" y="20061"/>
                </a:cubicBezTo>
                <a:cubicBezTo>
                  <a:pt x="8943" y="20107"/>
                  <a:pt x="8921" y="20116"/>
                  <a:pt x="8893" y="20079"/>
                </a:cubicBezTo>
                <a:cubicBezTo>
                  <a:pt x="8872" y="20051"/>
                  <a:pt x="8840" y="20031"/>
                  <a:pt x="8820" y="20042"/>
                </a:cubicBezTo>
                <a:cubicBezTo>
                  <a:pt x="8776" y="20068"/>
                  <a:pt x="8678" y="19997"/>
                  <a:pt x="8695" y="19952"/>
                </a:cubicBezTo>
                <a:cubicBezTo>
                  <a:pt x="8702" y="19934"/>
                  <a:pt x="8657" y="19915"/>
                  <a:pt x="8599" y="19915"/>
                </a:cubicBezTo>
                <a:cubicBezTo>
                  <a:pt x="8519" y="19915"/>
                  <a:pt x="8498" y="19900"/>
                  <a:pt x="8503" y="19843"/>
                </a:cubicBezTo>
                <a:cubicBezTo>
                  <a:pt x="8513" y="19746"/>
                  <a:pt x="8415" y="19701"/>
                  <a:pt x="8317" y="19761"/>
                </a:cubicBezTo>
                <a:cubicBezTo>
                  <a:pt x="8276" y="19786"/>
                  <a:pt x="8235" y="19808"/>
                  <a:pt x="8227" y="19806"/>
                </a:cubicBezTo>
                <a:cubicBezTo>
                  <a:pt x="8219" y="19804"/>
                  <a:pt x="8209" y="20045"/>
                  <a:pt x="8204" y="20342"/>
                </a:cubicBezTo>
                <a:cubicBezTo>
                  <a:pt x="8198" y="20724"/>
                  <a:pt x="8180" y="20899"/>
                  <a:pt x="8153" y="20932"/>
                </a:cubicBezTo>
                <a:cubicBezTo>
                  <a:pt x="8132" y="20958"/>
                  <a:pt x="8114" y="21011"/>
                  <a:pt x="8108" y="21059"/>
                </a:cubicBezTo>
                <a:cubicBezTo>
                  <a:pt x="8102" y="21107"/>
                  <a:pt x="8084" y="21146"/>
                  <a:pt x="8069" y="21141"/>
                </a:cubicBezTo>
                <a:cubicBezTo>
                  <a:pt x="8052" y="21136"/>
                  <a:pt x="8040" y="20949"/>
                  <a:pt x="8040" y="20687"/>
                </a:cubicBezTo>
                <a:cubicBezTo>
                  <a:pt x="8040" y="20337"/>
                  <a:pt x="8050" y="20241"/>
                  <a:pt x="8080" y="20251"/>
                </a:cubicBezTo>
                <a:cubicBezTo>
                  <a:pt x="8101" y="20258"/>
                  <a:pt x="8109" y="20238"/>
                  <a:pt x="8103" y="20206"/>
                </a:cubicBezTo>
                <a:cubicBezTo>
                  <a:pt x="8096" y="20173"/>
                  <a:pt x="8074" y="20143"/>
                  <a:pt x="8052" y="20142"/>
                </a:cubicBezTo>
                <a:cubicBezTo>
                  <a:pt x="7985" y="20140"/>
                  <a:pt x="7888" y="19977"/>
                  <a:pt x="7905" y="19897"/>
                </a:cubicBezTo>
                <a:cubicBezTo>
                  <a:pt x="7918" y="19837"/>
                  <a:pt x="7914" y="19841"/>
                  <a:pt x="7882" y="19888"/>
                </a:cubicBezTo>
                <a:cubicBezTo>
                  <a:pt x="7861" y="19919"/>
                  <a:pt x="7798" y="19942"/>
                  <a:pt x="7741" y="19942"/>
                </a:cubicBezTo>
                <a:cubicBezTo>
                  <a:pt x="7685" y="19942"/>
                  <a:pt x="7612" y="19972"/>
                  <a:pt x="7583" y="20006"/>
                </a:cubicBezTo>
                <a:cubicBezTo>
                  <a:pt x="7554" y="20040"/>
                  <a:pt x="7503" y="20055"/>
                  <a:pt x="7470" y="20042"/>
                </a:cubicBezTo>
                <a:cubicBezTo>
                  <a:pt x="7438" y="20029"/>
                  <a:pt x="7419" y="20040"/>
                  <a:pt x="7431" y="20061"/>
                </a:cubicBezTo>
                <a:cubicBezTo>
                  <a:pt x="7442" y="20081"/>
                  <a:pt x="7437" y="20125"/>
                  <a:pt x="7419" y="20160"/>
                </a:cubicBezTo>
                <a:cubicBezTo>
                  <a:pt x="7395" y="20208"/>
                  <a:pt x="7394" y="20229"/>
                  <a:pt x="7419" y="20269"/>
                </a:cubicBezTo>
                <a:cubicBezTo>
                  <a:pt x="7473" y="20355"/>
                  <a:pt x="7465" y="21048"/>
                  <a:pt x="7408" y="21177"/>
                </a:cubicBezTo>
                <a:cubicBezTo>
                  <a:pt x="7365" y="21276"/>
                  <a:pt x="7366" y="21285"/>
                  <a:pt x="7408" y="21323"/>
                </a:cubicBezTo>
                <a:cubicBezTo>
                  <a:pt x="7433" y="21345"/>
                  <a:pt x="7445" y="21395"/>
                  <a:pt x="7436" y="21432"/>
                </a:cubicBezTo>
                <a:cubicBezTo>
                  <a:pt x="7418" y="21508"/>
                  <a:pt x="7470" y="21524"/>
                  <a:pt x="7498" y="21450"/>
                </a:cubicBezTo>
                <a:cubicBezTo>
                  <a:pt x="7510" y="21420"/>
                  <a:pt x="7529" y="21423"/>
                  <a:pt x="7549" y="21450"/>
                </a:cubicBezTo>
                <a:cubicBezTo>
                  <a:pt x="7568" y="21474"/>
                  <a:pt x="7653" y="21478"/>
                  <a:pt x="7741" y="21459"/>
                </a:cubicBezTo>
                <a:cubicBezTo>
                  <a:pt x="7840" y="21438"/>
                  <a:pt x="7913" y="21437"/>
                  <a:pt x="7944" y="21468"/>
                </a:cubicBezTo>
                <a:cubicBezTo>
                  <a:pt x="7983" y="21507"/>
                  <a:pt x="8006" y="21503"/>
                  <a:pt x="8040" y="21432"/>
                </a:cubicBezTo>
                <a:cubicBezTo>
                  <a:pt x="8084" y="21342"/>
                  <a:pt x="8085" y="21346"/>
                  <a:pt x="8131" y="21450"/>
                </a:cubicBezTo>
                <a:cubicBezTo>
                  <a:pt x="8161" y="21519"/>
                  <a:pt x="8191" y="21542"/>
                  <a:pt x="8221" y="21523"/>
                </a:cubicBezTo>
                <a:cubicBezTo>
                  <a:pt x="8295" y="21474"/>
                  <a:pt x="8440" y="21464"/>
                  <a:pt x="8481" y="21504"/>
                </a:cubicBezTo>
                <a:cubicBezTo>
                  <a:pt x="8502" y="21525"/>
                  <a:pt x="8543" y="21514"/>
                  <a:pt x="8571" y="21486"/>
                </a:cubicBezTo>
                <a:cubicBezTo>
                  <a:pt x="8607" y="21450"/>
                  <a:pt x="8658" y="21452"/>
                  <a:pt x="8752" y="21486"/>
                </a:cubicBezTo>
                <a:cubicBezTo>
                  <a:pt x="8860" y="21526"/>
                  <a:pt x="8879" y="21527"/>
                  <a:pt x="8854" y="21477"/>
                </a:cubicBezTo>
                <a:cubicBezTo>
                  <a:pt x="8806" y="21386"/>
                  <a:pt x="8847" y="21313"/>
                  <a:pt x="8921" y="21359"/>
                </a:cubicBezTo>
                <a:cubicBezTo>
                  <a:pt x="8956" y="21381"/>
                  <a:pt x="8981" y="21417"/>
                  <a:pt x="8978" y="21441"/>
                </a:cubicBezTo>
                <a:cubicBezTo>
                  <a:pt x="8975" y="21465"/>
                  <a:pt x="9003" y="21479"/>
                  <a:pt x="9040" y="21468"/>
                </a:cubicBezTo>
                <a:cubicBezTo>
                  <a:pt x="9077" y="21457"/>
                  <a:pt x="9130" y="21475"/>
                  <a:pt x="9164" y="21504"/>
                </a:cubicBezTo>
                <a:cubicBezTo>
                  <a:pt x="9209" y="21543"/>
                  <a:pt x="9239" y="21540"/>
                  <a:pt x="9266" y="21504"/>
                </a:cubicBezTo>
                <a:cubicBezTo>
                  <a:pt x="9304" y="21454"/>
                  <a:pt x="9469" y="21459"/>
                  <a:pt x="9503" y="21514"/>
                </a:cubicBezTo>
                <a:cubicBezTo>
                  <a:pt x="9534" y="21563"/>
                  <a:pt x="9680" y="21550"/>
                  <a:pt x="9701" y="21495"/>
                </a:cubicBezTo>
                <a:cubicBezTo>
                  <a:pt x="9711" y="21468"/>
                  <a:pt x="9743" y="21455"/>
                  <a:pt x="9774" y="21468"/>
                </a:cubicBezTo>
                <a:cubicBezTo>
                  <a:pt x="9815" y="21486"/>
                  <a:pt x="9826" y="21474"/>
                  <a:pt x="9813" y="21423"/>
                </a:cubicBezTo>
                <a:cubicBezTo>
                  <a:pt x="9804" y="21385"/>
                  <a:pt x="9797" y="20904"/>
                  <a:pt x="9797" y="20351"/>
                </a:cubicBezTo>
                <a:lnTo>
                  <a:pt x="9797" y="19343"/>
                </a:lnTo>
                <a:lnTo>
                  <a:pt x="9712" y="19343"/>
                </a:lnTo>
                <a:lnTo>
                  <a:pt x="9627" y="19343"/>
                </a:lnTo>
                <a:close/>
                <a:moveTo>
                  <a:pt x="1366" y="19416"/>
                </a:moveTo>
                <a:lnTo>
                  <a:pt x="1231" y="19452"/>
                </a:lnTo>
                <a:lnTo>
                  <a:pt x="1220" y="19679"/>
                </a:lnTo>
                <a:cubicBezTo>
                  <a:pt x="1213" y="19851"/>
                  <a:pt x="1200" y="19915"/>
                  <a:pt x="1169" y="19915"/>
                </a:cubicBezTo>
                <a:cubicBezTo>
                  <a:pt x="1143" y="19915"/>
                  <a:pt x="1130" y="19883"/>
                  <a:pt x="1135" y="19833"/>
                </a:cubicBezTo>
                <a:cubicBezTo>
                  <a:pt x="1140" y="19785"/>
                  <a:pt x="1128" y="19755"/>
                  <a:pt x="1107" y="19761"/>
                </a:cubicBezTo>
                <a:cubicBezTo>
                  <a:pt x="1086" y="19766"/>
                  <a:pt x="1049" y="19753"/>
                  <a:pt x="1022" y="19734"/>
                </a:cubicBezTo>
                <a:cubicBezTo>
                  <a:pt x="995" y="19714"/>
                  <a:pt x="948" y="19723"/>
                  <a:pt x="920" y="19743"/>
                </a:cubicBezTo>
                <a:cubicBezTo>
                  <a:pt x="893" y="19762"/>
                  <a:pt x="841" y="19775"/>
                  <a:pt x="802" y="19779"/>
                </a:cubicBezTo>
                <a:cubicBezTo>
                  <a:pt x="710" y="19789"/>
                  <a:pt x="569" y="19896"/>
                  <a:pt x="587" y="19942"/>
                </a:cubicBezTo>
                <a:cubicBezTo>
                  <a:pt x="606" y="19990"/>
                  <a:pt x="540" y="20049"/>
                  <a:pt x="469" y="20051"/>
                </a:cubicBezTo>
                <a:cubicBezTo>
                  <a:pt x="419" y="20053"/>
                  <a:pt x="416" y="20093"/>
                  <a:pt x="412" y="20324"/>
                </a:cubicBezTo>
                <a:cubicBezTo>
                  <a:pt x="408" y="20582"/>
                  <a:pt x="409" y="20587"/>
                  <a:pt x="486" y="20587"/>
                </a:cubicBezTo>
                <a:cubicBezTo>
                  <a:pt x="529" y="20587"/>
                  <a:pt x="587" y="20628"/>
                  <a:pt x="615" y="20678"/>
                </a:cubicBezTo>
                <a:cubicBezTo>
                  <a:pt x="663" y="20762"/>
                  <a:pt x="660" y="20769"/>
                  <a:pt x="615" y="20796"/>
                </a:cubicBezTo>
                <a:cubicBezTo>
                  <a:pt x="587" y="20814"/>
                  <a:pt x="571" y="20865"/>
                  <a:pt x="576" y="20923"/>
                </a:cubicBezTo>
                <a:cubicBezTo>
                  <a:pt x="583" y="21007"/>
                  <a:pt x="571" y="21015"/>
                  <a:pt x="491" y="21005"/>
                </a:cubicBezTo>
                <a:cubicBezTo>
                  <a:pt x="406" y="20994"/>
                  <a:pt x="401" y="21010"/>
                  <a:pt x="401" y="21132"/>
                </a:cubicBezTo>
                <a:cubicBezTo>
                  <a:pt x="401" y="21216"/>
                  <a:pt x="420" y="21276"/>
                  <a:pt x="452" y="21296"/>
                </a:cubicBezTo>
                <a:cubicBezTo>
                  <a:pt x="497" y="21324"/>
                  <a:pt x="494" y="21336"/>
                  <a:pt x="435" y="21414"/>
                </a:cubicBezTo>
                <a:lnTo>
                  <a:pt x="367" y="21495"/>
                </a:lnTo>
                <a:lnTo>
                  <a:pt x="480" y="21514"/>
                </a:lnTo>
                <a:cubicBezTo>
                  <a:pt x="539" y="21522"/>
                  <a:pt x="611" y="21512"/>
                  <a:pt x="644" y="21495"/>
                </a:cubicBezTo>
                <a:cubicBezTo>
                  <a:pt x="763" y="21433"/>
                  <a:pt x="1013" y="21425"/>
                  <a:pt x="1005" y="21486"/>
                </a:cubicBezTo>
                <a:cubicBezTo>
                  <a:pt x="995" y="21570"/>
                  <a:pt x="1017" y="21556"/>
                  <a:pt x="1084" y="21441"/>
                </a:cubicBezTo>
                <a:lnTo>
                  <a:pt x="1146" y="21341"/>
                </a:lnTo>
                <a:lnTo>
                  <a:pt x="1163" y="21450"/>
                </a:lnTo>
                <a:cubicBezTo>
                  <a:pt x="1178" y="21538"/>
                  <a:pt x="1192" y="21548"/>
                  <a:pt x="1254" y="21523"/>
                </a:cubicBezTo>
                <a:cubicBezTo>
                  <a:pt x="1294" y="21506"/>
                  <a:pt x="1375" y="21481"/>
                  <a:pt x="1434" y="21468"/>
                </a:cubicBezTo>
                <a:cubicBezTo>
                  <a:pt x="1523" y="21448"/>
                  <a:pt x="1541" y="21430"/>
                  <a:pt x="1541" y="21341"/>
                </a:cubicBezTo>
                <a:cubicBezTo>
                  <a:pt x="1541" y="21282"/>
                  <a:pt x="1554" y="21220"/>
                  <a:pt x="1570" y="21205"/>
                </a:cubicBezTo>
                <a:cubicBezTo>
                  <a:pt x="1585" y="21189"/>
                  <a:pt x="1598" y="21130"/>
                  <a:pt x="1598" y="21078"/>
                </a:cubicBezTo>
                <a:cubicBezTo>
                  <a:pt x="1598" y="21004"/>
                  <a:pt x="1588" y="20992"/>
                  <a:pt x="1558" y="21032"/>
                </a:cubicBezTo>
                <a:cubicBezTo>
                  <a:pt x="1537" y="21060"/>
                  <a:pt x="1515" y="21069"/>
                  <a:pt x="1502" y="21050"/>
                </a:cubicBezTo>
                <a:cubicBezTo>
                  <a:pt x="1489" y="21032"/>
                  <a:pt x="1485" y="21046"/>
                  <a:pt x="1496" y="21078"/>
                </a:cubicBezTo>
                <a:cubicBezTo>
                  <a:pt x="1529" y="21168"/>
                  <a:pt x="1487" y="21241"/>
                  <a:pt x="1440" y="21177"/>
                </a:cubicBezTo>
                <a:cubicBezTo>
                  <a:pt x="1410" y="21138"/>
                  <a:pt x="1400" y="21004"/>
                  <a:pt x="1400" y="20669"/>
                </a:cubicBezTo>
                <a:cubicBezTo>
                  <a:pt x="1400" y="20291"/>
                  <a:pt x="1407" y="20212"/>
                  <a:pt x="1445" y="20188"/>
                </a:cubicBezTo>
                <a:cubicBezTo>
                  <a:pt x="1471" y="20172"/>
                  <a:pt x="1517" y="20185"/>
                  <a:pt x="1547" y="20215"/>
                </a:cubicBezTo>
                <a:cubicBezTo>
                  <a:pt x="1596" y="20264"/>
                  <a:pt x="1600" y="20257"/>
                  <a:pt x="1570" y="20179"/>
                </a:cubicBezTo>
                <a:cubicBezTo>
                  <a:pt x="1526" y="20067"/>
                  <a:pt x="1556" y="19931"/>
                  <a:pt x="1621" y="19952"/>
                </a:cubicBezTo>
                <a:cubicBezTo>
                  <a:pt x="1666" y="19966"/>
                  <a:pt x="1671" y="20041"/>
                  <a:pt x="1671" y="20733"/>
                </a:cubicBezTo>
                <a:lnTo>
                  <a:pt x="1671" y="21495"/>
                </a:lnTo>
                <a:lnTo>
                  <a:pt x="1745" y="21477"/>
                </a:lnTo>
                <a:cubicBezTo>
                  <a:pt x="1784" y="21469"/>
                  <a:pt x="1827" y="21461"/>
                  <a:pt x="1846" y="21459"/>
                </a:cubicBezTo>
                <a:cubicBezTo>
                  <a:pt x="1872" y="21457"/>
                  <a:pt x="1886" y="21263"/>
                  <a:pt x="1892" y="20742"/>
                </a:cubicBezTo>
                <a:cubicBezTo>
                  <a:pt x="1896" y="20309"/>
                  <a:pt x="1908" y="20035"/>
                  <a:pt x="1925" y="20033"/>
                </a:cubicBezTo>
                <a:cubicBezTo>
                  <a:pt x="1941" y="20032"/>
                  <a:pt x="1963" y="20069"/>
                  <a:pt x="1971" y="20115"/>
                </a:cubicBezTo>
                <a:cubicBezTo>
                  <a:pt x="1978" y="20161"/>
                  <a:pt x="2013" y="20197"/>
                  <a:pt x="2044" y="20197"/>
                </a:cubicBezTo>
                <a:cubicBezTo>
                  <a:pt x="2098" y="20197"/>
                  <a:pt x="2102" y="20228"/>
                  <a:pt x="2106" y="20814"/>
                </a:cubicBezTo>
                <a:cubicBezTo>
                  <a:pt x="2111" y="21563"/>
                  <a:pt x="2108" y="21525"/>
                  <a:pt x="2151" y="21468"/>
                </a:cubicBezTo>
                <a:cubicBezTo>
                  <a:pt x="2187" y="21422"/>
                  <a:pt x="2449" y="21456"/>
                  <a:pt x="2552" y="21523"/>
                </a:cubicBezTo>
                <a:cubicBezTo>
                  <a:pt x="2580" y="21540"/>
                  <a:pt x="2617" y="21538"/>
                  <a:pt x="2637" y="21514"/>
                </a:cubicBezTo>
                <a:cubicBezTo>
                  <a:pt x="2656" y="21489"/>
                  <a:pt x="2719" y="21455"/>
                  <a:pt x="2778" y="21441"/>
                </a:cubicBezTo>
                <a:cubicBezTo>
                  <a:pt x="2859" y="21421"/>
                  <a:pt x="2888" y="21429"/>
                  <a:pt x="2908" y="21486"/>
                </a:cubicBezTo>
                <a:cubicBezTo>
                  <a:pt x="2929" y="21546"/>
                  <a:pt x="2942" y="21558"/>
                  <a:pt x="2976" y="21514"/>
                </a:cubicBezTo>
                <a:cubicBezTo>
                  <a:pt x="3014" y="21463"/>
                  <a:pt x="3214" y="21454"/>
                  <a:pt x="3275" y="21504"/>
                </a:cubicBezTo>
                <a:cubicBezTo>
                  <a:pt x="3289" y="21516"/>
                  <a:pt x="3335" y="21523"/>
                  <a:pt x="3382" y="21514"/>
                </a:cubicBezTo>
                <a:cubicBezTo>
                  <a:pt x="3429" y="21504"/>
                  <a:pt x="3522" y="21491"/>
                  <a:pt x="3585" y="21486"/>
                </a:cubicBezTo>
                <a:cubicBezTo>
                  <a:pt x="3693" y="21478"/>
                  <a:pt x="3703" y="21471"/>
                  <a:pt x="3693" y="21359"/>
                </a:cubicBezTo>
                <a:cubicBezTo>
                  <a:pt x="3680" y="21221"/>
                  <a:pt x="3759" y="20937"/>
                  <a:pt x="3800" y="20978"/>
                </a:cubicBezTo>
                <a:cubicBezTo>
                  <a:pt x="3815" y="20993"/>
                  <a:pt x="3828" y="21048"/>
                  <a:pt x="3828" y="21105"/>
                </a:cubicBezTo>
                <a:cubicBezTo>
                  <a:pt x="3828" y="21162"/>
                  <a:pt x="3846" y="21247"/>
                  <a:pt x="3868" y="21296"/>
                </a:cubicBezTo>
                <a:cubicBezTo>
                  <a:pt x="3895" y="21354"/>
                  <a:pt x="3897" y="21406"/>
                  <a:pt x="3879" y="21441"/>
                </a:cubicBezTo>
                <a:cubicBezTo>
                  <a:pt x="3840" y="21516"/>
                  <a:pt x="3900" y="21559"/>
                  <a:pt x="3964" y="21504"/>
                </a:cubicBezTo>
                <a:cubicBezTo>
                  <a:pt x="4037" y="21442"/>
                  <a:pt x="4203" y="21433"/>
                  <a:pt x="4286" y="21486"/>
                </a:cubicBezTo>
                <a:cubicBezTo>
                  <a:pt x="4393" y="21555"/>
                  <a:pt x="4431" y="21518"/>
                  <a:pt x="4410" y="21350"/>
                </a:cubicBezTo>
                <a:cubicBezTo>
                  <a:pt x="4388" y="21170"/>
                  <a:pt x="4382" y="20331"/>
                  <a:pt x="4404" y="20160"/>
                </a:cubicBezTo>
                <a:cubicBezTo>
                  <a:pt x="4414" y="20087"/>
                  <a:pt x="4406" y="20017"/>
                  <a:pt x="4387" y="19997"/>
                </a:cubicBezTo>
                <a:cubicBezTo>
                  <a:pt x="4369" y="19978"/>
                  <a:pt x="4252" y="19963"/>
                  <a:pt x="4128" y="19961"/>
                </a:cubicBezTo>
                <a:cubicBezTo>
                  <a:pt x="3917" y="19956"/>
                  <a:pt x="3836" y="19901"/>
                  <a:pt x="3913" y="19824"/>
                </a:cubicBezTo>
                <a:cubicBezTo>
                  <a:pt x="3929" y="19808"/>
                  <a:pt x="3941" y="19779"/>
                  <a:pt x="3941" y="19752"/>
                </a:cubicBezTo>
                <a:cubicBezTo>
                  <a:pt x="3941" y="19719"/>
                  <a:pt x="3893" y="19707"/>
                  <a:pt x="3800" y="19724"/>
                </a:cubicBezTo>
                <a:cubicBezTo>
                  <a:pt x="3647" y="19754"/>
                  <a:pt x="3611" y="19716"/>
                  <a:pt x="3625" y="19543"/>
                </a:cubicBezTo>
                <a:cubicBezTo>
                  <a:pt x="3632" y="19454"/>
                  <a:pt x="3616" y="19448"/>
                  <a:pt x="3473" y="19434"/>
                </a:cubicBezTo>
                <a:cubicBezTo>
                  <a:pt x="3311" y="19418"/>
                  <a:pt x="3290" y="19444"/>
                  <a:pt x="3314" y="19643"/>
                </a:cubicBezTo>
                <a:cubicBezTo>
                  <a:pt x="3324" y="19725"/>
                  <a:pt x="3221" y="19807"/>
                  <a:pt x="3168" y="19761"/>
                </a:cubicBezTo>
                <a:cubicBezTo>
                  <a:pt x="3130" y="19728"/>
                  <a:pt x="3114" y="19738"/>
                  <a:pt x="3100" y="19797"/>
                </a:cubicBezTo>
                <a:cubicBezTo>
                  <a:pt x="3082" y="19871"/>
                  <a:pt x="3076" y="19869"/>
                  <a:pt x="3043" y="19797"/>
                </a:cubicBezTo>
                <a:cubicBezTo>
                  <a:pt x="3021" y="19748"/>
                  <a:pt x="2977" y="19719"/>
                  <a:pt x="2914" y="19724"/>
                </a:cubicBezTo>
                <a:cubicBezTo>
                  <a:pt x="2836" y="19731"/>
                  <a:pt x="2812" y="19752"/>
                  <a:pt x="2812" y="19824"/>
                </a:cubicBezTo>
                <a:cubicBezTo>
                  <a:pt x="2812" y="19969"/>
                  <a:pt x="2617" y="19983"/>
                  <a:pt x="2524" y="19843"/>
                </a:cubicBezTo>
                <a:cubicBezTo>
                  <a:pt x="2457" y="19743"/>
                  <a:pt x="2453" y="19738"/>
                  <a:pt x="2462" y="19824"/>
                </a:cubicBezTo>
                <a:cubicBezTo>
                  <a:pt x="2469" y="19896"/>
                  <a:pt x="2455" y="19915"/>
                  <a:pt x="2400" y="19915"/>
                </a:cubicBezTo>
                <a:cubicBezTo>
                  <a:pt x="2357" y="19915"/>
                  <a:pt x="2328" y="19893"/>
                  <a:pt x="2326" y="19852"/>
                </a:cubicBezTo>
                <a:cubicBezTo>
                  <a:pt x="2325" y="19814"/>
                  <a:pt x="2317" y="19701"/>
                  <a:pt x="2315" y="19606"/>
                </a:cubicBezTo>
                <a:cubicBezTo>
                  <a:pt x="2311" y="19442"/>
                  <a:pt x="2309" y="19434"/>
                  <a:pt x="2213" y="19434"/>
                </a:cubicBezTo>
                <a:cubicBezTo>
                  <a:pt x="2120" y="19434"/>
                  <a:pt x="2115" y="19449"/>
                  <a:pt x="2112" y="19588"/>
                </a:cubicBezTo>
                <a:cubicBezTo>
                  <a:pt x="2105" y="19907"/>
                  <a:pt x="2099" y="19915"/>
                  <a:pt x="2033" y="19915"/>
                </a:cubicBezTo>
                <a:cubicBezTo>
                  <a:pt x="1997" y="19915"/>
                  <a:pt x="1972" y="19900"/>
                  <a:pt x="1976" y="19879"/>
                </a:cubicBezTo>
                <a:cubicBezTo>
                  <a:pt x="1980" y="19858"/>
                  <a:pt x="1964" y="19822"/>
                  <a:pt x="1937" y="19797"/>
                </a:cubicBezTo>
                <a:cubicBezTo>
                  <a:pt x="1904" y="19768"/>
                  <a:pt x="1886" y="19700"/>
                  <a:pt x="1886" y="19597"/>
                </a:cubicBezTo>
                <a:cubicBezTo>
                  <a:pt x="1886" y="19448"/>
                  <a:pt x="1877" y="19434"/>
                  <a:pt x="1784" y="19434"/>
                </a:cubicBezTo>
                <a:cubicBezTo>
                  <a:pt x="1694" y="19434"/>
                  <a:pt x="1685" y="19452"/>
                  <a:pt x="1677" y="19588"/>
                </a:cubicBezTo>
                <a:cubicBezTo>
                  <a:pt x="1671" y="19684"/>
                  <a:pt x="1654" y="19734"/>
                  <a:pt x="1626" y="19734"/>
                </a:cubicBezTo>
                <a:cubicBezTo>
                  <a:pt x="1603" y="19734"/>
                  <a:pt x="1589" y="19708"/>
                  <a:pt x="1592" y="19670"/>
                </a:cubicBezTo>
                <a:cubicBezTo>
                  <a:pt x="1596" y="19632"/>
                  <a:pt x="1574" y="19555"/>
                  <a:pt x="1547" y="19497"/>
                </a:cubicBezTo>
                <a:cubicBezTo>
                  <a:pt x="1504" y="19407"/>
                  <a:pt x="1484" y="19390"/>
                  <a:pt x="1366" y="19416"/>
                </a:cubicBezTo>
                <a:close/>
                <a:moveTo>
                  <a:pt x="7018" y="19416"/>
                </a:moveTo>
                <a:cubicBezTo>
                  <a:pt x="6999" y="19389"/>
                  <a:pt x="7007" y="19415"/>
                  <a:pt x="7035" y="19470"/>
                </a:cubicBezTo>
                <a:cubicBezTo>
                  <a:pt x="7086" y="19567"/>
                  <a:pt x="7084" y="19564"/>
                  <a:pt x="7024" y="19616"/>
                </a:cubicBezTo>
                <a:cubicBezTo>
                  <a:pt x="6984" y="19650"/>
                  <a:pt x="6974" y="19689"/>
                  <a:pt x="6990" y="19724"/>
                </a:cubicBezTo>
                <a:cubicBezTo>
                  <a:pt x="7004" y="19754"/>
                  <a:pt x="7014" y="19814"/>
                  <a:pt x="7013" y="19852"/>
                </a:cubicBezTo>
                <a:cubicBezTo>
                  <a:pt x="7011" y="19941"/>
                  <a:pt x="6557" y="19972"/>
                  <a:pt x="6493" y="19888"/>
                </a:cubicBezTo>
                <a:cubicBezTo>
                  <a:pt x="6471" y="19858"/>
                  <a:pt x="6452" y="19842"/>
                  <a:pt x="6448" y="19852"/>
                </a:cubicBezTo>
                <a:cubicBezTo>
                  <a:pt x="6445" y="19862"/>
                  <a:pt x="6426" y="19910"/>
                  <a:pt x="6409" y="19961"/>
                </a:cubicBezTo>
                <a:cubicBezTo>
                  <a:pt x="6371" y="20069"/>
                  <a:pt x="6303" y="20084"/>
                  <a:pt x="6188" y="19997"/>
                </a:cubicBezTo>
                <a:cubicBezTo>
                  <a:pt x="6140" y="19960"/>
                  <a:pt x="6058" y="19938"/>
                  <a:pt x="5996" y="19952"/>
                </a:cubicBezTo>
                <a:cubicBezTo>
                  <a:pt x="5937" y="19964"/>
                  <a:pt x="5873" y="19952"/>
                  <a:pt x="5855" y="19924"/>
                </a:cubicBezTo>
                <a:cubicBezTo>
                  <a:pt x="5833" y="19888"/>
                  <a:pt x="5824" y="19894"/>
                  <a:pt x="5821" y="19933"/>
                </a:cubicBezTo>
                <a:cubicBezTo>
                  <a:pt x="5814" y="20054"/>
                  <a:pt x="5813" y="20074"/>
                  <a:pt x="5793" y="20106"/>
                </a:cubicBezTo>
                <a:cubicBezTo>
                  <a:pt x="5782" y="20124"/>
                  <a:pt x="5747" y="20105"/>
                  <a:pt x="5720" y="20070"/>
                </a:cubicBezTo>
                <a:cubicBezTo>
                  <a:pt x="5676" y="20012"/>
                  <a:pt x="5675" y="20017"/>
                  <a:pt x="5703" y="20097"/>
                </a:cubicBezTo>
                <a:cubicBezTo>
                  <a:pt x="5725" y="20161"/>
                  <a:pt x="5726" y="20210"/>
                  <a:pt x="5703" y="20269"/>
                </a:cubicBezTo>
                <a:cubicBezTo>
                  <a:pt x="5679" y="20332"/>
                  <a:pt x="5678" y="20378"/>
                  <a:pt x="5703" y="20442"/>
                </a:cubicBezTo>
                <a:cubicBezTo>
                  <a:pt x="5724" y="20496"/>
                  <a:pt x="5725" y="20546"/>
                  <a:pt x="5709" y="20578"/>
                </a:cubicBezTo>
                <a:cubicBezTo>
                  <a:pt x="5694" y="20606"/>
                  <a:pt x="5692" y="20618"/>
                  <a:pt x="5703" y="20605"/>
                </a:cubicBezTo>
                <a:cubicBezTo>
                  <a:pt x="5755" y="20544"/>
                  <a:pt x="5786" y="20695"/>
                  <a:pt x="5776" y="20941"/>
                </a:cubicBezTo>
                <a:cubicBezTo>
                  <a:pt x="5763" y="21252"/>
                  <a:pt x="5750" y="21331"/>
                  <a:pt x="5714" y="21296"/>
                </a:cubicBezTo>
                <a:cubicBezTo>
                  <a:pt x="5700" y="21281"/>
                  <a:pt x="5693" y="21306"/>
                  <a:pt x="5697" y="21350"/>
                </a:cubicBezTo>
                <a:cubicBezTo>
                  <a:pt x="5702" y="21394"/>
                  <a:pt x="5719" y="21429"/>
                  <a:pt x="5737" y="21423"/>
                </a:cubicBezTo>
                <a:cubicBezTo>
                  <a:pt x="5755" y="21416"/>
                  <a:pt x="5779" y="21442"/>
                  <a:pt x="5788" y="21477"/>
                </a:cubicBezTo>
                <a:cubicBezTo>
                  <a:pt x="5800" y="21529"/>
                  <a:pt x="5816" y="21527"/>
                  <a:pt x="5884" y="21486"/>
                </a:cubicBezTo>
                <a:cubicBezTo>
                  <a:pt x="5948" y="21447"/>
                  <a:pt x="5985" y="21450"/>
                  <a:pt x="6030" y="21495"/>
                </a:cubicBezTo>
                <a:cubicBezTo>
                  <a:pt x="6064" y="21529"/>
                  <a:pt x="6102" y="21535"/>
                  <a:pt x="6121" y="21514"/>
                </a:cubicBezTo>
                <a:cubicBezTo>
                  <a:pt x="6160" y="21469"/>
                  <a:pt x="6231" y="21471"/>
                  <a:pt x="6273" y="21514"/>
                </a:cubicBezTo>
                <a:cubicBezTo>
                  <a:pt x="6308" y="21549"/>
                  <a:pt x="6366" y="21535"/>
                  <a:pt x="6414" y="21486"/>
                </a:cubicBezTo>
                <a:cubicBezTo>
                  <a:pt x="6433" y="21468"/>
                  <a:pt x="6461" y="21479"/>
                  <a:pt x="6471" y="21504"/>
                </a:cubicBezTo>
                <a:cubicBezTo>
                  <a:pt x="6483" y="21536"/>
                  <a:pt x="6506" y="21528"/>
                  <a:pt x="6544" y="21495"/>
                </a:cubicBezTo>
                <a:cubicBezTo>
                  <a:pt x="6608" y="21440"/>
                  <a:pt x="6977" y="21454"/>
                  <a:pt x="7081" y="21514"/>
                </a:cubicBezTo>
                <a:cubicBezTo>
                  <a:pt x="7124" y="21538"/>
                  <a:pt x="7163" y="21528"/>
                  <a:pt x="7188" y="21495"/>
                </a:cubicBezTo>
                <a:cubicBezTo>
                  <a:pt x="7209" y="21467"/>
                  <a:pt x="7241" y="21456"/>
                  <a:pt x="7261" y="21468"/>
                </a:cubicBezTo>
                <a:cubicBezTo>
                  <a:pt x="7290" y="21486"/>
                  <a:pt x="7296" y="21326"/>
                  <a:pt x="7290" y="20733"/>
                </a:cubicBezTo>
                <a:cubicBezTo>
                  <a:pt x="7285" y="20301"/>
                  <a:pt x="7291" y="19955"/>
                  <a:pt x="7306" y="19924"/>
                </a:cubicBezTo>
                <a:cubicBezTo>
                  <a:pt x="7335" y="19869"/>
                  <a:pt x="7351" y="19725"/>
                  <a:pt x="7346" y="19525"/>
                </a:cubicBezTo>
                <a:cubicBezTo>
                  <a:pt x="7343" y="19410"/>
                  <a:pt x="7337" y="19405"/>
                  <a:pt x="7199" y="19434"/>
                </a:cubicBezTo>
                <a:cubicBezTo>
                  <a:pt x="7113" y="19452"/>
                  <a:pt x="7040" y="19446"/>
                  <a:pt x="7018" y="19416"/>
                </a:cubicBezTo>
                <a:close/>
                <a:moveTo>
                  <a:pt x="11835" y="19416"/>
                </a:moveTo>
                <a:lnTo>
                  <a:pt x="11846" y="19570"/>
                </a:lnTo>
                <a:cubicBezTo>
                  <a:pt x="11852" y="19659"/>
                  <a:pt x="11874" y="19751"/>
                  <a:pt x="11891" y="19770"/>
                </a:cubicBezTo>
                <a:cubicBezTo>
                  <a:pt x="11909" y="19789"/>
                  <a:pt x="11950" y="19795"/>
                  <a:pt x="11982" y="19788"/>
                </a:cubicBezTo>
                <a:cubicBezTo>
                  <a:pt x="12025" y="19779"/>
                  <a:pt x="12043" y="19742"/>
                  <a:pt x="12049" y="19616"/>
                </a:cubicBezTo>
                <a:cubicBezTo>
                  <a:pt x="12058" y="19453"/>
                  <a:pt x="12054" y="19450"/>
                  <a:pt x="11948" y="19434"/>
                </a:cubicBezTo>
                <a:lnTo>
                  <a:pt x="11835" y="19416"/>
                </a:lnTo>
                <a:close/>
                <a:moveTo>
                  <a:pt x="14381" y="19416"/>
                </a:moveTo>
                <a:cubicBezTo>
                  <a:pt x="14277" y="19416"/>
                  <a:pt x="14263" y="19424"/>
                  <a:pt x="14274" y="19516"/>
                </a:cubicBezTo>
                <a:cubicBezTo>
                  <a:pt x="14282" y="19586"/>
                  <a:pt x="14260" y="19666"/>
                  <a:pt x="14195" y="19770"/>
                </a:cubicBezTo>
                <a:cubicBezTo>
                  <a:pt x="14143" y="19853"/>
                  <a:pt x="14092" y="19911"/>
                  <a:pt x="14082" y="19906"/>
                </a:cubicBezTo>
                <a:cubicBezTo>
                  <a:pt x="14072" y="19901"/>
                  <a:pt x="13989" y="19922"/>
                  <a:pt x="13896" y="19942"/>
                </a:cubicBezTo>
                <a:cubicBezTo>
                  <a:pt x="13697" y="19987"/>
                  <a:pt x="13660" y="19961"/>
                  <a:pt x="13726" y="19843"/>
                </a:cubicBezTo>
                <a:cubicBezTo>
                  <a:pt x="13753" y="19795"/>
                  <a:pt x="13763" y="19761"/>
                  <a:pt x="13749" y="19761"/>
                </a:cubicBezTo>
                <a:cubicBezTo>
                  <a:pt x="13713" y="19761"/>
                  <a:pt x="13646" y="19940"/>
                  <a:pt x="13664" y="19988"/>
                </a:cubicBezTo>
                <a:cubicBezTo>
                  <a:pt x="13672" y="20009"/>
                  <a:pt x="13664" y="20049"/>
                  <a:pt x="13642" y="20079"/>
                </a:cubicBezTo>
                <a:cubicBezTo>
                  <a:pt x="13609" y="20122"/>
                  <a:pt x="13593" y="20116"/>
                  <a:pt x="13568" y="20042"/>
                </a:cubicBezTo>
                <a:cubicBezTo>
                  <a:pt x="13551" y="19991"/>
                  <a:pt x="13542" y="19919"/>
                  <a:pt x="13546" y="19888"/>
                </a:cubicBezTo>
                <a:cubicBezTo>
                  <a:pt x="13550" y="19857"/>
                  <a:pt x="13535" y="19826"/>
                  <a:pt x="13512" y="19824"/>
                </a:cubicBezTo>
                <a:cubicBezTo>
                  <a:pt x="13482" y="19823"/>
                  <a:pt x="13461" y="19769"/>
                  <a:pt x="13455" y="19634"/>
                </a:cubicBezTo>
                <a:cubicBezTo>
                  <a:pt x="13447" y="19445"/>
                  <a:pt x="13443" y="19434"/>
                  <a:pt x="13348" y="19434"/>
                </a:cubicBezTo>
                <a:cubicBezTo>
                  <a:pt x="13253" y="19434"/>
                  <a:pt x="13252" y="19442"/>
                  <a:pt x="13252" y="19616"/>
                </a:cubicBezTo>
                <a:cubicBezTo>
                  <a:pt x="13252" y="19772"/>
                  <a:pt x="13258" y="19791"/>
                  <a:pt x="13309" y="19770"/>
                </a:cubicBezTo>
                <a:cubicBezTo>
                  <a:pt x="13371" y="19744"/>
                  <a:pt x="13463" y="19832"/>
                  <a:pt x="13438" y="19897"/>
                </a:cubicBezTo>
                <a:cubicBezTo>
                  <a:pt x="13430" y="19919"/>
                  <a:pt x="13383" y="19942"/>
                  <a:pt x="13337" y="19942"/>
                </a:cubicBezTo>
                <a:cubicBezTo>
                  <a:pt x="13291" y="19942"/>
                  <a:pt x="13252" y="19963"/>
                  <a:pt x="13252" y="19988"/>
                </a:cubicBezTo>
                <a:cubicBezTo>
                  <a:pt x="13252" y="20087"/>
                  <a:pt x="13246" y="20101"/>
                  <a:pt x="13190" y="20197"/>
                </a:cubicBezTo>
                <a:lnTo>
                  <a:pt x="13134" y="20297"/>
                </a:lnTo>
                <a:lnTo>
                  <a:pt x="13190" y="20351"/>
                </a:lnTo>
                <a:cubicBezTo>
                  <a:pt x="13245" y="20399"/>
                  <a:pt x="13252" y="20443"/>
                  <a:pt x="13252" y="20941"/>
                </a:cubicBezTo>
                <a:lnTo>
                  <a:pt x="13252" y="21477"/>
                </a:lnTo>
                <a:lnTo>
                  <a:pt x="13484" y="21486"/>
                </a:lnTo>
                <a:cubicBezTo>
                  <a:pt x="13612" y="21493"/>
                  <a:pt x="13724" y="21510"/>
                  <a:pt x="13732" y="21523"/>
                </a:cubicBezTo>
                <a:cubicBezTo>
                  <a:pt x="13740" y="21536"/>
                  <a:pt x="13761" y="21530"/>
                  <a:pt x="13777" y="21504"/>
                </a:cubicBezTo>
                <a:cubicBezTo>
                  <a:pt x="13817" y="21441"/>
                  <a:pt x="13945" y="21447"/>
                  <a:pt x="13986" y="21514"/>
                </a:cubicBezTo>
                <a:cubicBezTo>
                  <a:pt x="14012" y="21555"/>
                  <a:pt x="14036" y="21545"/>
                  <a:pt x="14076" y="21486"/>
                </a:cubicBezTo>
                <a:cubicBezTo>
                  <a:pt x="14117" y="21427"/>
                  <a:pt x="14135" y="21426"/>
                  <a:pt x="14161" y="21468"/>
                </a:cubicBezTo>
                <a:cubicBezTo>
                  <a:pt x="14187" y="21510"/>
                  <a:pt x="14195" y="21498"/>
                  <a:pt x="14195" y="21423"/>
                </a:cubicBezTo>
                <a:cubicBezTo>
                  <a:pt x="14195" y="21369"/>
                  <a:pt x="14184" y="21316"/>
                  <a:pt x="14172" y="21305"/>
                </a:cubicBezTo>
                <a:cubicBezTo>
                  <a:pt x="14161" y="21293"/>
                  <a:pt x="14154" y="21101"/>
                  <a:pt x="14156" y="20878"/>
                </a:cubicBezTo>
                <a:cubicBezTo>
                  <a:pt x="14157" y="20655"/>
                  <a:pt x="14147" y="20444"/>
                  <a:pt x="14133" y="20415"/>
                </a:cubicBezTo>
                <a:cubicBezTo>
                  <a:pt x="14117" y="20382"/>
                  <a:pt x="14120" y="20351"/>
                  <a:pt x="14139" y="20333"/>
                </a:cubicBezTo>
                <a:cubicBezTo>
                  <a:pt x="14157" y="20314"/>
                  <a:pt x="14154" y="20272"/>
                  <a:pt x="14139" y="20224"/>
                </a:cubicBezTo>
                <a:cubicBezTo>
                  <a:pt x="14121" y="20170"/>
                  <a:pt x="14138" y="20095"/>
                  <a:pt x="14184" y="19979"/>
                </a:cubicBezTo>
                <a:cubicBezTo>
                  <a:pt x="14236" y="19848"/>
                  <a:pt x="14269" y="19811"/>
                  <a:pt x="14359" y="19788"/>
                </a:cubicBezTo>
                <a:cubicBezTo>
                  <a:pt x="14465" y="19761"/>
                  <a:pt x="14473" y="19750"/>
                  <a:pt x="14483" y="19588"/>
                </a:cubicBezTo>
                <a:lnTo>
                  <a:pt x="14494" y="19416"/>
                </a:lnTo>
                <a:lnTo>
                  <a:pt x="14381" y="19416"/>
                </a:lnTo>
                <a:close/>
                <a:moveTo>
                  <a:pt x="11383" y="19715"/>
                </a:moveTo>
                <a:cubicBezTo>
                  <a:pt x="11376" y="19715"/>
                  <a:pt x="11365" y="19736"/>
                  <a:pt x="11355" y="19761"/>
                </a:cubicBezTo>
                <a:cubicBezTo>
                  <a:pt x="11345" y="19786"/>
                  <a:pt x="11350" y="19806"/>
                  <a:pt x="11366" y="19806"/>
                </a:cubicBezTo>
                <a:cubicBezTo>
                  <a:pt x="11383" y="19806"/>
                  <a:pt x="11394" y="19786"/>
                  <a:pt x="11394" y="19761"/>
                </a:cubicBezTo>
                <a:cubicBezTo>
                  <a:pt x="11394" y="19736"/>
                  <a:pt x="11390" y="19715"/>
                  <a:pt x="11383" y="19715"/>
                </a:cubicBezTo>
                <a:close/>
                <a:moveTo>
                  <a:pt x="15454" y="19715"/>
                </a:moveTo>
                <a:cubicBezTo>
                  <a:pt x="15439" y="19715"/>
                  <a:pt x="15419" y="19736"/>
                  <a:pt x="15409" y="19761"/>
                </a:cubicBezTo>
                <a:cubicBezTo>
                  <a:pt x="15399" y="19786"/>
                  <a:pt x="15413" y="19806"/>
                  <a:pt x="15437" y="19806"/>
                </a:cubicBezTo>
                <a:cubicBezTo>
                  <a:pt x="15462" y="19806"/>
                  <a:pt x="15482" y="19786"/>
                  <a:pt x="15482" y="19761"/>
                </a:cubicBezTo>
                <a:cubicBezTo>
                  <a:pt x="15482" y="19736"/>
                  <a:pt x="15469" y="19715"/>
                  <a:pt x="15454" y="19715"/>
                </a:cubicBezTo>
                <a:close/>
                <a:moveTo>
                  <a:pt x="18430" y="19715"/>
                </a:moveTo>
                <a:cubicBezTo>
                  <a:pt x="18381" y="19717"/>
                  <a:pt x="18331" y="19789"/>
                  <a:pt x="18340" y="19852"/>
                </a:cubicBezTo>
                <a:cubicBezTo>
                  <a:pt x="18353" y="19950"/>
                  <a:pt x="18114" y="19968"/>
                  <a:pt x="18091" y="19870"/>
                </a:cubicBezTo>
                <a:cubicBezTo>
                  <a:pt x="18080" y="19824"/>
                  <a:pt x="18055" y="19808"/>
                  <a:pt x="18023" y="19824"/>
                </a:cubicBezTo>
                <a:cubicBezTo>
                  <a:pt x="17992" y="19840"/>
                  <a:pt x="17960" y="19823"/>
                  <a:pt x="17944" y="19779"/>
                </a:cubicBezTo>
                <a:cubicBezTo>
                  <a:pt x="17923" y="19717"/>
                  <a:pt x="17916" y="19725"/>
                  <a:pt x="17888" y="19824"/>
                </a:cubicBezTo>
                <a:cubicBezTo>
                  <a:pt x="17859" y="19926"/>
                  <a:pt x="17834" y="19942"/>
                  <a:pt x="17713" y="19942"/>
                </a:cubicBezTo>
                <a:cubicBezTo>
                  <a:pt x="17611" y="19942"/>
                  <a:pt x="17558" y="19918"/>
                  <a:pt x="17521" y="19852"/>
                </a:cubicBezTo>
                <a:cubicBezTo>
                  <a:pt x="17493" y="19802"/>
                  <a:pt x="17461" y="19775"/>
                  <a:pt x="17447" y="19788"/>
                </a:cubicBezTo>
                <a:cubicBezTo>
                  <a:pt x="17434" y="19802"/>
                  <a:pt x="17405" y="19790"/>
                  <a:pt x="17385" y="19770"/>
                </a:cubicBezTo>
                <a:cubicBezTo>
                  <a:pt x="17366" y="19749"/>
                  <a:pt x="17307" y="19736"/>
                  <a:pt x="17255" y="19734"/>
                </a:cubicBezTo>
                <a:cubicBezTo>
                  <a:pt x="17172" y="19730"/>
                  <a:pt x="17168" y="19732"/>
                  <a:pt x="17205" y="19797"/>
                </a:cubicBezTo>
                <a:cubicBezTo>
                  <a:pt x="17258" y="19892"/>
                  <a:pt x="17279" y="21422"/>
                  <a:pt x="17227" y="21450"/>
                </a:cubicBezTo>
                <a:cubicBezTo>
                  <a:pt x="17209" y="21459"/>
                  <a:pt x="17193" y="21484"/>
                  <a:pt x="17193" y="21504"/>
                </a:cubicBezTo>
                <a:cubicBezTo>
                  <a:pt x="17193" y="21525"/>
                  <a:pt x="17247" y="21513"/>
                  <a:pt x="17312" y="21486"/>
                </a:cubicBezTo>
                <a:cubicBezTo>
                  <a:pt x="17395" y="21452"/>
                  <a:pt x="17447" y="21452"/>
                  <a:pt x="17481" y="21486"/>
                </a:cubicBezTo>
                <a:cubicBezTo>
                  <a:pt x="17508" y="21513"/>
                  <a:pt x="17546" y="21524"/>
                  <a:pt x="17566" y="21504"/>
                </a:cubicBezTo>
                <a:cubicBezTo>
                  <a:pt x="17606" y="21464"/>
                  <a:pt x="17916" y="21475"/>
                  <a:pt x="18012" y="21523"/>
                </a:cubicBezTo>
                <a:cubicBezTo>
                  <a:pt x="18046" y="21539"/>
                  <a:pt x="18080" y="21532"/>
                  <a:pt x="18091" y="21504"/>
                </a:cubicBezTo>
                <a:cubicBezTo>
                  <a:pt x="18113" y="21448"/>
                  <a:pt x="18284" y="21434"/>
                  <a:pt x="18317" y="21486"/>
                </a:cubicBezTo>
                <a:cubicBezTo>
                  <a:pt x="18388" y="21600"/>
                  <a:pt x="18566" y="21409"/>
                  <a:pt x="18503" y="21286"/>
                </a:cubicBezTo>
                <a:cubicBezTo>
                  <a:pt x="18478" y="21237"/>
                  <a:pt x="18481" y="21198"/>
                  <a:pt x="18503" y="21123"/>
                </a:cubicBezTo>
                <a:cubicBezTo>
                  <a:pt x="18545" y="20983"/>
                  <a:pt x="18535" y="20846"/>
                  <a:pt x="18481" y="20778"/>
                </a:cubicBezTo>
                <a:cubicBezTo>
                  <a:pt x="18440" y="20727"/>
                  <a:pt x="18443" y="20711"/>
                  <a:pt x="18481" y="20660"/>
                </a:cubicBezTo>
                <a:cubicBezTo>
                  <a:pt x="18547" y="20572"/>
                  <a:pt x="18554" y="20206"/>
                  <a:pt x="18492" y="20106"/>
                </a:cubicBezTo>
                <a:cubicBezTo>
                  <a:pt x="18458" y="20052"/>
                  <a:pt x="18441" y="19971"/>
                  <a:pt x="18447" y="19870"/>
                </a:cubicBezTo>
                <a:cubicBezTo>
                  <a:pt x="18451" y="19785"/>
                  <a:pt x="18443" y="19715"/>
                  <a:pt x="18430" y="19715"/>
                </a:cubicBezTo>
                <a:close/>
                <a:moveTo>
                  <a:pt x="20598" y="19715"/>
                </a:moveTo>
                <a:cubicBezTo>
                  <a:pt x="20563" y="19715"/>
                  <a:pt x="20536" y="19736"/>
                  <a:pt x="20536" y="19761"/>
                </a:cubicBezTo>
                <a:cubicBezTo>
                  <a:pt x="20536" y="19818"/>
                  <a:pt x="20565" y="19818"/>
                  <a:pt x="20621" y="19761"/>
                </a:cubicBezTo>
                <a:cubicBezTo>
                  <a:pt x="20655" y="19725"/>
                  <a:pt x="20650" y="19716"/>
                  <a:pt x="20598" y="19715"/>
                </a:cubicBezTo>
                <a:close/>
                <a:moveTo>
                  <a:pt x="10361" y="19724"/>
                </a:moveTo>
                <a:cubicBezTo>
                  <a:pt x="10303" y="19718"/>
                  <a:pt x="10246" y="19737"/>
                  <a:pt x="10237" y="19761"/>
                </a:cubicBezTo>
                <a:cubicBezTo>
                  <a:pt x="10228" y="19785"/>
                  <a:pt x="10196" y="19806"/>
                  <a:pt x="10164" y="19806"/>
                </a:cubicBezTo>
                <a:cubicBezTo>
                  <a:pt x="10116" y="19806"/>
                  <a:pt x="10108" y="19816"/>
                  <a:pt x="10135" y="19870"/>
                </a:cubicBezTo>
                <a:cubicBezTo>
                  <a:pt x="10162" y="19922"/>
                  <a:pt x="10158" y="19949"/>
                  <a:pt x="10113" y="19988"/>
                </a:cubicBezTo>
                <a:cubicBezTo>
                  <a:pt x="10081" y="20015"/>
                  <a:pt x="10033" y="20033"/>
                  <a:pt x="10000" y="20033"/>
                </a:cubicBezTo>
                <a:cubicBezTo>
                  <a:pt x="9943" y="20033"/>
                  <a:pt x="9939" y="20053"/>
                  <a:pt x="9955" y="20415"/>
                </a:cubicBezTo>
                <a:cubicBezTo>
                  <a:pt x="9963" y="20623"/>
                  <a:pt x="9976" y="20880"/>
                  <a:pt x="9983" y="20987"/>
                </a:cubicBezTo>
                <a:cubicBezTo>
                  <a:pt x="9992" y="21133"/>
                  <a:pt x="9984" y="21191"/>
                  <a:pt x="9949" y="21223"/>
                </a:cubicBezTo>
                <a:cubicBezTo>
                  <a:pt x="9922" y="21247"/>
                  <a:pt x="9900" y="21323"/>
                  <a:pt x="9898" y="21405"/>
                </a:cubicBezTo>
                <a:cubicBezTo>
                  <a:pt x="9896" y="21510"/>
                  <a:pt x="9908" y="21550"/>
                  <a:pt x="9943" y="21550"/>
                </a:cubicBezTo>
                <a:cubicBezTo>
                  <a:pt x="9970" y="21550"/>
                  <a:pt x="10001" y="21522"/>
                  <a:pt x="10011" y="21495"/>
                </a:cubicBezTo>
                <a:cubicBezTo>
                  <a:pt x="10024" y="21462"/>
                  <a:pt x="10041" y="21470"/>
                  <a:pt x="10068" y="21504"/>
                </a:cubicBezTo>
                <a:cubicBezTo>
                  <a:pt x="10095" y="21541"/>
                  <a:pt x="10109" y="21533"/>
                  <a:pt x="10124" y="21495"/>
                </a:cubicBezTo>
                <a:cubicBezTo>
                  <a:pt x="10136" y="21464"/>
                  <a:pt x="10205" y="21450"/>
                  <a:pt x="10293" y="21459"/>
                </a:cubicBezTo>
                <a:cubicBezTo>
                  <a:pt x="10391" y="21469"/>
                  <a:pt x="10439" y="21457"/>
                  <a:pt x="10435" y="21423"/>
                </a:cubicBezTo>
                <a:cubicBezTo>
                  <a:pt x="10426" y="21349"/>
                  <a:pt x="10522" y="21222"/>
                  <a:pt x="10593" y="21214"/>
                </a:cubicBezTo>
                <a:cubicBezTo>
                  <a:pt x="10670" y="21205"/>
                  <a:pt x="10668" y="21079"/>
                  <a:pt x="10593" y="20969"/>
                </a:cubicBezTo>
                <a:cubicBezTo>
                  <a:pt x="10533" y="20881"/>
                  <a:pt x="10535" y="20787"/>
                  <a:pt x="10593" y="20787"/>
                </a:cubicBezTo>
                <a:cubicBezTo>
                  <a:pt x="10611" y="20787"/>
                  <a:pt x="10627" y="20779"/>
                  <a:pt x="10627" y="20760"/>
                </a:cubicBezTo>
                <a:cubicBezTo>
                  <a:pt x="10627" y="20741"/>
                  <a:pt x="10627" y="20703"/>
                  <a:pt x="10627" y="20678"/>
                </a:cubicBezTo>
                <a:cubicBezTo>
                  <a:pt x="10627" y="20653"/>
                  <a:pt x="10611" y="20635"/>
                  <a:pt x="10593" y="20642"/>
                </a:cubicBezTo>
                <a:cubicBezTo>
                  <a:pt x="10533" y="20662"/>
                  <a:pt x="10533" y="20497"/>
                  <a:pt x="10593" y="20333"/>
                </a:cubicBezTo>
                <a:cubicBezTo>
                  <a:pt x="10652" y="20171"/>
                  <a:pt x="10627" y="20071"/>
                  <a:pt x="10553" y="20169"/>
                </a:cubicBezTo>
                <a:cubicBezTo>
                  <a:pt x="10499" y="20241"/>
                  <a:pt x="10470" y="20156"/>
                  <a:pt x="10468" y="19924"/>
                </a:cubicBezTo>
                <a:cubicBezTo>
                  <a:pt x="10467" y="19747"/>
                  <a:pt x="10465" y="19735"/>
                  <a:pt x="10361" y="19724"/>
                </a:cubicBezTo>
                <a:close/>
                <a:moveTo>
                  <a:pt x="8679" y="19743"/>
                </a:moveTo>
                <a:cubicBezTo>
                  <a:pt x="8665" y="19756"/>
                  <a:pt x="8658" y="19783"/>
                  <a:pt x="8667" y="19806"/>
                </a:cubicBezTo>
                <a:cubicBezTo>
                  <a:pt x="8690" y="19866"/>
                  <a:pt x="8701" y="19856"/>
                  <a:pt x="8701" y="19779"/>
                </a:cubicBezTo>
                <a:cubicBezTo>
                  <a:pt x="8701" y="19742"/>
                  <a:pt x="8692" y="19729"/>
                  <a:pt x="8679" y="19743"/>
                </a:cubicBezTo>
                <a:close/>
                <a:moveTo>
                  <a:pt x="19768" y="19743"/>
                </a:moveTo>
                <a:cubicBezTo>
                  <a:pt x="19740" y="19698"/>
                  <a:pt x="19736" y="19705"/>
                  <a:pt x="19751" y="19770"/>
                </a:cubicBezTo>
                <a:cubicBezTo>
                  <a:pt x="19762" y="19815"/>
                  <a:pt x="19776" y="19839"/>
                  <a:pt x="19785" y="19824"/>
                </a:cubicBezTo>
                <a:cubicBezTo>
                  <a:pt x="19794" y="19810"/>
                  <a:pt x="19788" y="19774"/>
                  <a:pt x="19768" y="19743"/>
                </a:cubicBezTo>
                <a:close/>
                <a:moveTo>
                  <a:pt x="20835" y="19743"/>
                </a:moveTo>
                <a:cubicBezTo>
                  <a:pt x="20812" y="19728"/>
                  <a:pt x="20790" y="19736"/>
                  <a:pt x="20790" y="19761"/>
                </a:cubicBezTo>
                <a:cubicBezTo>
                  <a:pt x="20790" y="19785"/>
                  <a:pt x="20812" y="19806"/>
                  <a:pt x="20835" y="19806"/>
                </a:cubicBezTo>
                <a:cubicBezTo>
                  <a:pt x="20859" y="19806"/>
                  <a:pt x="20880" y="19798"/>
                  <a:pt x="20880" y="19788"/>
                </a:cubicBezTo>
                <a:cubicBezTo>
                  <a:pt x="20880" y="19778"/>
                  <a:pt x="20859" y="19757"/>
                  <a:pt x="20835" y="19743"/>
                </a:cubicBezTo>
                <a:close/>
                <a:moveTo>
                  <a:pt x="9108" y="19752"/>
                </a:moveTo>
                <a:cubicBezTo>
                  <a:pt x="9081" y="19795"/>
                  <a:pt x="9088" y="19806"/>
                  <a:pt x="9142" y="19806"/>
                </a:cubicBezTo>
                <a:cubicBezTo>
                  <a:pt x="9195" y="19806"/>
                  <a:pt x="9202" y="19795"/>
                  <a:pt x="9175" y="19752"/>
                </a:cubicBezTo>
                <a:cubicBezTo>
                  <a:pt x="9149" y="19709"/>
                  <a:pt x="9134" y="19709"/>
                  <a:pt x="9108" y="19752"/>
                </a:cubicBezTo>
                <a:close/>
                <a:moveTo>
                  <a:pt x="17735" y="19752"/>
                </a:moveTo>
                <a:cubicBezTo>
                  <a:pt x="17735" y="19700"/>
                  <a:pt x="17626" y="19707"/>
                  <a:pt x="17605" y="19761"/>
                </a:cubicBezTo>
                <a:cubicBezTo>
                  <a:pt x="17595" y="19787"/>
                  <a:pt x="17620" y="19803"/>
                  <a:pt x="17662" y="19797"/>
                </a:cubicBezTo>
                <a:cubicBezTo>
                  <a:pt x="17702" y="19792"/>
                  <a:pt x="17735" y="19771"/>
                  <a:pt x="17735" y="19752"/>
                </a:cubicBezTo>
                <a:close/>
                <a:moveTo>
                  <a:pt x="19277" y="19761"/>
                </a:moveTo>
                <a:cubicBezTo>
                  <a:pt x="19242" y="19797"/>
                  <a:pt x="19249" y="19806"/>
                  <a:pt x="19299" y="19806"/>
                </a:cubicBezTo>
                <a:cubicBezTo>
                  <a:pt x="19334" y="19807"/>
                  <a:pt x="19369" y="19786"/>
                  <a:pt x="19378" y="19761"/>
                </a:cubicBezTo>
                <a:cubicBezTo>
                  <a:pt x="19401" y="19702"/>
                  <a:pt x="19333" y="19702"/>
                  <a:pt x="19277" y="19761"/>
                </a:cubicBezTo>
                <a:close/>
                <a:moveTo>
                  <a:pt x="4167" y="19770"/>
                </a:moveTo>
                <a:cubicBezTo>
                  <a:pt x="4144" y="19785"/>
                  <a:pt x="4151" y="19795"/>
                  <a:pt x="4184" y="19797"/>
                </a:cubicBezTo>
                <a:cubicBezTo>
                  <a:pt x="4214" y="19799"/>
                  <a:pt x="4227" y="19794"/>
                  <a:pt x="4218" y="19779"/>
                </a:cubicBezTo>
                <a:cubicBezTo>
                  <a:pt x="4208" y="19764"/>
                  <a:pt x="4188" y="19757"/>
                  <a:pt x="4167" y="19770"/>
                </a:cubicBezTo>
                <a:close/>
                <a:moveTo>
                  <a:pt x="21191" y="19770"/>
                </a:moveTo>
                <a:cubicBezTo>
                  <a:pt x="21067" y="19781"/>
                  <a:pt x="21050" y="19792"/>
                  <a:pt x="21061" y="19861"/>
                </a:cubicBezTo>
                <a:cubicBezTo>
                  <a:pt x="21074" y="19942"/>
                  <a:pt x="20981" y="20062"/>
                  <a:pt x="20920" y="20042"/>
                </a:cubicBezTo>
                <a:cubicBezTo>
                  <a:pt x="20880" y="20030"/>
                  <a:pt x="20865" y="21028"/>
                  <a:pt x="20903" y="21187"/>
                </a:cubicBezTo>
                <a:cubicBezTo>
                  <a:pt x="20925" y="21279"/>
                  <a:pt x="20918" y="21326"/>
                  <a:pt x="20880" y="21386"/>
                </a:cubicBezTo>
                <a:cubicBezTo>
                  <a:pt x="20838" y="21454"/>
                  <a:pt x="20843" y="21466"/>
                  <a:pt x="20880" y="21504"/>
                </a:cubicBezTo>
                <a:cubicBezTo>
                  <a:pt x="20934" y="21559"/>
                  <a:pt x="20945" y="21556"/>
                  <a:pt x="20926" y="21504"/>
                </a:cubicBezTo>
                <a:cubicBezTo>
                  <a:pt x="20917" y="21482"/>
                  <a:pt x="20925" y="21445"/>
                  <a:pt x="20948" y="21414"/>
                </a:cubicBezTo>
                <a:cubicBezTo>
                  <a:pt x="20982" y="21369"/>
                  <a:pt x="20998" y="21370"/>
                  <a:pt x="21010" y="21423"/>
                </a:cubicBezTo>
                <a:cubicBezTo>
                  <a:pt x="21023" y="21475"/>
                  <a:pt x="21052" y="21476"/>
                  <a:pt x="21157" y="21450"/>
                </a:cubicBezTo>
                <a:cubicBezTo>
                  <a:pt x="21302" y="21414"/>
                  <a:pt x="21345" y="21436"/>
                  <a:pt x="21315" y="21514"/>
                </a:cubicBezTo>
                <a:cubicBezTo>
                  <a:pt x="21304" y="21541"/>
                  <a:pt x="21315" y="21553"/>
                  <a:pt x="21338" y="21541"/>
                </a:cubicBezTo>
                <a:cubicBezTo>
                  <a:pt x="21360" y="21529"/>
                  <a:pt x="21380" y="21466"/>
                  <a:pt x="21383" y="21405"/>
                </a:cubicBezTo>
                <a:cubicBezTo>
                  <a:pt x="21386" y="21344"/>
                  <a:pt x="21398" y="21200"/>
                  <a:pt x="21411" y="21087"/>
                </a:cubicBezTo>
                <a:cubicBezTo>
                  <a:pt x="21424" y="20973"/>
                  <a:pt x="21429" y="20716"/>
                  <a:pt x="21417" y="20515"/>
                </a:cubicBezTo>
                <a:cubicBezTo>
                  <a:pt x="21405" y="20313"/>
                  <a:pt x="21394" y="20091"/>
                  <a:pt x="21394" y="20024"/>
                </a:cubicBezTo>
                <a:cubicBezTo>
                  <a:pt x="21394" y="19957"/>
                  <a:pt x="21374" y="19894"/>
                  <a:pt x="21349" y="19879"/>
                </a:cubicBezTo>
                <a:cubicBezTo>
                  <a:pt x="21324" y="19864"/>
                  <a:pt x="21311" y="19833"/>
                  <a:pt x="21321" y="19806"/>
                </a:cubicBezTo>
                <a:cubicBezTo>
                  <a:pt x="21333" y="19775"/>
                  <a:pt x="21287" y="19761"/>
                  <a:pt x="21191" y="19770"/>
                </a:cubicBezTo>
                <a:close/>
                <a:moveTo>
                  <a:pt x="15098" y="19906"/>
                </a:moveTo>
                <a:cubicBezTo>
                  <a:pt x="15072" y="19960"/>
                  <a:pt x="15030" y="19970"/>
                  <a:pt x="14906" y="19942"/>
                </a:cubicBezTo>
                <a:cubicBezTo>
                  <a:pt x="14819" y="19923"/>
                  <a:pt x="14738" y="19929"/>
                  <a:pt x="14720" y="19952"/>
                </a:cubicBezTo>
                <a:cubicBezTo>
                  <a:pt x="14703" y="19974"/>
                  <a:pt x="14667" y="19976"/>
                  <a:pt x="14641" y="19961"/>
                </a:cubicBezTo>
                <a:cubicBezTo>
                  <a:pt x="14604" y="19938"/>
                  <a:pt x="14597" y="19957"/>
                  <a:pt x="14607" y="20042"/>
                </a:cubicBezTo>
                <a:cubicBezTo>
                  <a:pt x="14614" y="20102"/>
                  <a:pt x="14622" y="20154"/>
                  <a:pt x="14624" y="20160"/>
                </a:cubicBezTo>
                <a:cubicBezTo>
                  <a:pt x="14644" y="20215"/>
                  <a:pt x="14623" y="21246"/>
                  <a:pt x="14602" y="21268"/>
                </a:cubicBezTo>
                <a:cubicBezTo>
                  <a:pt x="14586" y="21285"/>
                  <a:pt x="14567" y="21332"/>
                  <a:pt x="14556" y="21377"/>
                </a:cubicBezTo>
                <a:cubicBezTo>
                  <a:pt x="14546" y="21423"/>
                  <a:pt x="14527" y="21447"/>
                  <a:pt x="14511" y="21432"/>
                </a:cubicBezTo>
                <a:cubicBezTo>
                  <a:pt x="14494" y="21415"/>
                  <a:pt x="14483" y="21110"/>
                  <a:pt x="14483" y="20669"/>
                </a:cubicBezTo>
                <a:lnTo>
                  <a:pt x="14483" y="19942"/>
                </a:lnTo>
                <a:lnTo>
                  <a:pt x="14381" y="19942"/>
                </a:lnTo>
                <a:lnTo>
                  <a:pt x="14280" y="19942"/>
                </a:lnTo>
                <a:lnTo>
                  <a:pt x="14280" y="20669"/>
                </a:lnTo>
                <a:cubicBezTo>
                  <a:pt x="14280" y="21071"/>
                  <a:pt x="14287" y="21437"/>
                  <a:pt x="14297" y="21477"/>
                </a:cubicBezTo>
                <a:cubicBezTo>
                  <a:pt x="14311" y="21536"/>
                  <a:pt x="14325" y="21540"/>
                  <a:pt x="14359" y="21495"/>
                </a:cubicBezTo>
                <a:cubicBezTo>
                  <a:pt x="14391" y="21453"/>
                  <a:pt x="14414" y="21454"/>
                  <a:pt x="14455" y="21495"/>
                </a:cubicBezTo>
                <a:cubicBezTo>
                  <a:pt x="14484" y="21525"/>
                  <a:pt x="14514" y="21527"/>
                  <a:pt x="14523" y="21504"/>
                </a:cubicBezTo>
                <a:cubicBezTo>
                  <a:pt x="14531" y="21482"/>
                  <a:pt x="14563" y="21472"/>
                  <a:pt x="14596" y="21486"/>
                </a:cubicBezTo>
                <a:cubicBezTo>
                  <a:pt x="14635" y="21503"/>
                  <a:pt x="14669" y="21490"/>
                  <a:pt x="14686" y="21441"/>
                </a:cubicBezTo>
                <a:cubicBezTo>
                  <a:pt x="14707" y="21381"/>
                  <a:pt x="14726" y="21375"/>
                  <a:pt x="14771" y="21414"/>
                </a:cubicBezTo>
                <a:cubicBezTo>
                  <a:pt x="14832" y="21466"/>
                  <a:pt x="15304" y="21511"/>
                  <a:pt x="15347" y="21468"/>
                </a:cubicBezTo>
                <a:cubicBezTo>
                  <a:pt x="15386" y="21430"/>
                  <a:pt x="15598" y="21423"/>
                  <a:pt x="15612" y="21459"/>
                </a:cubicBezTo>
                <a:cubicBezTo>
                  <a:pt x="15619" y="21476"/>
                  <a:pt x="15673" y="21480"/>
                  <a:pt x="15737" y="21468"/>
                </a:cubicBezTo>
                <a:cubicBezTo>
                  <a:pt x="15801" y="21456"/>
                  <a:pt x="15873" y="21466"/>
                  <a:pt x="15895" y="21495"/>
                </a:cubicBezTo>
                <a:cubicBezTo>
                  <a:pt x="15926" y="21537"/>
                  <a:pt x="15932" y="21525"/>
                  <a:pt x="15928" y="21432"/>
                </a:cubicBezTo>
                <a:cubicBezTo>
                  <a:pt x="15926" y="21368"/>
                  <a:pt x="15906" y="21306"/>
                  <a:pt x="15889" y="21296"/>
                </a:cubicBezTo>
                <a:cubicBezTo>
                  <a:pt x="15869" y="21283"/>
                  <a:pt x="15862" y="21103"/>
                  <a:pt x="15861" y="20805"/>
                </a:cubicBezTo>
                <a:cubicBezTo>
                  <a:pt x="15859" y="20434"/>
                  <a:pt x="15865" y="20315"/>
                  <a:pt x="15900" y="20251"/>
                </a:cubicBezTo>
                <a:cubicBezTo>
                  <a:pt x="15942" y="20177"/>
                  <a:pt x="15945" y="20167"/>
                  <a:pt x="15895" y="20106"/>
                </a:cubicBezTo>
                <a:cubicBezTo>
                  <a:pt x="15864" y="20069"/>
                  <a:pt x="15826" y="20042"/>
                  <a:pt x="15810" y="20051"/>
                </a:cubicBezTo>
                <a:cubicBezTo>
                  <a:pt x="15794" y="20061"/>
                  <a:pt x="15755" y="20041"/>
                  <a:pt x="15725" y="20006"/>
                </a:cubicBezTo>
                <a:cubicBezTo>
                  <a:pt x="15664" y="19934"/>
                  <a:pt x="15498" y="19917"/>
                  <a:pt x="15426" y="19979"/>
                </a:cubicBezTo>
                <a:cubicBezTo>
                  <a:pt x="15399" y="20002"/>
                  <a:pt x="15331" y="20034"/>
                  <a:pt x="15268" y="20042"/>
                </a:cubicBezTo>
                <a:cubicBezTo>
                  <a:pt x="15167" y="20056"/>
                  <a:pt x="15152" y="20046"/>
                  <a:pt x="15144" y="19952"/>
                </a:cubicBezTo>
                <a:cubicBezTo>
                  <a:pt x="15136" y="19861"/>
                  <a:pt x="15127" y="19849"/>
                  <a:pt x="15098" y="19906"/>
                </a:cubicBezTo>
                <a:close/>
                <a:moveTo>
                  <a:pt x="11852" y="19942"/>
                </a:moveTo>
                <a:lnTo>
                  <a:pt x="11852" y="20696"/>
                </a:lnTo>
                <a:lnTo>
                  <a:pt x="11852" y="21459"/>
                </a:lnTo>
                <a:lnTo>
                  <a:pt x="11953" y="21459"/>
                </a:lnTo>
                <a:lnTo>
                  <a:pt x="12055" y="21459"/>
                </a:lnTo>
                <a:lnTo>
                  <a:pt x="12055" y="20696"/>
                </a:lnTo>
                <a:lnTo>
                  <a:pt x="12055" y="19942"/>
                </a:lnTo>
                <a:lnTo>
                  <a:pt x="11953" y="19942"/>
                </a:lnTo>
                <a:lnTo>
                  <a:pt x="11852" y="19942"/>
                </a:lnTo>
                <a:close/>
                <a:moveTo>
                  <a:pt x="10971" y="20351"/>
                </a:moveTo>
                <a:cubicBezTo>
                  <a:pt x="10954" y="20351"/>
                  <a:pt x="10937" y="20371"/>
                  <a:pt x="10937" y="20397"/>
                </a:cubicBezTo>
                <a:cubicBezTo>
                  <a:pt x="10937" y="20422"/>
                  <a:pt x="10947" y="20442"/>
                  <a:pt x="10954" y="20442"/>
                </a:cubicBezTo>
                <a:cubicBezTo>
                  <a:pt x="10961" y="20442"/>
                  <a:pt x="10973" y="20422"/>
                  <a:pt x="10982" y="20397"/>
                </a:cubicBezTo>
                <a:cubicBezTo>
                  <a:pt x="10992" y="20371"/>
                  <a:pt x="10988" y="20351"/>
                  <a:pt x="10971" y="20351"/>
                </a:cubicBezTo>
                <a:close/>
                <a:moveTo>
                  <a:pt x="21535" y="20633"/>
                </a:moveTo>
                <a:cubicBezTo>
                  <a:pt x="21535" y="20673"/>
                  <a:pt x="21542" y="20716"/>
                  <a:pt x="21552" y="20733"/>
                </a:cubicBezTo>
                <a:cubicBezTo>
                  <a:pt x="21587" y="20788"/>
                  <a:pt x="21600" y="20727"/>
                  <a:pt x="21569" y="20642"/>
                </a:cubicBezTo>
                <a:cubicBezTo>
                  <a:pt x="21544" y="20573"/>
                  <a:pt x="21536" y="20573"/>
                  <a:pt x="21535" y="20633"/>
                </a:cubicBezTo>
                <a:close/>
              </a:path>
            </a:pathLst>
          </a:custGeom>
          <a:ln w="12700">
            <a:miter lim="400000"/>
          </a:ln>
        </p:spPr>
      </p:pic>
      <p:sp>
        <p:nvSpPr>
          <p:cNvPr id="13" name="CasellaDiTesto 12">
            <a:extLst>
              <a:ext uri="{FF2B5EF4-FFF2-40B4-BE49-F238E27FC236}">
                <a16:creationId xmlns:a16="http://schemas.microsoft.com/office/drawing/2014/main" id="{C9EBDA28-D45C-4192-A178-BE4F3799819B}"/>
              </a:ext>
            </a:extLst>
          </p:cNvPr>
          <p:cNvSpPr txBox="1"/>
          <p:nvPr/>
        </p:nvSpPr>
        <p:spPr>
          <a:xfrm>
            <a:off x="477540" y="2203810"/>
            <a:ext cx="7827692" cy="1200329"/>
          </a:xfrm>
          <a:prstGeom prst="rect">
            <a:avLst/>
          </a:prstGeom>
          <a:noFill/>
        </p:spPr>
        <p:txBody>
          <a:bodyPr wrap="square" rtlCol="0">
            <a:spAutoFit/>
          </a:bodyPr>
          <a:lstStyle/>
          <a:p>
            <a:pPr algn="ctr"/>
            <a:r>
              <a:rPr lang="en-US" sz="3600" i="1" dirty="0">
                <a:solidFill>
                  <a:srgbClr val="3E6169"/>
                </a:solidFill>
                <a:effectLst>
                  <a:outerShdw blurRad="38100" dist="38100" dir="2700000" algn="tl">
                    <a:srgbClr val="000000">
                      <a:alpha val="43137"/>
                    </a:srgbClr>
                  </a:outerShdw>
                </a:effectLst>
              </a:rPr>
              <a:t>Chromatin architecture code inferred by machine learning and polymer physics</a:t>
            </a:r>
          </a:p>
        </p:txBody>
      </p:sp>
      <p:pic>
        <p:nvPicPr>
          <p:cNvPr id="5" name="Immagine 4">
            <a:extLst>
              <a:ext uri="{FF2B5EF4-FFF2-40B4-BE49-F238E27FC236}">
                <a16:creationId xmlns:a16="http://schemas.microsoft.com/office/drawing/2014/main" id="{CE28A89F-B2C9-40FB-9D73-A7DC4190CF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61349" y="1054367"/>
            <a:ext cx="1363745" cy="418327"/>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7" name="Gruppo"/>
          <p:cNvGrpSpPr/>
          <p:nvPr/>
        </p:nvGrpSpPr>
        <p:grpSpPr>
          <a:xfrm>
            <a:off x="485201" y="2260460"/>
            <a:ext cx="3731801" cy="1622157"/>
            <a:chOff x="-426158" y="47350"/>
            <a:chExt cx="5307450" cy="2307066"/>
          </a:xfrm>
        </p:grpSpPr>
        <p:pic>
          <p:nvPicPr>
            <p:cNvPr id="545" name="Screenshot 2018-09-16 19.50.25.png" descr="Screenshot 2018-09-16 19.50.25.png"/>
            <p:cNvPicPr>
              <a:picLocks noChangeAspect="1"/>
            </p:cNvPicPr>
            <p:nvPr/>
          </p:nvPicPr>
          <p:blipFill>
            <a:blip r:embed="rId2">
              <a:extLst/>
            </a:blip>
            <a:srcRect/>
            <a:stretch>
              <a:fillRect/>
            </a:stretch>
          </p:blipFill>
          <p:spPr>
            <a:xfrm>
              <a:off x="-426159" y="47350"/>
              <a:ext cx="5065196" cy="2307068"/>
            </a:xfrm>
            <a:prstGeom prst="rect">
              <a:avLst/>
            </a:prstGeom>
            <a:ln w="12700" cap="flat">
              <a:noFill/>
              <a:miter lim="400000"/>
            </a:ln>
            <a:effectLst/>
          </p:spPr>
        </p:pic>
        <p:sp>
          <p:nvSpPr>
            <p:cNvPr id="546" name="Rettangolo"/>
            <p:cNvSpPr/>
            <p:nvPr/>
          </p:nvSpPr>
          <p:spPr>
            <a:xfrm>
              <a:off x="4312225" y="200007"/>
              <a:ext cx="569067" cy="730379"/>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pic>
        <p:nvPicPr>
          <p:cNvPr id="548" name="Immagine" descr="Immagine"/>
          <p:cNvPicPr>
            <a:picLocks noChangeAspect="1"/>
          </p:cNvPicPr>
          <p:nvPr/>
        </p:nvPicPr>
        <p:blipFill rotWithShape="1">
          <a:blip r:embed="rId3">
            <a:extLst/>
          </a:blip>
          <a:srcRect l="10914" t="1389" r="17636" b="75795"/>
          <a:stretch/>
        </p:blipFill>
        <p:spPr>
          <a:xfrm>
            <a:off x="770999" y="1142699"/>
            <a:ext cx="3048525" cy="838502"/>
          </a:xfrm>
          <a:prstGeom prst="rect">
            <a:avLst/>
          </a:prstGeom>
          <a:ln w="12700">
            <a:miter lim="400000"/>
          </a:ln>
        </p:spPr>
      </p:pic>
      <p:sp>
        <p:nvSpPr>
          <p:cNvPr id="549" name="Chiariello et al. (SciRep, 2016)"/>
          <p:cNvSpPr txBox="1"/>
          <p:nvPr/>
        </p:nvSpPr>
        <p:spPr>
          <a:xfrm>
            <a:off x="7071984" y="6608812"/>
            <a:ext cx="2075889" cy="2568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900">
                <a:latin typeface="Times New Roman"/>
                <a:ea typeface="Times New Roman"/>
                <a:cs typeface="Times New Roman"/>
                <a:sym typeface="Times New Roman"/>
              </a:defRPr>
            </a:lvl1pPr>
          </a:lstStyle>
          <a:p>
            <a:pP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pPr>
            <a:r>
              <a:rPr sz="1200" kern="0" dirty="0">
                <a:solidFill>
                  <a:srgbClr val="000000"/>
                </a:solidFill>
              </a:rPr>
              <a:t>Chiariello et al. (SciRep, 2016)</a:t>
            </a:r>
          </a:p>
        </p:txBody>
      </p:sp>
      <p:pic>
        <p:nvPicPr>
          <p:cNvPr id="553" name="Immagine" descr="Immagine"/>
          <p:cNvPicPr>
            <a:picLocks noChangeAspect="1"/>
          </p:cNvPicPr>
          <p:nvPr/>
        </p:nvPicPr>
        <p:blipFill>
          <a:blip r:embed="rId4">
            <a:extLst/>
          </a:blip>
          <a:stretch>
            <a:fillRect/>
          </a:stretch>
        </p:blipFill>
        <p:spPr>
          <a:xfrm>
            <a:off x="4948863" y="821643"/>
            <a:ext cx="783266" cy="518650"/>
          </a:xfrm>
          <a:prstGeom prst="rect">
            <a:avLst/>
          </a:prstGeom>
          <a:ln w="12700">
            <a:miter lim="400000"/>
          </a:ln>
        </p:spPr>
      </p:pic>
      <p:pic>
        <p:nvPicPr>
          <p:cNvPr id="555" name="Immagine" descr="Immagine"/>
          <p:cNvPicPr>
            <a:picLocks/>
          </p:cNvPicPr>
          <p:nvPr/>
        </p:nvPicPr>
        <p:blipFill>
          <a:blip r:embed="rId5">
            <a:extLst/>
          </a:blip>
          <a:stretch>
            <a:fillRect/>
          </a:stretch>
        </p:blipFill>
        <p:spPr>
          <a:xfrm>
            <a:off x="4902908" y="1009587"/>
            <a:ext cx="3375778" cy="1457068"/>
          </a:xfrm>
          <a:prstGeom prst="rect">
            <a:avLst/>
          </a:prstGeom>
          <a:ln w="12700">
            <a:miter lim="400000"/>
          </a:ln>
        </p:spPr>
      </p:pic>
      <p:sp>
        <p:nvSpPr>
          <p:cNvPr id="556" name="Hi-C Dixon…"/>
          <p:cNvSpPr txBox="1"/>
          <p:nvPr/>
        </p:nvSpPr>
        <p:spPr>
          <a:xfrm>
            <a:off x="4923284" y="1234647"/>
            <a:ext cx="834423" cy="402737"/>
          </a:xfrm>
          <a:prstGeom prst="rect">
            <a:avLst/>
          </a:prstGeom>
          <a:solidFill>
            <a:schemeClr val="accent6">
              <a:satOff val="-15808"/>
              <a:lumOff val="-17557"/>
            </a:schemeClr>
          </a:solidFill>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lstStyle/>
          <a:p>
            <a:pPr algn="ctr" defTabSz="410751" hangingPunct="0">
              <a:defRPr sz="1500" b="0">
                <a:solidFill>
                  <a:srgbClr val="FFFFFF"/>
                </a:solidFill>
                <a:latin typeface="+mn-lt"/>
                <a:ea typeface="+mn-ea"/>
                <a:cs typeface="+mn-cs"/>
                <a:sym typeface="Helvetica Neue Medium"/>
              </a:defRPr>
            </a:pPr>
            <a:r>
              <a:rPr sz="1055" kern="0">
                <a:solidFill>
                  <a:srgbClr val="FFFFFF"/>
                </a:solidFill>
                <a:latin typeface="Helvetica Neue Medium"/>
                <a:sym typeface="Helvetica Neue Medium"/>
              </a:rPr>
              <a:t>Hi-C Dixon </a:t>
            </a:r>
          </a:p>
          <a:p>
            <a:pPr algn="ctr" defTabSz="410751" hangingPunct="0">
              <a:defRPr sz="1500" b="0">
                <a:solidFill>
                  <a:srgbClr val="FFFFFF"/>
                </a:solidFill>
                <a:latin typeface="+mn-lt"/>
                <a:ea typeface="+mn-ea"/>
                <a:cs typeface="+mn-cs"/>
                <a:sym typeface="Helvetica Neue Medium"/>
              </a:defRPr>
            </a:pPr>
            <a:r>
              <a:rPr sz="1055" kern="0">
                <a:solidFill>
                  <a:srgbClr val="FFFFFF"/>
                </a:solidFill>
                <a:latin typeface="Helvetica Neue Medium"/>
                <a:sym typeface="Helvetica Neue Medium"/>
              </a:rPr>
              <a:t>(40 kb res.)</a:t>
            </a:r>
          </a:p>
        </p:txBody>
      </p:sp>
      <p:grpSp>
        <p:nvGrpSpPr>
          <p:cNvPr id="561" name="Gruppo"/>
          <p:cNvGrpSpPr/>
          <p:nvPr/>
        </p:nvGrpSpPr>
        <p:grpSpPr>
          <a:xfrm>
            <a:off x="4922009" y="3021420"/>
            <a:ext cx="3337576" cy="1445087"/>
            <a:chOff x="0" y="0"/>
            <a:chExt cx="4746773" cy="2055233"/>
          </a:xfrm>
        </p:grpSpPr>
        <p:pic>
          <p:nvPicPr>
            <p:cNvPr id="558" name="Immagine" descr="Immagine"/>
            <p:cNvPicPr>
              <a:picLocks/>
            </p:cNvPicPr>
            <p:nvPr/>
          </p:nvPicPr>
          <p:blipFill>
            <a:blip r:embed="rId6">
              <a:extLst/>
            </a:blip>
            <a:srcRect/>
            <a:stretch>
              <a:fillRect/>
            </a:stretch>
          </p:blipFill>
          <p:spPr>
            <a:xfrm>
              <a:off x="0" y="0"/>
              <a:ext cx="4746774" cy="2055234"/>
            </a:xfrm>
            <a:prstGeom prst="rect">
              <a:avLst/>
            </a:prstGeom>
            <a:ln w="12700" cap="flat">
              <a:noFill/>
              <a:miter lim="400000"/>
            </a:ln>
            <a:effectLst/>
          </p:spPr>
        </p:pic>
        <p:pic>
          <p:nvPicPr>
            <p:cNvPr id="559" name="Immagine" descr="Immagine"/>
            <p:cNvPicPr>
              <a:picLocks noChangeAspect="1"/>
            </p:cNvPicPr>
            <p:nvPr/>
          </p:nvPicPr>
          <p:blipFill>
            <a:blip r:embed="rId7">
              <a:extLst/>
            </a:blip>
            <a:stretch>
              <a:fillRect/>
            </a:stretch>
          </p:blipFill>
          <p:spPr>
            <a:xfrm>
              <a:off x="238946" y="898532"/>
              <a:ext cx="653598" cy="575166"/>
            </a:xfrm>
            <a:prstGeom prst="rect">
              <a:avLst/>
            </a:prstGeom>
            <a:ln w="12700" cap="flat">
              <a:noFill/>
              <a:miter lim="400000"/>
            </a:ln>
            <a:effectLst/>
          </p:spPr>
        </p:pic>
        <p:sp>
          <p:nvSpPr>
            <p:cNvPr id="560" name="SBS Model"/>
            <p:cNvSpPr txBox="1"/>
            <p:nvPr/>
          </p:nvSpPr>
          <p:spPr>
            <a:xfrm>
              <a:off x="1812" y="1545723"/>
              <a:ext cx="1186735" cy="370750"/>
            </a:xfrm>
            <a:prstGeom prst="rect">
              <a:avLst/>
            </a:prstGeom>
            <a:solidFill>
              <a:schemeClr val="accent6">
                <a:satOff val="-15808"/>
                <a:lumOff val="-17557"/>
              </a:schemeClr>
            </a:solidFill>
            <a:ln w="12700" cap="flat">
              <a:noFill/>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500" b="0">
                  <a:solidFill>
                    <a:srgbClr val="FFFFFF"/>
                  </a:solidFill>
                  <a:latin typeface="+mn-lt"/>
                  <a:ea typeface="+mn-ea"/>
                  <a:cs typeface="+mn-cs"/>
                  <a:sym typeface="Helvetica Neue Medium"/>
                </a:defRPr>
              </a:lvl1pPr>
            </a:lstStyle>
            <a:p>
              <a:pPr algn="ctr" defTabSz="410751" hangingPunct="0"/>
              <a:r>
                <a:rPr sz="1055" kern="0">
                  <a:latin typeface="Helvetica Neue Medium"/>
                </a:rPr>
                <a:t>SBS Model</a:t>
              </a:r>
            </a:p>
          </p:txBody>
        </p:sp>
      </p:grpSp>
      <p:pic>
        <p:nvPicPr>
          <p:cNvPr id="563" name="Immagine" descr="Immagine"/>
          <p:cNvPicPr>
            <a:picLocks noChangeAspect="1"/>
          </p:cNvPicPr>
          <p:nvPr/>
        </p:nvPicPr>
        <p:blipFill>
          <a:blip r:embed="rId8">
            <a:extLst/>
          </a:blip>
          <a:stretch>
            <a:fillRect/>
          </a:stretch>
        </p:blipFill>
        <p:spPr>
          <a:xfrm>
            <a:off x="4879058" y="2463082"/>
            <a:ext cx="3442498" cy="607500"/>
          </a:xfrm>
          <a:prstGeom prst="rect">
            <a:avLst/>
          </a:prstGeom>
          <a:ln w="12700" cap="flat">
            <a:noFill/>
            <a:miter lim="400000"/>
          </a:ln>
          <a:effectLst/>
        </p:spPr>
      </p:pic>
      <p:pic>
        <p:nvPicPr>
          <p:cNvPr id="564" name="Immagine" descr="Immagine"/>
          <p:cNvPicPr>
            <a:picLocks noChangeAspect="1"/>
          </p:cNvPicPr>
          <p:nvPr/>
        </p:nvPicPr>
        <p:blipFill>
          <a:blip r:embed="rId9">
            <a:extLst/>
          </a:blip>
          <a:srcRect l="5318" t="34869" r="5318" b="17056"/>
          <a:stretch>
            <a:fillRect/>
          </a:stretch>
        </p:blipFill>
        <p:spPr>
          <a:xfrm>
            <a:off x="4948863" y="4445665"/>
            <a:ext cx="3536564" cy="1658464"/>
          </a:xfrm>
          <a:prstGeom prst="rect">
            <a:avLst/>
          </a:prstGeom>
          <a:ln w="12700" cap="flat">
            <a:noFill/>
            <a:miter lim="400000"/>
          </a:ln>
          <a:effectLst/>
        </p:spPr>
      </p:pic>
      <p:pic>
        <p:nvPicPr>
          <p:cNvPr id="25" name="Linea" descr="Linea">
            <a:extLst>
              <a:ext uri="{FF2B5EF4-FFF2-40B4-BE49-F238E27FC236}">
                <a16:creationId xmlns:a16="http://schemas.microsoft.com/office/drawing/2014/main" id="{29AC6F90-5DAB-46E4-B2E1-C7E01BC4F245}"/>
              </a:ext>
            </a:extLst>
          </p:cNvPr>
          <p:cNvPicPr>
            <a:picLocks/>
          </p:cNvPicPr>
          <p:nvPr/>
        </p:nvPicPr>
        <p:blipFill>
          <a:blip r:embed="rId10">
            <a:extLst/>
          </a:blip>
          <a:stretch>
            <a:fillRect/>
          </a:stretch>
        </p:blipFill>
        <p:spPr>
          <a:xfrm rot="21600000">
            <a:off x="252000" y="583200"/>
            <a:ext cx="8640000" cy="126000"/>
          </a:xfrm>
          <a:prstGeom prst="rect">
            <a:avLst/>
          </a:prstGeom>
        </p:spPr>
      </p:pic>
      <p:sp>
        <p:nvSpPr>
          <p:cNvPr id="26" name="OUTLINE">
            <a:extLst>
              <a:ext uri="{FF2B5EF4-FFF2-40B4-BE49-F238E27FC236}">
                <a16:creationId xmlns:a16="http://schemas.microsoft.com/office/drawing/2014/main" id="{F44BA71E-DECC-405E-91BD-9548BC8DDC42}"/>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0076BA"/>
                </a:solidFill>
              </a:rPr>
              <a:t>THE SOX9 LOCUS 3D STRUCTURE</a:t>
            </a:r>
          </a:p>
        </p:txBody>
      </p:sp>
      <p:grpSp>
        <p:nvGrpSpPr>
          <p:cNvPr id="27" name="Gruppo 26">
            <a:extLst>
              <a:ext uri="{FF2B5EF4-FFF2-40B4-BE49-F238E27FC236}">
                <a16:creationId xmlns:a16="http://schemas.microsoft.com/office/drawing/2014/main" id="{8D7D68DF-9CAB-4B73-8B16-0ED4C24FC618}"/>
              </a:ext>
            </a:extLst>
          </p:cNvPr>
          <p:cNvGrpSpPr/>
          <p:nvPr/>
        </p:nvGrpSpPr>
        <p:grpSpPr>
          <a:xfrm>
            <a:off x="8413532" y="2393972"/>
            <a:ext cx="260335" cy="641496"/>
            <a:chOff x="7830531" y="2926341"/>
            <a:chExt cx="260335" cy="641496"/>
          </a:xfrm>
        </p:grpSpPr>
        <p:pic>
          <p:nvPicPr>
            <p:cNvPr id="28" name="Immagine 27">
              <a:extLst>
                <a:ext uri="{FF2B5EF4-FFF2-40B4-BE49-F238E27FC236}">
                  <a16:creationId xmlns:a16="http://schemas.microsoft.com/office/drawing/2014/main" id="{B47E1F28-D4DC-4DBD-B406-1BC6E8E3CF4E}"/>
                </a:ext>
              </a:extLst>
            </p:cNvPr>
            <p:cNvPicPr>
              <a:picLocks/>
            </p:cNvPicPr>
            <p:nvPr/>
          </p:nvPicPr>
          <p:blipFill rotWithShape="1">
            <a:blip r:embed="rId11">
              <a:extLst>
                <a:ext uri="{28A0092B-C50C-407E-A947-70E740481C1C}">
                  <a14:useLocalDpi xmlns:a14="http://schemas.microsoft.com/office/drawing/2010/main" val="0"/>
                </a:ext>
              </a:extLst>
            </a:blip>
            <a:srcRect l="77119" t="38087" r="16843" b="37408"/>
            <a:stretch/>
          </p:blipFill>
          <p:spPr>
            <a:xfrm>
              <a:off x="7830531" y="2978800"/>
              <a:ext cx="233755" cy="589037"/>
            </a:xfrm>
            <a:prstGeom prst="rect">
              <a:avLst/>
            </a:prstGeom>
          </p:spPr>
        </p:pic>
        <p:sp>
          <p:nvSpPr>
            <p:cNvPr id="29" name="Rettangolo 28">
              <a:extLst>
                <a:ext uri="{FF2B5EF4-FFF2-40B4-BE49-F238E27FC236}">
                  <a16:creationId xmlns:a16="http://schemas.microsoft.com/office/drawing/2014/main" id="{AD37DD63-DDA6-4B81-9689-E7C304B40BC2}"/>
                </a:ext>
              </a:extLst>
            </p:cNvPr>
            <p:cNvSpPr/>
            <p:nvPr/>
          </p:nvSpPr>
          <p:spPr>
            <a:xfrm>
              <a:off x="7995431" y="2926341"/>
              <a:ext cx="95435" cy="641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0" name="CasellaDiTesto 29">
            <a:extLst>
              <a:ext uri="{FF2B5EF4-FFF2-40B4-BE49-F238E27FC236}">
                <a16:creationId xmlns:a16="http://schemas.microsoft.com/office/drawing/2014/main" id="{323726B0-5270-4E22-88BA-D93DA5FA2751}"/>
              </a:ext>
            </a:extLst>
          </p:cNvPr>
          <p:cNvSpPr txBox="1"/>
          <p:nvPr/>
        </p:nvSpPr>
        <p:spPr>
          <a:xfrm>
            <a:off x="8550240" y="2852174"/>
            <a:ext cx="373820" cy="276999"/>
          </a:xfrm>
          <a:prstGeom prst="rect">
            <a:avLst/>
          </a:prstGeom>
          <a:noFill/>
        </p:spPr>
        <p:txBody>
          <a:bodyPr wrap="none" rtlCol="0">
            <a:spAutoFit/>
          </a:bodyPr>
          <a:lstStyle/>
          <a:p>
            <a:r>
              <a:rPr lang="it-IT" sz="1200" dirty="0">
                <a:latin typeface="Calibri" panose="020F0502020204030204" pitchFamily="34" charset="0"/>
                <a:cs typeface="Calibri" panose="020F0502020204030204" pitchFamily="34" charset="0"/>
              </a:rPr>
              <a:t>0%</a:t>
            </a:r>
          </a:p>
        </p:txBody>
      </p:sp>
      <p:sp>
        <p:nvSpPr>
          <p:cNvPr id="31" name="CasellaDiTesto 30">
            <a:extLst>
              <a:ext uri="{FF2B5EF4-FFF2-40B4-BE49-F238E27FC236}">
                <a16:creationId xmlns:a16="http://schemas.microsoft.com/office/drawing/2014/main" id="{45CA56E8-8AD7-4862-A9E2-A5A5FBB81728}"/>
              </a:ext>
            </a:extLst>
          </p:cNvPr>
          <p:cNvSpPr txBox="1"/>
          <p:nvPr/>
        </p:nvSpPr>
        <p:spPr>
          <a:xfrm>
            <a:off x="8522492" y="2331045"/>
            <a:ext cx="452368" cy="276999"/>
          </a:xfrm>
          <a:prstGeom prst="rect">
            <a:avLst/>
          </a:prstGeom>
          <a:noFill/>
        </p:spPr>
        <p:txBody>
          <a:bodyPr wrap="none" rtlCol="0">
            <a:spAutoFit/>
          </a:bodyPr>
          <a:lstStyle/>
          <a:p>
            <a:r>
              <a:rPr lang="it-IT" sz="1200" dirty="0">
                <a:latin typeface="Calibri" panose="020F0502020204030204" pitchFamily="34" charset="0"/>
                <a:cs typeface="Calibri" panose="020F0502020204030204" pitchFamily="34" charset="0"/>
              </a:rPr>
              <a:t>95%</a:t>
            </a:r>
          </a:p>
        </p:txBody>
      </p:sp>
      <p:pic>
        <p:nvPicPr>
          <p:cNvPr id="32" name="Animazione_Sox9.gif" descr="Animazione_Sox9.gif">
            <a:extLst>
              <a:ext uri="{FF2B5EF4-FFF2-40B4-BE49-F238E27FC236}">
                <a16:creationId xmlns:a16="http://schemas.microsoft.com/office/drawing/2014/main" id="{3296A0B2-6B2E-499E-A42F-F296E62D089B}"/>
              </a:ext>
            </a:extLst>
          </p:cNvPr>
          <p:cNvPicPr>
            <a:picLocks noChangeAspect="1"/>
          </p:cNvPicPr>
          <p:nvPr/>
        </p:nvPicPr>
        <p:blipFill>
          <a:blip r:embed="rId12">
            <a:extLst/>
          </a:blip>
          <a:stretch>
            <a:fillRect/>
          </a:stretch>
        </p:blipFill>
        <p:spPr>
          <a:xfrm>
            <a:off x="1125261" y="4351342"/>
            <a:ext cx="2340000" cy="2340000"/>
          </a:xfrm>
          <a:prstGeom prst="rect">
            <a:avLst/>
          </a:prstGeom>
          <a:ln w="12700">
            <a:miter lim="400000"/>
          </a:ln>
        </p:spPr>
      </p:pic>
      <p:sp>
        <p:nvSpPr>
          <p:cNvPr id="33" name="Sox9 folding dynamics">
            <a:extLst>
              <a:ext uri="{FF2B5EF4-FFF2-40B4-BE49-F238E27FC236}">
                <a16:creationId xmlns:a16="http://schemas.microsoft.com/office/drawing/2014/main" id="{4358E487-560C-4FAE-8D1A-FB68B350F19A}"/>
              </a:ext>
            </a:extLst>
          </p:cNvPr>
          <p:cNvSpPr txBox="1"/>
          <p:nvPr/>
        </p:nvSpPr>
        <p:spPr>
          <a:xfrm>
            <a:off x="981595" y="3941304"/>
            <a:ext cx="2627331" cy="4411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a:solidFill>
                  <a:srgbClr val="FFFFFF"/>
                </a:solidFill>
                <a:latin typeface="Times New Roman"/>
                <a:ea typeface="Times New Roman"/>
                <a:cs typeface="Times New Roman"/>
                <a:sym typeface="Times New Roman"/>
              </a:defRPr>
            </a:lvl1pPr>
          </a:lstStyle>
          <a:p>
            <a:r>
              <a:rPr dirty="0">
                <a:solidFill>
                  <a:schemeClr val="tx1"/>
                </a:solidFill>
                <a:latin typeface="Calibri" panose="020F0502020204030204" pitchFamily="34" charset="0"/>
                <a:cs typeface="Calibri" panose="020F0502020204030204" pitchFamily="34" charset="0"/>
              </a:rPr>
              <a:t>Sox9 folding dynamics</a:t>
            </a:r>
          </a:p>
        </p:txBody>
      </p:sp>
      <p:sp>
        <p:nvSpPr>
          <p:cNvPr id="34" name="CasellaDiTesto 33">
            <a:extLst>
              <a:ext uri="{FF2B5EF4-FFF2-40B4-BE49-F238E27FC236}">
                <a16:creationId xmlns:a16="http://schemas.microsoft.com/office/drawing/2014/main" id="{CE841DB6-8BBF-4A8A-8E0E-B45196E00223}"/>
              </a:ext>
            </a:extLst>
          </p:cNvPr>
          <p:cNvSpPr txBox="1"/>
          <p:nvPr/>
        </p:nvSpPr>
        <p:spPr>
          <a:xfrm>
            <a:off x="7336651" y="1152038"/>
            <a:ext cx="1148776"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GB" b="1" dirty="0">
                <a:solidFill>
                  <a:srgbClr val="000000"/>
                </a:solidFill>
                <a:latin typeface="Calibri" panose="020F0502020204030204" pitchFamily="34" charset="0"/>
                <a:ea typeface="Helvetica Neue"/>
                <a:cs typeface="Calibri" panose="020F0502020204030204" pitchFamily="34" charset="0"/>
                <a:sym typeface="Helvetica Neue"/>
              </a:rPr>
              <a:t>corr. = 95%</a:t>
            </a:r>
            <a:endParaRPr kumimoji="0" lang="en-GB" b="1" i="0"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endParaRPr>
          </a:p>
        </p:txBody>
      </p:sp>
    </p:spTree>
    <p:extLst>
      <p:ext uri="{BB962C8B-B14F-4D97-AF65-F5344CB8AC3E}">
        <p14:creationId xmlns:p14="http://schemas.microsoft.com/office/powerpoint/2010/main" val="372320032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magine 18">
            <a:extLst>
              <a:ext uri="{FF2B5EF4-FFF2-40B4-BE49-F238E27FC236}">
                <a16:creationId xmlns:a16="http://schemas.microsoft.com/office/drawing/2014/main" id="{6956808A-9960-404F-BACD-8E38D6A5E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384" y="808328"/>
            <a:ext cx="2923200" cy="1461600"/>
          </a:xfrm>
          <a:prstGeom prst="rect">
            <a:avLst/>
          </a:prstGeom>
        </p:spPr>
      </p:pic>
      <p:pic>
        <p:nvPicPr>
          <p:cNvPr id="9" name="Immagine 8">
            <a:extLst>
              <a:ext uri="{FF2B5EF4-FFF2-40B4-BE49-F238E27FC236}">
                <a16:creationId xmlns:a16="http://schemas.microsoft.com/office/drawing/2014/main" id="{5D6501B1-9686-4746-854D-243C755741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384" y="2753775"/>
            <a:ext cx="2926086" cy="1463043"/>
          </a:xfrm>
          <a:prstGeom prst="rect">
            <a:avLst/>
          </a:prstGeom>
        </p:spPr>
      </p:pic>
      <p:sp>
        <p:nvSpPr>
          <p:cNvPr id="31" name="CasellaDiTesto 53">
            <a:extLst>
              <a:ext uri="{FF2B5EF4-FFF2-40B4-BE49-F238E27FC236}">
                <a16:creationId xmlns:a16="http://schemas.microsoft.com/office/drawing/2014/main" id="{2BFC006A-1A91-492C-8695-C8AF1BB3F0C3}"/>
              </a:ext>
            </a:extLst>
          </p:cNvPr>
          <p:cNvSpPr txBox="1"/>
          <p:nvPr/>
        </p:nvSpPr>
        <p:spPr>
          <a:xfrm>
            <a:off x="829722" y="2261332"/>
            <a:ext cx="364841" cy="23083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9" tIns="45719" rIns="45719" bIns="45719" numCol="1" anchor="t">
            <a:spAutoFit/>
          </a:bodyPr>
          <a:lstStyle>
            <a:lvl1pPr>
              <a:defRPr sz="900" b="1"/>
            </a:lvl1pPr>
          </a:lstStyle>
          <a:p>
            <a:r>
              <a:rPr dirty="0"/>
              <a:t>3</a:t>
            </a:r>
            <a:r>
              <a:rPr lang="it-IT" dirty="0"/>
              <a:t> Mb</a:t>
            </a:r>
            <a:r>
              <a:rPr dirty="0"/>
              <a:t> </a:t>
            </a:r>
          </a:p>
        </p:txBody>
      </p:sp>
      <p:sp>
        <p:nvSpPr>
          <p:cNvPr id="38" name="CasellaDiTesto 54">
            <a:extLst>
              <a:ext uri="{FF2B5EF4-FFF2-40B4-BE49-F238E27FC236}">
                <a16:creationId xmlns:a16="http://schemas.microsoft.com/office/drawing/2014/main" id="{BBA2B1E1-F62C-4CFD-9D8C-3C4CBB70DBAD}"/>
              </a:ext>
            </a:extLst>
          </p:cNvPr>
          <p:cNvSpPr txBox="1"/>
          <p:nvPr/>
        </p:nvSpPr>
        <p:spPr>
          <a:xfrm>
            <a:off x="3229019" y="2260164"/>
            <a:ext cx="454610" cy="23083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9" tIns="45719" rIns="45719" bIns="45719" numCol="1" anchor="t">
            <a:spAutoFit/>
          </a:bodyPr>
          <a:lstStyle>
            <a:lvl1pPr>
              <a:defRPr sz="900" b="1"/>
            </a:lvl1pPr>
          </a:lstStyle>
          <a:p>
            <a:r>
              <a:rPr dirty="0"/>
              <a:t>12</a:t>
            </a:r>
            <a:r>
              <a:rPr lang="it-IT" dirty="0"/>
              <a:t>2 Mb</a:t>
            </a:r>
            <a:endParaRPr dirty="0"/>
          </a:p>
        </p:txBody>
      </p:sp>
      <p:sp>
        <p:nvSpPr>
          <p:cNvPr id="95" name="CasellaDiTesto 54">
            <a:extLst>
              <a:ext uri="{FF2B5EF4-FFF2-40B4-BE49-F238E27FC236}">
                <a16:creationId xmlns:a16="http://schemas.microsoft.com/office/drawing/2014/main" id="{6E8505AF-79A3-4C9F-9B82-0FE6979B0282}"/>
              </a:ext>
            </a:extLst>
          </p:cNvPr>
          <p:cNvSpPr txBox="1"/>
          <p:nvPr/>
        </p:nvSpPr>
        <p:spPr>
          <a:xfrm>
            <a:off x="2065909" y="2234611"/>
            <a:ext cx="420947" cy="25391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45719" tIns="45719" rIns="45719" bIns="45719" numCol="1" anchor="t">
            <a:spAutoFit/>
          </a:bodyPr>
          <a:lstStyle>
            <a:lvl1pPr>
              <a:defRPr sz="900" b="1"/>
            </a:lvl1pPr>
          </a:lstStyle>
          <a:p>
            <a:r>
              <a:rPr lang="it-IT" sz="1050" dirty="0"/>
              <a:t>Chr11</a:t>
            </a:r>
            <a:endParaRPr sz="1050" dirty="0"/>
          </a:p>
        </p:txBody>
      </p:sp>
      <p:grpSp>
        <p:nvGrpSpPr>
          <p:cNvPr id="104" name="Gruppo 103">
            <a:extLst>
              <a:ext uri="{FF2B5EF4-FFF2-40B4-BE49-F238E27FC236}">
                <a16:creationId xmlns:a16="http://schemas.microsoft.com/office/drawing/2014/main" id="{43CD6CAE-E442-4913-B900-C12025DB4A45}"/>
              </a:ext>
            </a:extLst>
          </p:cNvPr>
          <p:cNvGrpSpPr/>
          <p:nvPr/>
        </p:nvGrpSpPr>
        <p:grpSpPr>
          <a:xfrm>
            <a:off x="3838098" y="2322876"/>
            <a:ext cx="260335" cy="641496"/>
            <a:chOff x="7830531" y="2926341"/>
            <a:chExt cx="260335" cy="641496"/>
          </a:xfrm>
        </p:grpSpPr>
        <p:pic>
          <p:nvPicPr>
            <p:cNvPr id="107" name="Immagine 106">
              <a:extLst>
                <a:ext uri="{FF2B5EF4-FFF2-40B4-BE49-F238E27FC236}">
                  <a16:creationId xmlns:a16="http://schemas.microsoft.com/office/drawing/2014/main" id="{18DE5342-1070-4690-B67A-3EC57FB0B63B}"/>
                </a:ext>
              </a:extLst>
            </p:cNvPr>
            <p:cNvPicPr>
              <a:picLocks/>
            </p:cNvPicPr>
            <p:nvPr/>
          </p:nvPicPr>
          <p:blipFill rotWithShape="1">
            <a:blip r:embed="rId4">
              <a:extLst>
                <a:ext uri="{28A0092B-C50C-407E-A947-70E740481C1C}">
                  <a14:useLocalDpi xmlns:a14="http://schemas.microsoft.com/office/drawing/2010/main" val="0"/>
                </a:ext>
              </a:extLst>
            </a:blip>
            <a:srcRect l="77119" t="38087" r="16843" b="37408"/>
            <a:stretch/>
          </p:blipFill>
          <p:spPr>
            <a:xfrm>
              <a:off x="7830531" y="2978800"/>
              <a:ext cx="233755" cy="589037"/>
            </a:xfrm>
            <a:prstGeom prst="rect">
              <a:avLst/>
            </a:prstGeom>
          </p:spPr>
        </p:pic>
        <p:sp>
          <p:nvSpPr>
            <p:cNvPr id="108" name="Rettangolo 107">
              <a:extLst>
                <a:ext uri="{FF2B5EF4-FFF2-40B4-BE49-F238E27FC236}">
                  <a16:creationId xmlns:a16="http://schemas.microsoft.com/office/drawing/2014/main" id="{4C713E68-D2E8-44E3-BA63-AB4E131FCFC3}"/>
                </a:ext>
              </a:extLst>
            </p:cNvPr>
            <p:cNvSpPr/>
            <p:nvPr/>
          </p:nvSpPr>
          <p:spPr>
            <a:xfrm>
              <a:off x="7995431" y="2926341"/>
              <a:ext cx="95435" cy="641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6" name="CasellaDiTesto 65">
            <a:extLst>
              <a:ext uri="{FF2B5EF4-FFF2-40B4-BE49-F238E27FC236}">
                <a16:creationId xmlns:a16="http://schemas.microsoft.com/office/drawing/2014/main" id="{F64E1204-6FDB-4D63-ABBD-00BD56823BC7}"/>
              </a:ext>
            </a:extLst>
          </p:cNvPr>
          <p:cNvSpPr txBox="1"/>
          <p:nvPr/>
        </p:nvSpPr>
        <p:spPr>
          <a:xfrm>
            <a:off x="6218199" y="6581001"/>
            <a:ext cx="2925801" cy="276999"/>
          </a:xfrm>
          <a:prstGeom prst="rect">
            <a:avLst/>
          </a:prstGeom>
          <a:noFill/>
        </p:spPr>
        <p:txBody>
          <a:bodyPr wrap="none" rtlCol="0">
            <a:spAutoFit/>
          </a:bodyPr>
          <a:lstStyle/>
          <a:p>
            <a:r>
              <a:rPr lang="it-IT" sz="1200" dirty="0">
                <a:latin typeface="Times New Roman" panose="02020603050405020304" pitchFamily="18" charset="0"/>
                <a:cs typeface="Times New Roman" panose="02020603050405020304" pitchFamily="18" charset="0"/>
              </a:rPr>
              <a:t>Esposito et al., Nat. Comm. (Under Review)</a:t>
            </a:r>
          </a:p>
        </p:txBody>
      </p:sp>
      <p:sp>
        <p:nvSpPr>
          <p:cNvPr id="2" name="CasellaDiTesto 1">
            <a:extLst>
              <a:ext uri="{FF2B5EF4-FFF2-40B4-BE49-F238E27FC236}">
                <a16:creationId xmlns:a16="http://schemas.microsoft.com/office/drawing/2014/main" id="{789CB574-BA96-4E7F-A285-ED101DAA5F31}"/>
              </a:ext>
            </a:extLst>
          </p:cNvPr>
          <p:cNvSpPr txBox="1"/>
          <p:nvPr/>
        </p:nvSpPr>
        <p:spPr>
          <a:xfrm>
            <a:off x="3962551" y="2797890"/>
            <a:ext cx="341760" cy="246221"/>
          </a:xfrm>
          <a:prstGeom prst="rect">
            <a:avLst/>
          </a:prstGeom>
          <a:noFill/>
        </p:spPr>
        <p:txBody>
          <a:bodyPr wrap="none" rtlCol="0">
            <a:spAutoFit/>
          </a:bodyPr>
          <a:lstStyle/>
          <a:p>
            <a:r>
              <a:rPr lang="it-IT" sz="1000" dirty="0"/>
              <a:t>0%</a:t>
            </a:r>
          </a:p>
        </p:txBody>
      </p:sp>
      <p:sp>
        <p:nvSpPr>
          <p:cNvPr id="49" name="CasellaDiTesto 48">
            <a:extLst>
              <a:ext uri="{FF2B5EF4-FFF2-40B4-BE49-F238E27FC236}">
                <a16:creationId xmlns:a16="http://schemas.microsoft.com/office/drawing/2014/main" id="{FA1C139E-3F89-45CD-B64F-5C18D9275115}"/>
              </a:ext>
            </a:extLst>
          </p:cNvPr>
          <p:cNvSpPr txBox="1"/>
          <p:nvPr/>
        </p:nvSpPr>
        <p:spPr>
          <a:xfrm>
            <a:off x="3934803" y="2276761"/>
            <a:ext cx="407484" cy="246221"/>
          </a:xfrm>
          <a:prstGeom prst="rect">
            <a:avLst/>
          </a:prstGeom>
          <a:noFill/>
        </p:spPr>
        <p:txBody>
          <a:bodyPr wrap="none" rtlCol="0">
            <a:spAutoFit/>
          </a:bodyPr>
          <a:lstStyle/>
          <a:p>
            <a:r>
              <a:rPr lang="it-IT" sz="1000" dirty="0"/>
              <a:t>95%</a:t>
            </a:r>
          </a:p>
        </p:txBody>
      </p:sp>
      <p:pic>
        <p:nvPicPr>
          <p:cNvPr id="39" name="Linea" descr="Linea">
            <a:extLst>
              <a:ext uri="{FF2B5EF4-FFF2-40B4-BE49-F238E27FC236}">
                <a16:creationId xmlns:a16="http://schemas.microsoft.com/office/drawing/2014/main" id="{60281BAC-0DB9-48B2-8D12-133972A7D5A3}"/>
              </a:ext>
            </a:extLst>
          </p:cNvPr>
          <p:cNvPicPr>
            <a:picLocks/>
          </p:cNvPicPr>
          <p:nvPr/>
        </p:nvPicPr>
        <p:blipFill>
          <a:blip r:embed="rId5">
            <a:extLst/>
          </a:blip>
          <a:stretch>
            <a:fillRect/>
          </a:stretch>
        </p:blipFill>
        <p:spPr>
          <a:xfrm rot="21600000">
            <a:off x="252000" y="583200"/>
            <a:ext cx="8640000" cy="126000"/>
          </a:xfrm>
          <a:prstGeom prst="rect">
            <a:avLst/>
          </a:prstGeom>
        </p:spPr>
      </p:pic>
      <p:sp>
        <p:nvSpPr>
          <p:cNvPr id="40" name="OUTLINE">
            <a:extLst>
              <a:ext uri="{FF2B5EF4-FFF2-40B4-BE49-F238E27FC236}">
                <a16:creationId xmlns:a16="http://schemas.microsoft.com/office/drawing/2014/main" id="{58A41E66-5910-4ECE-BDCA-6264D8815211}"/>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0076BA"/>
                </a:solidFill>
              </a:rPr>
              <a:t>DESCRIBING THE FOLDING AT A GENOMIC LENGTH SCALE</a:t>
            </a:r>
          </a:p>
        </p:txBody>
      </p:sp>
      <p:grpSp>
        <p:nvGrpSpPr>
          <p:cNvPr id="41" name="Group">
            <a:extLst>
              <a:ext uri="{FF2B5EF4-FFF2-40B4-BE49-F238E27FC236}">
                <a16:creationId xmlns:a16="http://schemas.microsoft.com/office/drawing/2014/main" id="{35DDCE68-6AF2-497C-B5EC-0E95B50487F7}"/>
              </a:ext>
            </a:extLst>
          </p:cNvPr>
          <p:cNvGrpSpPr>
            <a:grpSpLocks noChangeAspect="1"/>
          </p:cNvGrpSpPr>
          <p:nvPr/>
        </p:nvGrpSpPr>
        <p:grpSpPr>
          <a:xfrm>
            <a:off x="4376496" y="1910459"/>
            <a:ext cx="3755361" cy="3060000"/>
            <a:chOff x="-3" y="26585"/>
            <a:chExt cx="5000892" cy="4074905"/>
          </a:xfrm>
        </p:grpSpPr>
        <p:sp>
          <p:nvSpPr>
            <p:cNvPr id="42" name="CasellaDiTesto 111">
              <a:extLst>
                <a:ext uri="{FF2B5EF4-FFF2-40B4-BE49-F238E27FC236}">
                  <a16:creationId xmlns:a16="http://schemas.microsoft.com/office/drawing/2014/main" id="{5E16FBCE-12F2-4959-8ECF-9B1F195A8355}"/>
                </a:ext>
              </a:extLst>
            </p:cNvPr>
            <p:cNvSpPr txBox="1"/>
            <p:nvPr/>
          </p:nvSpPr>
          <p:spPr>
            <a:xfrm rot="16200000">
              <a:off x="-559862" y="1238724"/>
              <a:ext cx="2110203" cy="7466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lgn="ctr" defTabSz="914367" hangingPunct="0">
                <a:defRPr sz="2000" b="1">
                  <a:latin typeface="Calibri"/>
                  <a:ea typeface="Calibri"/>
                  <a:cs typeface="Calibri"/>
                  <a:sym typeface="Calibri"/>
                </a:defRPr>
              </a:pPr>
              <a:r>
                <a:rPr sz="1406" b="1" kern="0">
                  <a:solidFill>
                    <a:srgbClr val="000000"/>
                  </a:solidFill>
                  <a:latin typeface="Calibri"/>
                  <a:sym typeface="Calibri"/>
                </a:rPr>
                <a:t>10 main classes of </a:t>
              </a:r>
            </a:p>
            <a:p>
              <a:pPr algn="ctr" defTabSz="914367" hangingPunct="0">
                <a:defRPr sz="2000" b="1">
                  <a:latin typeface="Calibri"/>
                  <a:ea typeface="Calibri"/>
                  <a:cs typeface="Calibri"/>
                  <a:sym typeface="Calibri"/>
                </a:defRPr>
              </a:pPr>
              <a:r>
                <a:rPr sz="1406" b="1" kern="0">
                  <a:solidFill>
                    <a:srgbClr val="000000"/>
                  </a:solidFill>
                  <a:latin typeface="Calibri"/>
                  <a:sym typeface="Calibri"/>
                </a:rPr>
                <a:t>binding domains</a:t>
              </a:r>
            </a:p>
          </p:txBody>
        </p:sp>
        <p:sp>
          <p:nvSpPr>
            <p:cNvPr id="43" name="Shape 182">
              <a:extLst>
                <a:ext uri="{FF2B5EF4-FFF2-40B4-BE49-F238E27FC236}">
                  <a16:creationId xmlns:a16="http://schemas.microsoft.com/office/drawing/2014/main" id="{D49E8F0F-EDFA-4D3E-B562-E532FD9503F3}"/>
                </a:ext>
              </a:extLst>
            </p:cNvPr>
            <p:cNvSpPr/>
            <p:nvPr/>
          </p:nvSpPr>
          <p:spPr>
            <a:xfrm flipV="1">
              <a:off x="872012" y="224426"/>
              <a:ext cx="4" cy="2710814"/>
            </a:xfrm>
            <a:prstGeom prst="line">
              <a:avLst/>
            </a:prstGeom>
            <a:noFill/>
            <a:ln w="25400" cap="flat">
              <a:solidFill>
                <a:srgbClr val="000000"/>
              </a:solidFill>
              <a:prstDash val="solid"/>
              <a:miter lim="400000"/>
              <a:headEnd type="triangle" w="med" len="med"/>
              <a:tailEnd type="triangle" w="med" len="med"/>
            </a:ln>
            <a:effectLst/>
          </p:spPr>
          <p:txBody>
            <a:bodyPr wrap="square" lIns="32145" tIns="32145" rIns="32145" bIns="32145" numCol="1" anchor="t">
              <a:noAutofit/>
            </a:bodyPr>
            <a:lstStyle/>
            <a:p>
              <a:pPr algn="ctr" defTabSz="410751" hangingPunct="0"/>
              <a:endParaRPr sz="1687" kern="0" dirty="0">
                <a:solidFill>
                  <a:srgbClr val="000000"/>
                </a:solidFill>
                <a:latin typeface="Helvetica Neue"/>
                <a:sym typeface="Helvetica Neue"/>
              </a:endParaRPr>
            </a:p>
          </p:txBody>
        </p:sp>
        <p:grpSp>
          <p:nvGrpSpPr>
            <p:cNvPr id="44" name="Group">
              <a:extLst>
                <a:ext uri="{FF2B5EF4-FFF2-40B4-BE49-F238E27FC236}">
                  <a16:creationId xmlns:a16="http://schemas.microsoft.com/office/drawing/2014/main" id="{11A60A8B-31DA-4E10-9483-6E6FEB30EDE4}"/>
                </a:ext>
              </a:extLst>
            </p:cNvPr>
            <p:cNvGrpSpPr/>
            <p:nvPr/>
          </p:nvGrpSpPr>
          <p:grpSpPr>
            <a:xfrm>
              <a:off x="2272074" y="2923878"/>
              <a:ext cx="2583782" cy="1177612"/>
              <a:chOff x="266431" y="13949"/>
              <a:chExt cx="2583780" cy="1177610"/>
            </a:xfrm>
          </p:grpSpPr>
          <p:sp>
            <p:nvSpPr>
              <p:cNvPr id="90" name="CasellaDiTesto 191">
                <a:extLst>
                  <a:ext uri="{FF2B5EF4-FFF2-40B4-BE49-F238E27FC236}">
                    <a16:creationId xmlns:a16="http://schemas.microsoft.com/office/drawing/2014/main" id="{D5FD2EAB-5388-433B-8E23-A529ED208296}"/>
                  </a:ext>
                </a:extLst>
              </p:cNvPr>
              <p:cNvSpPr txBox="1"/>
              <p:nvPr/>
            </p:nvSpPr>
            <p:spPr>
              <a:xfrm rot="18000000">
                <a:off x="181572" y="413986"/>
                <a:ext cx="1177609" cy="3775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r" defTabSz="1300480">
                  <a:defRPr sz="1600" b="1">
                    <a:latin typeface="Calibri"/>
                    <a:ea typeface="Calibri"/>
                    <a:cs typeface="Calibri"/>
                    <a:sym typeface="Calibri"/>
                  </a:defRPr>
                </a:lvl1pPr>
              </a:lstStyle>
              <a:p>
                <a:pPr defTabSz="914367" hangingPunct="0"/>
                <a:r>
                  <a:rPr sz="1125" kern="0">
                    <a:solidFill>
                      <a:srgbClr val="000000"/>
                    </a:solidFill>
                  </a:rPr>
                  <a:t>H3K9me3</a:t>
                </a:r>
              </a:p>
            </p:txBody>
          </p:sp>
          <p:sp>
            <p:nvSpPr>
              <p:cNvPr id="92" name="CasellaDiTesto 192">
                <a:extLst>
                  <a:ext uri="{FF2B5EF4-FFF2-40B4-BE49-F238E27FC236}">
                    <a16:creationId xmlns:a16="http://schemas.microsoft.com/office/drawing/2014/main" id="{6A9D4D68-470A-4982-9A75-08DB7294664D}"/>
                  </a:ext>
                </a:extLst>
              </p:cNvPr>
              <p:cNvSpPr txBox="1"/>
              <p:nvPr/>
            </p:nvSpPr>
            <p:spPr>
              <a:xfrm rot="18000000">
                <a:off x="-133606" y="413986"/>
                <a:ext cx="1177610" cy="3775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r" defTabSz="1300480">
                  <a:defRPr sz="1600" b="1">
                    <a:latin typeface="Calibri"/>
                    <a:ea typeface="Calibri"/>
                    <a:cs typeface="Calibri"/>
                    <a:sym typeface="Calibri"/>
                  </a:defRPr>
                </a:lvl1pPr>
              </a:lstStyle>
              <a:p>
                <a:pPr defTabSz="914367" hangingPunct="0"/>
                <a:r>
                  <a:rPr sz="1125" kern="0">
                    <a:solidFill>
                      <a:srgbClr val="000000"/>
                    </a:solidFill>
                  </a:rPr>
                  <a:t>H3K27me3</a:t>
                </a:r>
              </a:p>
            </p:txBody>
          </p:sp>
          <p:sp>
            <p:nvSpPr>
              <p:cNvPr id="93" name="CasellaDiTesto 193">
                <a:extLst>
                  <a:ext uri="{FF2B5EF4-FFF2-40B4-BE49-F238E27FC236}">
                    <a16:creationId xmlns:a16="http://schemas.microsoft.com/office/drawing/2014/main" id="{10380777-34AA-4805-A2A9-135620ADA816}"/>
                  </a:ext>
                </a:extLst>
              </p:cNvPr>
              <p:cNvSpPr txBox="1"/>
              <p:nvPr/>
            </p:nvSpPr>
            <p:spPr>
              <a:xfrm rot="18000000">
                <a:off x="1757461" y="413986"/>
                <a:ext cx="1177610" cy="3775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r" defTabSz="1300480">
                  <a:defRPr sz="1600" b="1">
                    <a:latin typeface="Calibri"/>
                    <a:ea typeface="Calibri"/>
                    <a:cs typeface="Calibri"/>
                    <a:sym typeface="Calibri"/>
                  </a:defRPr>
                </a:lvl1pPr>
              </a:lstStyle>
              <a:p>
                <a:pPr defTabSz="914367" hangingPunct="0"/>
                <a:r>
                  <a:rPr sz="1125" kern="0">
                    <a:solidFill>
                      <a:srgbClr val="000000"/>
                    </a:solidFill>
                  </a:rPr>
                  <a:t>H3K4me1</a:t>
                </a:r>
              </a:p>
            </p:txBody>
          </p:sp>
          <p:sp>
            <p:nvSpPr>
              <p:cNvPr id="97" name="CasellaDiTesto 194">
                <a:extLst>
                  <a:ext uri="{FF2B5EF4-FFF2-40B4-BE49-F238E27FC236}">
                    <a16:creationId xmlns:a16="http://schemas.microsoft.com/office/drawing/2014/main" id="{836D72A3-FACF-4069-85F6-828B40FD7AB3}"/>
                  </a:ext>
                </a:extLst>
              </p:cNvPr>
              <p:cNvSpPr txBox="1"/>
              <p:nvPr/>
            </p:nvSpPr>
            <p:spPr>
              <a:xfrm rot="18000000">
                <a:off x="811928" y="413986"/>
                <a:ext cx="1177609" cy="3775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r" defTabSz="1300480">
                  <a:defRPr sz="1600" b="1">
                    <a:latin typeface="Calibri"/>
                    <a:ea typeface="Calibri"/>
                    <a:cs typeface="Calibri"/>
                    <a:sym typeface="Calibri"/>
                  </a:defRPr>
                </a:lvl1pPr>
              </a:lstStyle>
              <a:p>
                <a:pPr defTabSz="914367" hangingPunct="0"/>
                <a:r>
                  <a:rPr sz="1125" kern="0">
                    <a:solidFill>
                      <a:srgbClr val="000000"/>
                    </a:solidFill>
                  </a:rPr>
                  <a:t>H3K9ac</a:t>
                </a:r>
              </a:p>
            </p:txBody>
          </p:sp>
          <p:sp>
            <p:nvSpPr>
              <p:cNvPr id="99" name="CasellaDiTesto 195">
                <a:extLst>
                  <a:ext uri="{FF2B5EF4-FFF2-40B4-BE49-F238E27FC236}">
                    <a16:creationId xmlns:a16="http://schemas.microsoft.com/office/drawing/2014/main" id="{3187975D-E325-4B9A-935F-9958947F6DB4}"/>
                  </a:ext>
                </a:extLst>
              </p:cNvPr>
              <p:cNvSpPr txBox="1"/>
              <p:nvPr/>
            </p:nvSpPr>
            <p:spPr>
              <a:xfrm rot="18000000">
                <a:off x="1127105" y="413986"/>
                <a:ext cx="1177609" cy="3775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r" defTabSz="1300480">
                  <a:defRPr sz="1600" b="1">
                    <a:latin typeface="Calibri"/>
                    <a:ea typeface="Calibri"/>
                    <a:cs typeface="Calibri"/>
                    <a:sym typeface="Calibri"/>
                  </a:defRPr>
                </a:lvl1pPr>
              </a:lstStyle>
              <a:p>
                <a:pPr defTabSz="914367" hangingPunct="0"/>
                <a:r>
                  <a:rPr sz="1125" kern="0">
                    <a:solidFill>
                      <a:srgbClr val="000000"/>
                    </a:solidFill>
                  </a:rPr>
                  <a:t>H3K27ac</a:t>
                </a:r>
              </a:p>
            </p:txBody>
          </p:sp>
          <p:sp>
            <p:nvSpPr>
              <p:cNvPr id="100" name="CasellaDiTesto 196">
                <a:extLst>
                  <a:ext uri="{FF2B5EF4-FFF2-40B4-BE49-F238E27FC236}">
                    <a16:creationId xmlns:a16="http://schemas.microsoft.com/office/drawing/2014/main" id="{002864AB-C2D8-4939-AF82-E8BBEF9BFCDB}"/>
                  </a:ext>
                </a:extLst>
              </p:cNvPr>
              <p:cNvSpPr txBox="1"/>
              <p:nvPr/>
            </p:nvSpPr>
            <p:spPr>
              <a:xfrm rot="18000000">
                <a:off x="2072638" y="413986"/>
                <a:ext cx="1177609" cy="3775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r" defTabSz="1300480">
                  <a:defRPr sz="1600" b="1">
                    <a:latin typeface="Calibri"/>
                    <a:ea typeface="Calibri"/>
                    <a:cs typeface="Calibri"/>
                    <a:sym typeface="Calibri"/>
                  </a:defRPr>
                </a:lvl1pPr>
              </a:lstStyle>
              <a:p>
                <a:pPr defTabSz="914367" hangingPunct="0"/>
                <a:r>
                  <a:rPr sz="1125" kern="0">
                    <a:solidFill>
                      <a:srgbClr val="000000"/>
                    </a:solidFill>
                  </a:rPr>
                  <a:t>H2AUb</a:t>
                </a:r>
              </a:p>
            </p:txBody>
          </p:sp>
          <p:sp>
            <p:nvSpPr>
              <p:cNvPr id="103" name="CasellaDiTesto 197">
                <a:extLst>
                  <a:ext uri="{FF2B5EF4-FFF2-40B4-BE49-F238E27FC236}">
                    <a16:creationId xmlns:a16="http://schemas.microsoft.com/office/drawing/2014/main" id="{FB36867F-931A-4E47-8408-7221537A67A7}"/>
                  </a:ext>
                </a:extLst>
              </p:cNvPr>
              <p:cNvSpPr txBox="1"/>
              <p:nvPr/>
            </p:nvSpPr>
            <p:spPr>
              <a:xfrm rot="18000000">
                <a:off x="496751" y="413986"/>
                <a:ext cx="1177609" cy="3775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r" defTabSz="1300480">
                  <a:defRPr sz="1600" b="1">
                    <a:latin typeface="Calibri"/>
                    <a:ea typeface="Calibri"/>
                    <a:cs typeface="Calibri"/>
                    <a:sym typeface="Calibri"/>
                  </a:defRPr>
                </a:lvl1pPr>
              </a:lstStyle>
              <a:p>
                <a:pPr defTabSz="914367" hangingPunct="0"/>
                <a:r>
                  <a:rPr sz="1125" kern="0">
                    <a:solidFill>
                      <a:srgbClr val="000000"/>
                    </a:solidFill>
                  </a:rPr>
                  <a:t>H3K4me3</a:t>
                </a:r>
              </a:p>
            </p:txBody>
          </p:sp>
          <p:sp>
            <p:nvSpPr>
              <p:cNvPr id="105" name="CasellaDiTesto 198">
                <a:extLst>
                  <a:ext uri="{FF2B5EF4-FFF2-40B4-BE49-F238E27FC236}">
                    <a16:creationId xmlns:a16="http://schemas.microsoft.com/office/drawing/2014/main" id="{E3CA8B98-638A-474C-8E05-8F5E31B018FA}"/>
                  </a:ext>
                </a:extLst>
              </p:cNvPr>
              <p:cNvSpPr txBox="1"/>
              <p:nvPr/>
            </p:nvSpPr>
            <p:spPr>
              <a:xfrm rot="18000000">
                <a:off x="1442284" y="413986"/>
                <a:ext cx="1177610" cy="3775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r" defTabSz="1300480">
                  <a:defRPr sz="1600" b="1">
                    <a:latin typeface="Calibri"/>
                    <a:ea typeface="Calibri"/>
                    <a:cs typeface="Calibri"/>
                    <a:sym typeface="Calibri"/>
                  </a:defRPr>
                </a:lvl1pPr>
              </a:lstStyle>
              <a:p>
                <a:pPr defTabSz="914367" hangingPunct="0"/>
                <a:r>
                  <a:rPr sz="1125" kern="0">
                    <a:solidFill>
                      <a:srgbClr val="000000"/>
                    </a:solidFill>
                  </a:rPr>
                  <a:t>H3K36me3</a:t>
                </a:r>
              </a:p>
            </p:txBody>
          </p:sp>
        </p:grpSp>
        <p:grpSp>
          <p:nvGrpSpPr>
            <p:cNvPr id="52" name="Group">
              <a:extLst>
                <a:ext uri="{FF2B5EF4-FFF2-40B4-BE49-F238E27FC236}">
                  <a16:creationId xmlns:a16="http://schemas.microsoft.com/office/drawing/2014/main" id="{6D1A3705-547D-45EB-90F9-69AE460209B3}"/>
                </a:ext>
              </a:extLst>
            </p:cNvPr>
            <p:cNvGrpSpPr/>
            <p:nvPr/>
          </p:nvGrpSpPr>
          <p:grpSpPr>
            <a:xfrm>
              <a:off x="-3" y="3134315"/>
              <a:ext cx="1962472" cy="750170"/>
              <a:chOff x="-2" y="0"/>
              <a:chExt cx="1962470" cy="750168"/>
            </a:xfrm>
          </p:grpSpPr>
          <p:sp>
            <p:nvSpPr>
              <p:cNvPr id="83" name="Shape 178">
                <a:extLst>
                  <a:ext uri="{FF2B5EF4-FFF2-40B4-BE49-F238E27FC236}">
                    <a16:creationId xmlns:a16="http://schemas.microsoft.com/office/drawing/2014/main" id="{A5AAD27D-CABC-46EF-898C-2CD1CDF82EE6}"/>
                  </a:ext>
                </a:extLst>
              </p:cNvPr>
              <p:cNvSpPr txBox="1"/>
              <p:nvPr/>
            </p:nvSpPr>
            <p:spPr>
              <a:xfrm>
                <a:off x="-2" y="401355"/>
                <a:ext cx="1962470" cy="3488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spAutoFit/>
              </a:bodyPr>
              <a:lstStyle>
                <a:lvl1pPr defTabSz="1300480">
                  <a:defRPr sz="1600" b="1">
                    <a:latin typeface="Calibri"/>
                    <a:ea typeface="Calibri"/>
                    <a:cs typeface="Calibri"/>
                    <a:sym typeface="Calibri"/>
                  </a:defRPr>
                </a:lvl1pPr>
              </a:lstStyle>
              <a:p>
                <a:pPr algn="ctr" defTabSz="914367" hangingPunct="0"/>
                <a:r>
                  <a:rPr sz="1125" kern="0">
                    <a:solidFill>
                      <a:srgbClr val="000000"/>
                    </a:solidFill>
                  </a:rPr>
                  <a:t>significant correlation</a:t>
                </a:r>
              </a:p>
            </p:txBody>
          </p:sp>
          <p:pic>
            <p:nvPicPr>
              <p:cNvPr id="84" name="Immagine 287" descr="Immagine 287">
                <a:extLst>
                  <a:ext uri="{FF2B5EF4-FFF2-40B4-BE49-F238E27FC236}">
                    <a16:creationId xmlns:a16="http://schemas.microsoft.com/office/drawing/2014/main" id="{0786284B-CA56-46AD-8211-B6DB054D342A}"/>
                  </a:ext>
                </a:extLst>
              </p:cNvPr>
              <p:cNvPicPr>
                <a:picLocks noChangeAspect="1"/>
              </p:cNvPicPr>
              <p:nvPr/>
            </p:nvPicPr>
            <p:blipFill>
              <a:blip r:embed="rId6">
                <a:extLst/>
              </a:blip>
              <a:srcRect l="79856" t="25110" b="19083"/>
              <a:stretch>
                <a:fillRect/>
              </a:stretch>
            </p:blipFill>
            <p:spPr>
              <a:xfrm>
                <a:off x="337572" y="9525"/>
                <a:ext cx="531789" cy="254004"/>
              </a:xfrm>
              <a:prstGeom prst="rect">
                <a:avLst/>
              </a:prstGeom>
              <a:ln w="12700" cap="flat">
                <a:noFill/>
                <a:miter lim="400000"/>
              </a:ln>
              <a:effectLst/>
            </p:spPr>
          </p:pic>
          <p:pic>
            <p:nvPicPr>
              <p:cNvPr id="85" name="Immagine 288" descr="Immagine 288">
                <a:extLst>
                  <a:ext uri="{FF2B5EF4-FFF2-40B4-BE49-F238E27FC236}">
                    <a16:creationId xmlns:a16="http://schemas.microsoft.com/office/drawing/2014/main" id="{6DF8C030-FA97-4A63-93B4-12B0933744DA}"/>
                  </a:ext>
                </a:extLst>
              </p:cNvPr>
              <p:cNvPicPr>
                <a:picLocks noChangeAspect="1"/>
              </p:cNvPicPr>
              <p:nvPr/>
            </p:nvPicPr>
            <p:blipFill>
              <a:blip r:embed="rId7">
                <a:extLst/>
              </a:blip>
              <a:srcRect t="22098" r="78833" b="22097"/>
              <a:stretch>
                <a:fillRect/>
              </a:stretch>
            </p:blipFill>
            <p:spPr>
              <a:xfrm>
                <a:off x="1099690" y="0"/>
                <a:ext cx="558806" cy="254004"/>
              </a:xfrm>
              <a:prstGeom prst="rect">
                <a:avLst/>
              </a:prstGeom>
              <a:ln w="12700" cap="flat">
                <a:noFill/>
                <a:miter lim="400000"/>
              </a:ln>
              <a:effectLst/>
            </p:spPr>
          </p:pic>
          <p:grpSp>
            <p:nvGrpSpPr>
              <p:cNvPr id="86" name="Gruppo 283">
                <a:extLst>
                  <a:ext uri="{FF2B5EF4-FFF2-40B4-BE49-F238E27FC236}">
                    <a16:creationId xmlns:a16="http://schemas.microsoft.com/office/drawing/2014/main" id="{6DBC6A99-9D82-4002-B947-2501D5F3AD9B}"/>
                  </a:ext>
                </a:extLst>
              </p:cNvPr>
              <p:cNvGrpSpPr/>
              <p:nvPr/>
            </p:nvGrpSpPr>
            <p:grpSpPr>
              <a:xfrm>
                <a:off x="205290" y="202562"/>
                <a:ext cx="1577290" cy="309445"/>
                <a:chOff x="-2" y="-1"/>
                <a:chExt cx="1577289" cy="309444"/>
              </a:xfrm>
            </p:grpSpPr>
            <p:sp>
              <p:nvSpPr>
                <p:cNvPr id="87" name="Shape 177">
                  <a:extLst>
                    <a:ext uri="{FF2B5EF4-FFF2-40B4-BE49-F238E27FC236}">
                      <a16:creationId xmlns:a16="http://schemas.microsoft.com/office/drawing/2014/main" id="{5CEAA1AE-2D58-4C5B-8727-8F4C00A48D33}"/>
                    </a:ext>
                  </a:extLst>
                </p:cNvPr>
                <p:cNvSpPr txBox="1"/>
                <p:nvPr/>
              </p:nvSpPr>
              <p:spPr>
                <a:xfrm>
                  <a:off x="-2" y="1718"/>
                  <a:ext cx="476157" cy="3077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145" tIns="32145" rIns="32145" bIns="32145" numCol="1" anchor="t">
                  <a:spAutoFit/>
                </a:bodyPr>
                <a:lstStyle>
                  <a:lvl1pPr defTabSz="1300480">
                    <a:defRPr sz="1400" b="1">
                      <a:latin typeface="Calibri"/>
                      <a:ea typeface="Calibri"/>
                      <a:cs typeface="Calibri"/>
                      <a:sym typeface="Calibri"/>
                    </a:defRPr>
                  </a:lvl1pPr>
                </a:lstStyle>
                <a:p>
                  <a:pPr algn="ctr" defTabSz="914367" hangingPunct="0"/>
                  <a:r>
                    <a:rPr sz="984" kern="0">
                      <a:solidFill>
                        <a:srgbClr val="000000"/>
                      </a:solidFill>
                    </a:rPr>
                    <a:t>-0.2</a:t>
                  </a:r>
                </a:p>
              </p:txBody>
            </p:sp>
            <p:sp>
              <p:nvSpPr>
                <p:cNvPr id="88" name="Shape 177">
                  <a:extLst>
                    <a:ext uri="{FF2B5EF4-FFF2-40B4-BE49-F238E27FC236}">
                      <a16:creationId xmlns:a16="http://schemas.microsoft.com/office/drawing/2014/main" id="{34B62B6F-5E63-4BC7-B647-E04BDD702678}"/>
                    </a:ext>
                  </a:extLst>
                </p:cNvPr>
                <p:cNvSpPr txBox="1"/>
                <p:nvPr/>
              </p:nvSpPr>
              <p:spPr>
                <a:xfrm>
                  <a:off x="532381" y="-1"/>
                  <a:ext cx="476156" cy="3077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145" tIns="32145" rIns="32145" bIns="32145" numCol="1" anchor="t">
                  <a:spAutoFit/>
                </a:bodyPr>
                <a:lstStyle>
                  <a:lvl1pPr defTabSz="1300480">
                    <a:defRPr sz="1400" b="1">
                      <a:latin typeface="Calibri"/>
                      <a:ea typeface="Calibri"/>
                      <a:cs typeface="Calibri"/>
                      <a:sym typeface="Calibri"/>
                    </a:defRPr>
                  </a:lvl1pPr>
                </a:lstStyle>
                <a:p>
                  <a:pPr algn="ctr" defTabSz="914367" hangingPunct="0"/>
                  <a:r>
                    <a:rPr sz="984" kern="0">
                      <a:solidFill>
                        <a:srgbClr val="000000"/>
                      </a:solidFill>
                    </a:rPr>
                    <a:t>0</a:t>
                  </a:r>
                </a:p>
              </p:txBody>
            </p:sp>
            <p:sp>
              <p:nvSpPr>
                <p:cNvPr id="89" name="Shape 177">
                  <a:extLst>
                    <a:ext uri="{FF2B5EF4-FFF2-40B4-BE49-F238E27FC236}">
                      <a16:creationId xmlns:a16="http://schemas.microsoft.com/office/drawing/2014/main" id="{48086FFE-FA29-46C8-A6BD-CEFB41AA9EBD}"/>
                    </a:ext>
                  </a:extLst>
                </p:cNvPr>
                <p:cNvSpPr txBox="1"/>
                <p:nvPr/>
              </p:nvSpPr>
              <p:spPr>
                <a:xfrm>
                  <a:off x="1101131" y="-1"/>
                  <a:ext cx="476156" cy="3077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145" tIns="32145" rIns="32145" bIns="32145" numCol="1" anchor="t">
                  <a:spAutoFit/>
                </a:bodyPr>
                <a:lstStyle>
                  <a:lvl1pPr defTabSz="1300480">
                    <a:defRPr sz="1400" b="1">
                      <a:latin typeface="Calibri"/>
                      <a:ea typeface="Calibri"/>
                      <a:cs typeface="Calibri"/>
                      <a:sym typeface="Calibri"/>
                    </a:defRPr>
                  </a:lvl1pPr>
                </a:lstStyle>
                <a:p>
                  <a:pPr algn="ctr" defTabSz="914367" hangingPunct="0"/>
                  <a:r>
                    <a:rPr sz="984" kern="0">
                      <a:solidFill>
                        <a:srgbClr val="000000"/>
                      </a:solidFill>
                    </a:rPr>
                    <a:t>0.2</a:t>
                  </a:r>
                </a:p>
              </p:txBody>
            </p:sp>
          </p:grpSp>
        </p:grpSp>
        <p:grpSp>
          <p:nvGrpSpPr>
            <p:cNvPr id="53" name="Group">
              <a:extLst>
                <a:ext uri="{FF2B5EF4-FFF2-40B4-BE49-F238E27FC236}">
                  <a16:creationId xmlns:a16="http://schemas.microsoft.com/office/drawing/2014/main" id="{ACA37A08-2230-460F-AFE0-47D65042643D}"/>
                </a:ext>
              </a:extLst>
            </p:cNvPr>
            <p:cNvGrpSpPr/>
            <p:nvPr/>
          </p:nvGrpSpPr>
          <p:grpSpPr>
            <a:xfrm>
              <a:off x="1233034" y="117257"/>
              <a:ext cx="1312742" cy="2936766"/>
              <a:chOff x="-1" y="0"/>
              <a:chExt cx="1312741" cy="2936765"/>
            </a:xfrm>
          </p:grpSpPr>
          <p:sp>
            <p:nvSpPr>
              <p:cNvPr id="71" name="CasellaDiTesto 249">
                <a:extLst>
                  <a:ext uri="{FF2B5EF4-FFF2-40B4-BE49-F238E27FC236}">
                    <a16:creationId xmlns:a16="http://schemas.microsoft.com/office/drawing/2014/main" id="{78F0D0C9-0E2B-45F5-B5D1-172BE87DB1FB}"/>
                  </a:ext>
                </a:extLst>
              </p:cNvPr>
              <p:cNvSpPr txBox="1"/>
              <p:nvPr/>
            </p:nvSpPr>
            <p:spPr>
              <a:xfrm>
                <a:off x="-1" y="1113193"/>
                <a:ext cx="1310581" cy="4083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r" defTabSz="1300480">
                  <a:defRPr sz="1800" b="1">
                    <a:solidFill>
                      <a:schemeClr val="accent1"/>
                    </a:solidFill>
                    <a:latin typeface="Calibri"/>
                    <a:ea typeface="Calibri"/>
                    <a:cs typeface="Calibri"/>
                    <a:sym typeface="Calibri"/>
                  </a:defRPr>
                </a:lvl1pPr>
              </a:lstStyle>
              <a:p>
                <a:pPr defTabSz="914367" hangingPunct="0"/>
                <a:r>
                  <a:rPr sz="1266" kern="0">
                    <a:solidFill>
                      <a:srgbClr val="00A2FF"/>
                    </a:solidFill>
                  </a:rPr>
                  <a:t>K9 repres. 1</a:t>
                </a:r>
              </a:p>
            </p:txBody>
          </p:sp>
          <p:sp>
            <p:nvSpPr>
              <p:cNvPr id="72" name="CasellaDiTesto 254">
                <a:extLst>
                  <a:ext uri="{FF2B5EF4-FFF2-40B4-BE49-F238E27FC236}">
                    <a16:creationId xmlns:a16="http://schemas.microsoft.com/office/drawing/2014/main" id="{D4E21A2A-6E7E-473F-A237-9171B7D101E8}"/>
                  </a:ext>
                </a:extLst>
              </p:cNvPr>
              <p:cNvSpPr txBox="1"/>
              <p:nvPr/>
            </p:nvSpPr>
            <p:spPr>
              <a:xfrm>
                <a:off x="-1" y="2528408"/>
                <a:ext cx="1312741" cy="4083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r" defTabSz="1300480">
                  <a:defRPr sz="1800" b="1">
                    <a:latin typeface="Calibri"/>
                    <a:ea typeface="Calibri"/>
                    <a:cs typeface="Calibri"/>
                    <a:sym typeface="Calibri"/>
                  </a:defRPr>
                </a:lvl1pPr>
              </a:lstStyle>
              <a:p>
                <a:pPr defTabSz="914367" hangingPunct="0"/>
                <a:r>
                  <a:rPr sz="1266" kern="0">
                    <a:solidFill>
                      <a:srgbClr val="000000"/>
                    </a:solidFill>
                  </a:rPr>
                  <a:t>Low signal</a:t>
                </a:r>
              </a:p>
            </p:txBody>
          </p:sp>
          <p:sp>
            <p:nvSpPr>
              <p:cNvPr id="75" name="CasellaDiTesto 258">
                <a:extLst>
                  <a:ext uri="{FF2B5EF4-FFF2-40B4-BE49-F238E27FC236}">
                    <a16:creationId xmlns:a16="http://schemas.microsoft.com/office/drawing/2014/main" id="{D15DE534-077E-4198-A7F9-CAB017335433}"/>
                  </a:ext>
                </a:extLst>
              </p:cNvPr>
              <p:cNvSpPr txBox="1"/>
              <p:nvPr/>
            </p:nvSpPr>
            <p:spPr>
              <a:xfrm>
                <a:off x="-1" y="274197"/>
                <a:ext cx="1312741" cy="4083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r" defTabSz="1300480">
                  <a:defRPr sz="1800" b="1">
                    <a:solidFill>
                      <a:srgbClr val="808000"/>
                    </a:solidFill>
                    <a:latin typeface="Calibri"/>
                    <a:ea typeface="Calibri"/>
                    <a:cs typeface="Calibri"/>
                    <a:sym typeface="Calibri"/>
                  </a:defRPr>
                </a:lvl1pPr>
              </a:lstStyle>
              <a:p>
                <a:pPr defTabSz="914367" hangingPunct="0"/>
                <a:r>
                  <a:rPr sz="1266" kern="0"/>
                  <a:t>Active 2</a:t>
                </a:r>
              </a:p>
            </p:txBody>
          </p:sp>
          <p:sp>
            <p:nvSpPr>
              <p:cNvPr id="76" name="CasellaDiTesto 134">
                <a:extLst>
                  <a:ext uri="{FF2B5EF4-FFF2-40B4-BE49-F238E27FC236}">
                    <a16:creationId xmlns:a16="http://schemas.microsoft.com/office/drawing/2014/main" id="{FE99A6EA-7C2D-4AA0-B74B-B996161AF098}"/>
                  </a:ext>
                </a:extLst>
              </p:cNvPr>
              <p:cNvSpPr txBox="1"/>
              <p:nvPr/>
            </p:nvSpPr>
            <p:spPr>
              <a:xfrm>
                <a:off x="-1" y="532438"/>
                <a:ext cx="1312741" cy="4083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r" defTabSz="1300480">
                  <a:defRPr sz="1800" b="1">
                    <a:solidFill>
                      <a:srgbClr val="EE230C"/>
                    </a:solidFill>
                    <a:latin typeface="Calibri"/>
                    <a:ea typeface="Calibri"/>
                    <a:cs typeface="Calibri"/>
                    <a:sym typeface="Calibri"/>
                  </a:defRPr>
                </a:lvl1pPr>
              </a:lstStyle>
              <a:p>
                <a:pPr defTabSz="914367" hangingPunct="0"/>
                <a:r>
                  <a:rPr sz="1266" kern="0"/>
                  <a:t>Bivalent</a:t>
                </a:r>
              </a:p>
            </p:txBody>
          </p:sp>
          <p:sp>
            <p:nvSpPr>
              <p:cNvPr id="77" name="CasellaDiTesto 135">
                <a:extLst>
                  <a:ext uri="{FF2B5EF4-FFF2-40B4-BE49-F238E27FC236}">
                    <a16:creationId xmlns:a16="http://schemas.microsoft.com/office/drawing/2014/main" id="{F67C49CF-2CB6-4464-9E6B-83E1A562FAC3}"/>
                  </a:ext>
                </a:extLst>
              </p:cNvPr>
              <p:cNvSpPr txBox="1"/>
              <p:nvPr/>
            </p:nvSpPr>
            <p:spPr>
              <a:xfrm>
                <a:off x="-1" y="1402244"/>
                <a:ext cx="1312741" cy="4083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r" defTabSz="1300480">
                  <a:defRPr sz="1800" b="1">
                    <a:solidFill>
                      <a:srgbClr val="0000FF"/>
                    </a:solidFill>
                    <a:latin typeface="Calibri"/>
                    <a:ea typeface="Calibri"/>
                    <a:cs typeface="Calibri"/>
                    <a:sym typeface="Calibri"/>
                  </a:defRPr>
                </a:lvl1pPr>
              </a:lstStyle>
              <a:p>
                <a:pPr defTabSz="914367" hangingPunct="0"/>
                <a:r>
                  <a:rPr sz="1266" kern="0"/>
                  <a:t>K9 repres. 2</a:t>
                </a:r>
              </a:p>
            </p:txBody>
          </p:sp>
          <p:sp>
            <p:nvSpPr>
              <p:cNvPr id="78" name="CasellaDiTesto 141">
                <a:extLst>
                  <a:ext uri="{FF2B5EF4-FFF2-40B4-BE49-F238E27FC236}">
                    <a16:creationId xmlns:a16="http://schemas.microsoft.com/office/drawing/2014/main" id="{410D7966-D3A7-4811-B60C-8D6F280675CB}"/>
                  </a:ext>
                </a:extLst>
              </p:cNvPr>
              <p:cNvSpPr txBox="1"/>
              <p:nvPr/>
            </p:nvSpPr>
            <p:spPr>
              <a:xfrm>
                <a:off x="-1" y="1984674"/>
                <a:ext cx="1312741" cy="4083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r" defTabSz="1300480">
                  <a:defRPr sz="1800" b="1">
                    <a:solidFill>
                      <a:srgbClr val="FF7F50"/>
                    </a:solidFill>
                    <a:latin typeface="Calibri"/>
                    <a:ea typeface="Calibri"/>
                    <a:cs typeface="Calibri"/>
                    <a:sym typeface="Calibri"/>
                  </a:defRPr>
                </a:lvl1pPr>
              </a:lstStyle>
              <a:p>
                <a:pPr defTabSz="914367" hangingPunct="0"/>
                <a:r>
                  <a:rPr sz="1266" kern="0"/>
                  <a:t>Repressed 1</a:t>
                </a:r>
              </a:p>
            </p:txBody>
          </p:sp>
          <p:sp>
            <p:nvSpPr>
              <p:cNvPr id="79" name="CasellaDiTesto 142">
                <a:extLst>
                  <a:ext uri="{FF2B5EF4-FFF2-40B4-BE49-F238E27FC236}">
                    <a16:creationId xmlns:a16="http://schemas.microsoft.com/office/drawing/2014/main" id="{A42F89BE-962D-400A-A76E-E555B35C5427}"/>
                  </a:ext>
                </a:extLst>
              </p:cNvPr>
              <p:cNvSpPr txBox="1"/>
              <p:nvPr/>
            </p:nvSpPr>
            <p:spPr>
              <a:xfrm>
                <a:off x="-1" y="1691112"/>
                <a:ext cx="1312741" cy="4083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r" defTabSz="1300480">
                  <a:defRPr sz="1800" b="1">
                    <a:solidFill>
                      <a:srgbClr val="9537FF"/>
                    </a:solidFill>
                    <a:latin typeface="Calibri"/>
                    <a:ea typeface="Calibri"/>
                    <a:cs typeface="Calibri"/>
                    <a:sym typeface="Calibri"/>
                  </a:defRPr>
                </a:lvl1pPr>
              </a:lstStyle>
              <a:p>
                <a:pPr defTabSz="914367" hangingPunct="0"/>
                <a:r>
                  <a:rPr sz="1266" kern="0"/>
                  <a:t>K9 repres. 3</a:t>
                </a:r>
              </a:p>
            </p:txBody>
          </p:sp>
          <p:sp>
            <p:nvSpPr>
              <p:cNvPr id="80" name="CasellaDiTesto 141">
                <a:extLst>
                  <a:ext uri="{FF2B5EF4-FFF2-40B4-BE49-F238E27FC236}">
                    <a16:creationId xmlns:a16="http://schemas.microsoft.com/office/drawing/2014/main" id="{CC6AFFA7-C1C4-4FDC-B816-BE4BFE3FB2BF}"/>
                  </a:ext>
                </a:extLst>
              </p:cNvPr>
              <p:cNvSpPr txBox="1"/>
              <p:nvPr/>
            </p:nvSpPr>
            <p:spPr>
              <a:xfrm>
                <a:off x="-1" y="2268108"/>
                <a:ext cx="1312741" cy="4083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r" defTabSz="1300480">
                  <a:defRPr sz="1800" b="1">
                    <a:solidFill>
                      <a:srgbClr val="B47538"/>
                    </a:solidFill>
                    <a:latin typeface="Calibri"/>
                    <a:ea typeface="Calibri"/>
                    <a:cs typeface="Calibri"/>
                    <a:sym typeface="Calibri"/>
                  </a:defRPr>
                </a:lvl1pPr>
              </a:lstStyle>
              <a:p>
                <a:pPr defTabSz="914367" hangingPunct="0"/>
                <a:r>
                  <a:rPr sz="1266" kern="0"/>
                  <a:t>Repressed 2</a:t>
                </a:r>
              </a:p>
            </p:txBody>
          </p:sp>
          <p:sp>
            <p:nvSpPr>
              <p:cNvPr id="81" name="CasellaDiTesto 134">
                <a:extLst>
                  <a:ext uri="{FF2B5EF4-FFF2-40B4-BE49-F238E27FC236}">
                    <a16:creationId xmlns:a16="http://schemas.microsoft.com/office/drawing/2014/main" id="{11BC262E-9616-4035-8D99-540265E2364F}"/>
                  </a:ext>
                </a:extLst>
              </p:cNvPr>
              <p:cNvSpPr txBox="1"/>
              <p:nvPr/>
            </p:nvSpPr>
            <p:spPr>
              <a:xfrm>
                <a:off x="-1" y="817332"/>
                <a:ext cx="1312741" cy="4083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r" defTabSz="1300480">
                  <a:defRPr sz="1800" b="1">
                    <a:solidFill>
                      <a:srgbClr val="FF00FF"/>
                    </a:solidFill>
                    <a:latin typeface="Calibri"/>
                    <a:ea typeface="Calibri"/>
                    <a:cs typeface="Calibri"/>
                    <a:sym typeface="Calibri"/>
                  </a:defRPr>
                </a:lvl1pPr>
              </a:lstStyle>
              <a:p>
                <a:pPr defTabSz="914367" hangingPunct="0"/>
                <a:r>
                  <a:rPr sz="1266" kern="0"/>
                  <a:t>K27 repres.</a:t>
                </a:r>
              </a:p>
            </p:txBody>
          </p:sp>
          <p:sp>
            <p:nvSpPr>
              <p:cNvPr id="82" name="CasellaDiTesto 143">
                <a:extLst>
                  <a:ext uri="{FF2B5EF4-FFF2-40B4-BE49-F238E27FC236}">
                    <a16:creationId xmlns:a16="http://schemas.microsoft.com/office/drawing/2014/main" id="{DEEF5B50-CE7D-4253-872D-D34A0EA0B358}"/>
                  </a:ext>
                </a:extLst>
              </p:cNvPr>
              <p:cNvSpPr txBox="1"/>
              <p:nvPr/>
            </p:nvSpPr>
            <p:spPr>
              <a:xfrm>
                <a:off x="-1" y="0"/>
                <a:ext cx="1312741" cy="4083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r" defTabSz="1300480">
                  <a:defRPr sz="1800" b="1">
                    <a:solidFill>
                      <a:srgbClr val="1EB001"/>
                    </a:solidFill>
                    <a:latin typeface="Calibri"/>
                    <a:ea typeface="Calibri"/>
                    <a:cs typeface="Calibri"/>
                    <a:sym typeface="Calibri"/>
                  </a:defRPr>
                </a:lvl1pPr>
              </a:lstStyle>
              <a:p>
                <a:pPr defTabSz="914367" hangingPunct="0"/>
                <a:r>
                  <a:rPr sz="1266" kern="0"/>
                  <a:t>Active 1</a:t>
                </a:r>
              </a:p>
            </p:txBody>
          </p:sp>
        </p:grpSp>
        <p:pic>
          <p:nvPicPr>
            <p:cNvPr id="54" name="Immagine 3" descr="Immagine 3">
              <a:extLst>
                <a:ext uri="{FF2B5EF4-FFF2-40B4-BE49-F238E27FC236}">
                  <a16:creationId xmlns:a16="http://schemas.microsoft.com/office/drawing/2014/main" id="{AECE7FEC-39D9-4395-8888-3B5D44304340}"/>
                </a:ext>
              </a:extLst>
            </p:cNvPr>
            <p:cNvPicPr>
              <a:picLocks noChangeAspect="1"/>
            </p:cNvPicPr>
            <p:nvPr/>
          </p:nvPicPr>
          <p:blipFill>
            <a:blip r:embed="rId8">
              <a:extLst/>
            </a:blip>
            <a:srcRect l="3571" t="2199" r="3571" b="2196"/>
            <a:stretch>
              <a:fillRect/>
            </a:stretch>
          </p:blipFill>
          <p:spPr>
            <a:xfrm>
              <a:off x="2529035" y="151080"/>
              <a:ext cx="2471854" cy="2857600"/>
            </a:xfrm>
            <a:prstGeom prst="rect">
              <a:avLst/>
            </a:prstGeom>
            <a:ln w="12700" cap="flat">
              <a:noFill/>
              <a:miter lim="400000"/>
            </a:ln>
            <a:effectLst/>
          </p:spPr>
        </p:pic>
        <p:sp>
          <p:nvSpPr>
            <p:cNvPr id="59" name="CasellaDiTesto 1">
              <a:extLst>
                <a:ext uri="{FF2B5EF4-FFF2-40B4-BE49-F238E27FC236}">
                  <a16:creationId xmlns:a16="http://schemas.microsoft.com/office/drawing/2014/main" id="{4A32AF8B-CB29-43D8-8D06-BEC191D5B2FE}"/>
                </a:ext>
              </a:extLst>
            </p:cNvPr>
            <p:cNvSpPr txBox="1"/>
            <p:nvPr/>
          </p:nvSpPr>
          <p:spPr>
            <a:xfrm>
              <a:off x="912523" y="26585"/>
              <a:ext cx="417301" cy="30339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numCol="1" anchor="ctr">
              <a:spAutoFit/>
            </a:bodyPr>
            <a:lstStyle/>
            <a:p>
              <a:pPr algn="r" defTabSz="410751" hangingPunct="0">
                <a:lnSpc>
                  <a:spcPts val="773"/>
                </a:lnSpc>
                <a:defRPr sz="1700">
                  <a:latin typeface="Helvetica Neue Medium"/>
                  <a:ea typeface="Helvetica Neue Medium"/>
                  <a:cs typeface="Helvetica Neue Medium"/>
                  <a:sym typeface="Helvetica Neue Medium"/>
                </a:defRPr>
              </a:pPr>
              <a:endParaRPr sz="1195" kern="0" dirty="0">
                <a:solidFill>
                  <a:srgbClr val="000000"/>
                </a:solidFill>
                <a:latin typeface="Helvetica Neue Medium"/>
                <a:sym typeface="Helvetica Neue Medium"/>
              </a:endParaRPr>
            </a:p>
            <a:p>
              <a:pPr algn="r" defTabSz="410751" hangingPunct="0">
                <a:lnSpc>
                  <a:spcPts val="773"/>
                </a:lnSpc>
                <a:defRPr sz="1700">
                  <a:latin typeface="Helvetica Neue Medium"/>
                  <a:ea typeface="Helvetica Neue Medium"/>
                  <a:cs typeface="Helvetica Neue Medium"/>
                  <a:sym typeface="Helvetica Neue Medium"/>
                </a:defRPr>
              </a:pPr>
              <a:r>
                <a:rPr sz="1195" kern="0" dirty="0">
                  <a:solidFill>
                    <a:srgbClr val="000000"/>
                  </a:solidFill>
                  <a:latin typeface="Helvetica Neue Medium"/>
                  <a:sym typeface="Helvetica Neue Medium"/>
                </a:rPr>
                <a:t>1)</a:t>
              </a:r>
            </a:p>
            <a:p>
              <a:pPr algn="r" defTabSz="410751" hangingPunct="0">
                <a:lnSpc>
                  <a:spcPts val="773"/>
                </a:lnSpc>
                <a:defRPr sz="1700">
                  <a:latin typeface="Helvetica Neue Medium"/>
                  <a:ea typeface="Helvetica Neue Medium"/>
                  <a:cs typeface="Helvetica Neue Medium"/>
                  <a:sym typeface="Helvetica Neue Medium"/>
                </a:defRPr>
              </a:pPr>
              <a:endParaRPr sz="1195" kern="0" dirty="0">
                <a:solidFill>
                  <a:srgbClr val="000000"/>
                </a:solidFill>
                <a:latin typeface="Helvetica Neue Medium"/>
                <a:sym typeface="Helvetica Neue Medium"/>
              </a:endParaRPr>
            </a:p>
            <a:p>
              <a:pPr algn="r" defTabSz="410751" hangingPunct="0">
                <a:lnSpc>
                  <a:spcPts val="773"/>
                </a:lnSpc>
                <a:defRPr sz="1700">
                  <a:latin typeface="Helvetica Neue Medium"/>
                  <a:ea typeface="Helvetica Neue Medium"/>
                  <a:cs typeface="Helvetica Neue Medium"/>
                  <a:sym typeface="Helvetica Neue Medium"/>
                </a:defRPr>
              </a:pPr>
              <a:r>
                <a:rPr sz="1195" kern="0" dirty="0">
                  <a:solidFill>
                    <a:srgbClr val="000000"/>
                  </a:solidFill>
                  <a:latin typeface="Helvetica Neue Medium"/>
                  <a:sym typeface="Helvetica Neue Medium"/>
                </a:rPr>
                <a:t>2)</a:t>
              </a:r>
            </a:p>
            <a:p>
              <a:pPr algn="r" defTabSz="410751" hangingPunct="0">
                <a:lnSpc>
                  <a:spcPts val="773"/>
                </a:lnSpc>
                <a:defRPr sz="1700">
                  <a:latin typeface="Helvetica Neue Medium"/>
                  <a:ea typeface="Helvetica Neue Medium"/>
                  <a:cs typeface="Helvetica Neue Medium"/>
                  <a:sym typeface="Helvetica Neue Medium"/>
                </a:defRPr>
              </a:pPr>
              <a:endParaRPr sz="1195" kern="0" dirty="0">
                <a:solidFill>
                  <a:srgbClr val="000000"/>
                </a:solidFill>
                <a:latin typeface="Helvetica Neue Medium"/>
                <a:sym typeface="Helvetica Neue Medium"/>
              </a:endParaRPr>
            </a:p>
            <a:p>
              <a:pPr algn="r" defTabSz="410751" hangingPunct="0">
                <a:lnSpc>
                  <a:spcPts val="773"/>
                </a:lnSpc>
                <a:defRPr sz="1700">
                  <a:latin typeface="Helvetica Neue Medium"/>
                  <a:ea typeface="Helvetica Neue Medium"/>
                  <a:cs typeface="Helvetica Neue Medium"/>
                  <a:sym typeface="Helvetica Neue Medium"/>
                </a:defRPr>
              </a:pPr>
              <a:r>
                <a:rPr sz="1195" kern="0" dirty="0">
                  <a:solidFill>
                    <a:srgbClr val="000000"/>
                  </a:solidFill>
                  <a:latin typeface="Helvetica Neue Medium"/>
                  <a:sym typeface="Helvetica Neue Medium"/>
                </a:rPr>
                <a:t>3)</a:t>
              </a:r>
            </a:p>
            <a:p>
              <a:pPr algn="r" defTabSz="410751" hangingPunct="0">
                <a:lnSpc>
                  <a:spcPts val="773"/>
                </a:lnSpc>
                <a:defRPr sz="1700">
                  <a:latin typeface="Helvetica Neue Medium"/>
                  <a:ea typeface="Helvetica Neue Medium"/>
                  <a:cs typeface="Helvetica Neue Medium"/>
                  <a:sym typeface="Helvetica Neue Medium"/>
                </a:defRPr>
              </a:pPr>
              <a:endParaRPr sz="1195" kern="0" dirty="0">
                <a:solidFill>
                  <a:srgbClr val="000000"/>
                </a:solidFill>
                <a:latin typeface="Helvetica Neue Medium"/>
                <a:sym typeface="Helvetica Neue Medium"/>
              </a:endParaRPr>
            </a:p>
            <a:p>
              <a:pPr algn="r" defTabSz="410751" hangingPunct="0">
                <a:lnSpc>
                  <a:spcPts val="773"/>
                </a:lnSpc>
                <a:defRPr sz="1700">
                  <a:latin typeface="Helvetica Neue Medium"/>
                  <a:ea typeface="Helvetica Neue Medium"/>
                  <a:cs typeface="Helvetica Neue Medium"/>
                  <a:sym typeface="Helvetica Neue Medium"/>
                </a:defRPr>
              </a:pPr>
              <a:r>
                <a:rPr sz="1195" kern="0" dirty="0">
                  <a:solidFill>
                    <a:srgbClr val="000000"/>
                  </a:solidFill>
                  <a:latin typeface="Helvetica Neue Medium"/>
                  <a:sym typeface="Helvetica Neue Medium"/>
                </a:rPr>
                <a:t>4)</a:t>
              </a:r>
            </a:p>
            <a:p>
              <a:pPr algn="r" defTabSz="410751" hangingPunct="0">
                <a:lnSpc>
                  <a:spcPts val="773"/>
                </a:lnSpc>
                <a:defRPr sz="1700">
                  <a:latin typeface="Helvetica Neue Medium"/>
                  <a:ea typeface="Helvetica Neue Medium"/>
                  <a:cs typeface="Helvetica Neue Medium"/>
                  <a:sym typeface="Helvetica Neue Medium"/>
                </a:defRPr>
              </a:pPr>
              <a:endParaRPr sz="1195" kern="0" dirty="0">
                <a:solidFill>
                  <a:srgbClr val="000000"/>
                </a:solidFill>
                <a:latin typeface="Helvetica Neue Medium"/>
                <a:sym typeface="Helvetica Neue Medium"/>
              </a:endParaRPr>
            </a:p>
            <a:p>
              <a:pPr algn="r" defTabSz="410751" hangingPunct="0">
                <a:lnSpc>
                  <a:spcPts val="773"/>
                </a:lnSpc>
                <a:defRPr sz="1700">
                  <a:latin typeface="Helvetica Neue Medium"/>
                  <a:ea typeface="Helvetica Neue Medium"/>
                  <a:cs typeface="Helvetica Neue Medium"/>
                  <a:sym typeface="Helvetica Neue Medium"/>
                </a:defRPr>
              </a:pPr>
              <a:r>
                <a:rPr sz="1195" kern="0" dirty="0">
                  <a:solidFill>
                    <a:srgbClr val="000000"/>
                  </a:solidFill>
                  <a:latin typeface="Helvetica Neue Medium"/>
                  <a:sym typeface="Helvetica Neue Medium"/>
                </a:rPr>
                <a:t>5)</a:t>
              </a:r>
            </a:p>
            <a:p>
              <a:pPr algn="r" defTabSz="410751" hangingPunct="0">
                <a:lnSpc>
                  <a:spcPts val="773"/>
                </a:lnSpc>
                <a:defRPr sz="1700">
                  <a:latin typeface="Helvetica Neue Medium"/>
                  <a:ea typeface="Helvetica Neue Medium"/>
                  <a:cs typeface="Helvetica Neue Medium"/>
                  <a:sym typeface="Helvetica Neue Medium"/>
                </a:defRPr>
              </a:pPr>
              <a:endParaRPr sz="1195" kern="0" dirty="0">
                <a:solidFill>
                  <a:srgbClr val="000000"/>
                </a:solidFill>
                <a:latin typeface="Helvetica Neue Medium"/>
                <a:sym typeface="Helvetica Neue Medium"/>
              </a:endParaRPr>
            </a:p>
            <a:p>
              <a:pPr algn="r" defTabSz="410751" hangingPunct="0">
                <a:lnSpc>
                  <a:spcPts val="773"/>
                </a:lnSpc>
                <a:defRPr sz="1700">
                  <a:latin typeface="Helvetica Neue Medium"/>
                  <a:ea typeface="Helvetica Neue Medium"/>
                  <a:cs typeface="Helvetica Neue Medium"/>
                  <a:sym typeface="Helvetica Neue Medium"/>
                </a:defRPr>
              </a:pPr>
              <a:r>
                <a:rPr sz="1195" kern="0" dirty="0">
                  <a:solidFill>
                    <a:srgbClr val="000000"/>
                  </a:solidFill>
                  <a:latin typeface="Helvetica Neue Medium"/>
                  <a:sym typeface="Helvetica Neue Medium"/>
                </a:rPr>
                <a:t>6)</a:t>
              </a:r>
            </a:p>
            <a:p>
              <a:pPr algn="r" defTabSz="410751" hangingPunct="0">
                <a:lnSpc>
                  <a:spcPts val="773"/>
                </a:lnSpc>
                <a:defRPr sz="1700">
                  <a:latin typeface="Helvetica Neue Medium"/>
                  <a:ea typeface="Helvetica Neue Medium"/>
                  <a:cs typeface="Helvetica Neue Medium"/>
                  <a:sym typeface="Helvetica Neue Medium"/>
                </a:defRPr>
              </a:pPr>
              <a:endParaRPr sz="1195" kern="0" dirty="0">
                <a:solidFill>
                  <a:srgbClr val="000000"/>
                </a:solidFill>
                <a:latin typeface="Helvetica Neue Medium"/>
                <a:sym typeface="Helvetica Neue Medium"/>
              </a:endParaRPr>
            </a:p>
            <a:p>
              <a:pPr algn="r" defTabSz="410751" hangingPunct="0">
                <a:lnSpc>
                  <a:spcPts val="773"/>
                </a:lnSpc>
                <a:defRPr sz="1700">
                  <a:latin typeface="Helvetica Neue Medium"/>
                  <a:ea typeface="Helvetica Neue Medium"/>
                  <a:cs typeface="Helvetica Neue Medium"/>
                  <a:sym typeface="Helvetica Neue Medium"/>
                </a:defRPr>
              </a:pPr>
              <a:r>
                <a:rPr sz="1195" kern="0" dirty="0">
                  <a:solidFill>
                    <a:srgbClr val="000000"/>
                  </a:solidFill>
                  <a:latin typeface="Helvetica Neue Medium"/>
                  <a:sym typeface="Helvetica Neue Medium"/>
                </a:rPr>
                <a:t>7)</a:t>
              </a:r>
            </a:p>
            <a:p>
              <a:pPr algn="r" defTabSz="410751" hangingPunct="0">
                <a:lnSpc>
                  <a:spcPts val="773"/>
                </a:lnSpc>
                <a:defRPr sz="1700">
                  <a:latin typeface="Helvetica Neue Medium"/>
                  <a:ea typeface="Helvetica Neue Medium"/>
                  <a:cs typeface="Helvetica Neue Medium"/>
                  <a:sym typeface="Helvetica Neue Medium"/>
                </a:defRPr>
              </a:pPr>
              <a:endParaRPr sz="1195" kern="0" dirty="0">
                <a:solidFill>
                  <a:srgbClr val="000000"/>
                </a:solidFill>
                <a:latin typeface="Helvetica Neue Medium"/>
                <a:sym typeface="Helvetica Neue Medium"/>
              </a:endParaRPr>
            </a:p>
            <a:p>
              <a:pPr algn="r" defTabSz="410751" hangingPunct="0">
                <a:lnSpc>
                  <a:spcPts val="773"/>
                </a:lnSpc>
                <a:defRPr sz="1700">
                  <a:latin typeface="Helvetica Neue Medium"/>
                  <a:ea typeface="Helvetica Neue Medium"/>
                  <a:cs typeface="Helvetica Neue Medium"/>
                  <a:sym typeface="Helvetica Neue Medium"/>
                </a:defRPr>
              </a:pPr>
              <a:r>
                <a:rPr sz="1195" kern="0" dirty="0">
                  <a:solidFill>
                    <a:srgbClr val="000000"/>
                  </a:solidFill>
                  <a:latin typeface="Helvetica Neue Medium"/>
                  <a:sym typeface="Helvetica Neue Medium"/>
                </a:rPr>
                <a:t>8)</a:t>
              </a:r>
            </a:p>
            <a:p>
              <a:pPr algn="r" defTabSz="410751" hangingPunct="0">
                <a:lnSpc>
                  <a:spcPts val="773"/>
                </a:lnSpc>
                <a:defRPr sz="1700">
                  <a:latin typeface="Helvetica Neue Medium"/>
                  <a:ea typeface="Helvetica Neue Medium"/>
                  <a:cs typeface="Helvetica Neue Medium"/>
                  <a:sym typeface="Helvetica Neue Medium"/>
                </a:defRPr>
              </a:pPr>
              <a:endParaRPr sz="1195" kern="0" dirty="0">
                <a:solidFill>
                  <a:srgbClr val="000000"/>
                </a:solidFill>
                <a:latin typeface="Helvetica Neue Medium"/>
                <a:sym typeface="Helvetica Neue Medium"/>
              </a:endParaRPr>
            </a:p>
            <a:p>
              <a:pPr algn="r" defTabSz="410751" hangingPunct="0">
                <a:lnSpc>
                  <a:spcPts val="773"/>
                </a:lnSpc>
                <a:defRPr sz="1700">
                  <a:latin typeface="Helvetica Neue Medium"/>
                  <a:ea typeface="Helvetica Neue Medium"/>
                  <a:cs typeface="Helvetica Neue Medium"/>
                  <a:sym typeface="Helvetica Neue Medium"/>
                </a:defRPr>
              </a:pPr>
              <a:r>
                <a:rPr sz="1195" kern="0" dirty="0">
                  <a:solidFill>
                    <a:srgbClr val="000000"/>
                  </a:solidFill>
                  <a:latin typeface="Helvetica Neue Medium"/>
                  <a:sym typeface="Helvetica Neue Medium"/>
                </a:rPr>
                <a:t>9)</a:t>
              </a:r>
            </a:p>
            <a:p>
              <a:pPr algn="r" defTabSz="410751" hangingPunct="0">
                <a:lnSpc>
                  <a:spcPts val="773"/>
                </a:lnSpc>
                <a:defRPr sz="1700">
                  <a:latin typeface="Helvetica Neue Medium"/>
                  <a:ea typeface="Helvetica Neue Medium"/>
                  <a:cs typeface="Helvetica Neue Medium"/>
                  <a:sym typeface="Helvetica Neue Medium"/>
                </a:defRPr>
              </a:pPr>
              <a:endParaRPr sz="1195" kern="0" dirty="0">
                <a:solidFill>
                  <a:srgbClr val="000000"/>
                </a:solidFill>
                <a:latin typeface="Helvetica Neue Medium"/>
                <a:sym typeface="Helvetica Neue Medium"/>
              </a:endParaRPr>
            </a:p>
            <a:p>
              <a:pPr algn="r" defTabSz="410751" hangingPunct="0">
                <a:lnSpc>
                  <a:spcPts val="773"/>
                </a:lnSpc>
                <a:defRPr sz="1700">
                  <a:latin typeface="Helvetica Neue Medium"/>
                  <a:ea typeface="Helvetica Neue Medium"/>
                  <a:cs typeface="Helvetica Neue Medium"/>
                  <a:sym typeface="Helvetica Neue Medium"/>
                </a:defRPr>
              </a:pPr>
              <a:r>
                <a:rPr sz="1195" kern="0" dirty="0">
                  <a:solidFill>
                    <a:srgbClr val="000000"/>
                  </a:solidFill>
                  <a:latin typeface="Helvetica Neue Medium"/>
                  <a:sym typeface="Helvetica Neue Medium"/>
                </a:rPr>
                <a:t>10)</a:t>
              </a:r>
            </a:p>
          </p:txBody>
        </p:sp>
        <p:sp>
          <p:nvSpPr>
            <p:cNvPr id="60" name="Rettangolo 56">
              <a:extLst>
                <a:ext uri="{FF2B5EF4-FFF2-40B4-BE49-F238E27FC236}">
                  <a16:creationId xmlns:a16="http://schemas.microsoft.com/office/drawing/2014/main" id="{BCEE7472-1D22-47FA-8DA3-DAEFDD8DC04C}"/>
                </a:ext>
              </a:extLst>
            </p:cNvPr>
            <p:cNvSpPr/>
            <p:nvPr/>
          </p:nvSpPr>
          <p:spPr>
            <a:xfrm>
              <a:off x="955304" y="3143841"/>
              <a:ext cx="54686" cy="234002"/>
            </a:xfrm>
            <a:prstGeom prst="rect">
              <a:avLst/>
            </a:prstGeom>
            <a:solidFill>
              <a:srgbClr val="000000"/>
            </a:solidFill>
            <a:ln w="12700" cap="flat">
              <a:noFill/>
              <a:miter lim="400000"/>
            </a:ln>
            <a:effectLst/>
          </p:spPr>
          <p:txBody>
            <a:bodyPr wrap="square" lIns="35719" tIns="35719" rIns="35719" bIns="35719" numCol="1" anchor="ctr">
              <a:noAutofit/>
            </a:bodyPr>
            <a:lstStyle/>
            <a:p>
              <a:pPr algn="ctr" defTabSz="410751" hangingPunct="0">
                <a:defRPr>
                  <a:latin typeface="Helvetica Neue Medium"/>
                  <a:ea typeface="Helvetica Neue Medium"/>
                  <a:cs typeface="Helvetica Neue Medium"/>
                  <a:sym typeface="Helvetica Neue Medium"/>
                </a:defRPr>
              </a:pPr>
              <a:endParaRPr sz="1687" kern="0">
                <a:solidFill>
                  <a:srgbClr val="000000"/>
                </a:solidFill>
                <a:latin typeface="Helvetica Neue Medium"/>
                <a:sym typeface="Helvetica Neue Medium"/>
              </a:endParaRPr>
            </a:p>
          </p:txBody>
        </p:sp>
      </p:grpSp>
      <p:pic>
        <p:nvPicPr>
          <p:cNvPr id="106" name="Immagine 2" descr="Immagine 2">
            <a:extLst>
              <a:ext uri="{FF2B5EF4-FFF2-40B4-BE49-F238E27FC236}">
                <a16:creationId xmlns:a16="http://schemas.microsoft.com/office/drawing/2014/main" id="{294FA0E3-9DAB-4115-97E5-94D827549D0E}"/>
              </a:ext>
            </a:extLst>
          </p:cNvPr>
          <p:cNvPicPr>
            <a:picLocks noChangeAspect="1"/>
          </p:cNvPicPr>
          <p:nvPr/>
        </p:nvPicPr>
        <p:blipFill>
          <a:blip r:embed="rId9">
            <a:extLst/>
          </a:blip>
          <a:srcRect l="24476" t="18436" r="16907" b="25363"/>
          <a:stretch>
            <a:fillRect/>
          </a:stretch>
        </p:blipFill>
        <p:spPr>
          <a:xfrm rot="13653928" flipH="1">
            <a:off x="1276654" y="4635978"/>
            <a:ext cx="2003810" cy="1921224"/>
          </a:xfrm>
          <a:prstGeom prst="rect">
            <a:avLst/>
          </a:prstGeom>
          <a:ln w="12700" cap="flat">
            <a:noFill/>
            <a:miter lim="400000"/>
          </a:ln>
          <a:effectLst/>
        </p:spPr>
      </p:pic>
      <p:sp>
        <p:nvSpPr>
          <p:cNvPr id="110" name="??? micro-m">
            <a:extLst>
              <a:ext uri="{FF2B5EF4-FFF2-40B4-BE49-F238E27FC236}">
                <a16:creationId xmlns:a16="http://schemas.microsoft.com/office/drawing/2014/main" id="{AD186E9E-9185-414F-A5CA-8161A1966068}"/>
              </a:ext>
            </a:extLst>
          </p:cNvPr>
          <p:cNvSpPr txBox="1"/>
          <p:nvPr/>
        </p:nvSpPr>
        <p:spPr>
          <a:xfrm>
            <a:off x="2690955" y="6313330"/>
            <a:ext cx="531913" cy="3429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l" defTabSz="457200">
              <a:defRPr sz="1600" b="1">
                <a:latin typeface="+mj-lt"/>
                <a:ea typeface="+mj-ea"/>
                <a:cs typeface="+mj-cs"/>
                <a:sym typeface="Helvetica"/>
              </a:defRPr>
            </a:lvl1pPr>
          </a:lstStyle>
          <a:p>
            <a:r>
              <a:rPr dirty="0"/>
              <a:t>1μm</a:t>
            </a:r>
          </a:p>
        </p:txBody>
      </p:sp>
      <p:cxnSp>
        <p:nvCxnSpPr>
          <p:cNvPr id="113" name="Connettore diritto 112">
            <a:extLst>
              <a:ext uri="{FF2B5EF4-FFF2-40B4-BE49-F238E27FC236}">
                <a16:creationId xmlns:a16="http://schemas.microsoft.com/office/drawing/2014/main" id="{1DE90005-B42E-48B2-91AC-ABB5F8F356EE}"/>
              </a:ext>
            </a:extLst>
          </p:cNvPr>
          <p:cNvCxnSpPr>
            <a:cxnSpLocks noChangeAspect="1"/>
          </p:cNvCxnSpPr>
          <p:nvPr/>
        </p:nvCxnSpPr>
        <p:spPr>
          <a:xfrm rot="18900000">
            <a:off x="2610971" y="6289468"/>
            <a:ext cx="709200" cy="709200"/>
          </a:xfrm>
          <a:prstGeom prst="line">
            <a:avLst/>
          </a:prstGeom>
          <a:noFill/>
          <a:ln w="25400" cap="flat">
            <a:solidFill>
              <a:schemeClr val="tx1"/>
            </a:solidFill>
            <a:prstDash val="solid"/>
            <a:round/>
            <a:headEnd type="triangle" w="med" len="med"/>
            <a:tailEnd type="triangle" w="med" len="med"/>
          </a:ln>
          <a:effectLst/>
          <a:sp3d/>
        </p:spPr>
        <p:style>
          <a:lnRef idx="0">
            <a:scrgbClr r="0" g="0" b="0"/>
          </a:lnRef>
          <a:fillRef idx="0">
            <a:scrgbClr r="0" g="0" b="0"/>
          </a:fillRef>
          <a:effectRef idx="0">
            <a:scrgbClr r="0" g="0" b="0"/>
          </a:effectRef>
          <a:fontRef idx="none"/>
        </p:style>
      </p:cxnSp>
      <p:pic>
        <p:nvPicPr>
          <p:cNvPr id="114" name="Image" descr="Image">
            <a:extLst>
              <a:ext uri="{FF2B5EF4-FFF2-40B4-BE49-F238E27FC236}">
                <a16:creationId xmlns:a16="http://schemas.microsoft.com/office/drawing/2014/main" id="{E33E25B5-BE5C-4C54-BC28-2EE057D1B970}"/>
              </a:ext>
            </a:extLst>
          </p:cNvPr>
          <p:cNvPicPr>
            <a:picLocks noChangeAspect="1"/>
          </p:cNvPicPr>
          <p:nvPr/>
        </p:nvPicPr>
        <p:blipFill>
          <a:blip r:embed="rId10">
            <a:extLst/>
          </a:blip>
          <a:stretch>
            <a:fillRect/>
          </a:stretch>
        </p:blipFill>
        <p:spPr>
          <a:xfrm>
            <a:off x="781146" y="2565368"/>
            <a:ext cx="2909803" cy="96871"/>
          </a:xfrm>
          <a:prstGeom prst="rect">
            <a:avLst/>
          </a:prstGeom>
          <a:ln w="12700" cap="flat">
            <a:noFill/>
            <a:miter lim="400000"/>
          </a:ln>
          <a:effectLst/>
        </p:spPr>
      </p:pic>
      <p:sp>
        <p:nvSpPr>
          <p:cNvPr id="69" name="Rettangolo arrotondato 1">
            <a:extLst>
              <a:ext uri="{FF2B5EF4-FFF2-40B4-BE49-F238E27FC236}">
                <a16:creationId xmlns:a16="http://schemas.microsoft.com/office/drawing/2014/main" id="{42A50803-3B8C-4C28-9DD9-4ABACE7730F1}"/>
              </a:ext>
            </a:extLst>
          </p:cNvPr>
          <p:cNvSpPr/>
          <p:nvPr/>
        </p:nvSpPr>
        <p:spPr>
          <a:xfrm>
            <a:off x="1515179" y="3749429"/>
            <a:ext cx="1441733" cy="637764"/>
          </a:xfrm>
          <a:prstGeom prst="roundRect">
            <a:avLst/>
          </a:prstGeom>
        </p:spPr>
        <p:style>
          <a:lnRef idx="1">
            <a:schemeClr val="accent1"/>
          </a:lnRef>
          <a:fillRef idx="3">
            <a:schemeClr val="accent1"/>
          </a:fillRef>
          <a:effectRef idx="2">
            <a:schemeClr val="accent1"/>
          </a:effectRef>
          <a:fontRef idx="minor">
            <a:schemeClr val="lt1"/>
          </a:fontRef>
        </p:style>
        <p:txBody>
          <a:bodyPr lIns="91430" tIns="45716" rIns="91430" bIns="45716" rtlCol="0" anchor="ctr"/>
          <a:lstStyle/>
          <a:p>
            <a:pPr algn="ctr"/>
            <a:r>
              <a:rPr lang="en-US" sz="1100" b="1" dirty="0"/>
              <a:t>Experiment</a:t>
            </a:r>
          </a:p>
          <a:p>
            <a:pPr algn="ctr"/>
            <a:r>
              <a:rPr lang="en-US" sz="1100" dirty="0"/>
              <a:t>Hi-C 40Kb res.</a:t>
            </a:r>
          </a:p>
          <a:p>
            <a:pPr algn="ctr"/>
            <a:r>
              <a:rPr lang="en-US" sz="1100" dirty="0"/>
              <a:t>(from Dixon 2012)</a:t>
            </a:r>
          </a:p>
        </p:txBody>
      </p:sp>
      <p:sp>
        <p:nvSpPr>
          <p:cNvPr id="122" name="Rettangolo arrotondato 35">
            <a:extLst>
              <a:ext uri="{FF2B5EF4-FFF2-40B4-BE49-F238E27FC236}">
                <a16:creationId xmlns:a16="http://schemas.microsoft.com/office/drawing/2014/main" id="{DEE43465-1CEF-4615-87FC-DE2E98B00095}"/>
              </a:ext>
            </a:extLst>
          </p:cNvPr>
          <p:cNvSpPr/>
          <p:nvPr/>
        </p:nvSpPr>
        <p:spPr>
          <a:xfrm>
            <a:off x="1791860" y="850005"/>
            <a:ext cx="927634" cy="358949"/>
          </a:xfrm>
          <a:prstGeom prst="roundRect">
            <a:avLst/>
          </a:prstGeom>
        </p:spPr>
        <p:style>
          <a:lnRef idx="1">
            <a:schemeClr val="accent1"/>
          </a:lnRef>
          <a:fillRef idx="3">
            <a:schemeClr val="accent1"/>
          </a:fillRef>
          <a:effectRef idx="2">
            <a:schemeClr val="accent1"/>
          </a:effectRef>
          <a:fontRef idx="minor">
            <a:schemeClr val="lt1"/>
          </a:fontRef>
        </p:style>
        <p:txBody>
          <a:bodyPr lIns="91430" tIns="45716" rIns="91430" bIns="45716" rtlCol="0" anchor="ctr"/>
          <a:lstStyle/>
          <a:p>
            <a:pPr algn="ctr"/>
            <a:r>
              <a:rPr lang="en-US" sz="1100" dirty="0"/>
              <a:t>Model</a:t>
            </a:r>
          </a:p>
        </p:txBody>
      </p:sp>
      <p:sp>
        <p:nvSpPr>
          <p:cNvPr id="124" name="Shape 182">
            <a:extLst>
              <a:ext uri="{FF2B5EF4-FFF2-40B4-BE49-F238E27FC236}">
                <a16:creationId xmlns:a16="http://schemas.microsoft.com/office/drawing/2014/main" id="{6163B030-CFA8-458E-8A38-3AC447010F6B}"/>
              </a:ext>
            </a:extLst>
          </p:cNvPr>
          <p:cNvSpPr/>
          <p:nvPr/>
        </p:nvSpPr>
        <p:spPr>
          <a:xfrm rot="16200000" flipV="1">
            <a:off x="2235400" y="945648"/>
            <a:ext cx="3" cy="2988000"/>
          </a:xfrm>
          <a:prstGeom prst="line">
            <a:avLst/>
          </a:prstGeom>
          <a:noFill/>
          <a:ln w="25400" cap="flat">
            <a:solidFill>
              <a:srgbClr val="000000"/>
            </a:solidFill>
            <a:prstDash val="solid"/>
            <a:miter lim="400000"/>
            <a:headEnd type="triangle" w="med" len="med"/>
            <a:tailEnd type="triangle" w="med" len="med"/>
          </a:ln>
          <a:effectLst/>
        </p:spPr>
        <p:txBody>
          <a:bodyPr wrap="square" lIns="32145" tIns="32145" rIns="32145" bIns="32145" numCol="1" anchor="t">
            <a:noAutofit/>
          </a:bodyPr>
          <a:lstStyle/>
          <a:p>
            <a:pPr algn="ctr" defTabSz="410751" hangingPunct="0"/>
            <a:endParaRPr sz="1687" kern="0" dirty="0">
              <a:solidFill>
                <a:srgbClr val="000000"/>
              </a:solidFill>
              <a:latin typeface="Helvetica Neue"/>
              <a:sym typeface="Helvetica Neue"/>
            </a:endParaRPr>
          </a:p>
        </p:txBody>
      </p:sp>
      <p:sp>
        <p:nvSpPr>
          <p:cNvPr id="57" name="CasellaDiTesto 56">
            <a:extLst>
              <a:ext uri="{FF2B5EF4-FFF2-40B4-BE49-F238E27FC236}">
                <a16:creationId xmlns:a16="http://schemas.microsoft.com/office/drawing/2014/main" id="{C5D51037-2823-44B9-B392-6148168EDDFC}"/>
              </a:ext>
            </a:extLst>
          </p:cNvPr>
          <p:cNvSpPr txBox="1"/>
          <p:nvPr/>
        </p:nvSpPr>
        <p:spPr>
          <a:xfrm>
            <a:off x="3109061" y="1248276"/>
            <a:ext cx="1148776"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GB" b="1" dirty="0">
                <a:solidFill>
                  <a:srgbClr val="000000"/>
                </a:solidFill>
                <a:latin typeface="Calibri" panose="020F0502020204030204" pitchFamily="34" charset="0"/>
                <a:ea typeface="Helvetica Neue"/>
                <a:cs typeface="Calibri" panose="020F0502020204030204" pitchFamily="34" charset="0"/>
                <a:sym typeface="Helvetica Neue"/>
              </a:rPr>
              <a:t>corr. = 95%</a:t>
            </a:r>
            <a:endParaRPr kumimoji="0" lang="en-GB" b="1" i="0"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endParaRPr>
          </a:p>
        </p:txBody>
      </p:sp>
    </p:spTree>
    <p:extLst>
      <p:ext uri="{BB962C8B-B14F-4D97-AF65-F5344CB8AC3E}">
        <p14:creationId xmlns:p14="http://schemas.microsoft.com/office/powerpoint/2010/main" val="110282073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6" name="Gruppo"/>
          <p:cNvGrpSpPr/>
          <p:nvPr/>
        </p:nvGrpSpPr>
        <p:grpSpPr>
          <a:xfrm>
            <a:off x="1477050" y="2593304"/>
            <a:ext cx="6189900" cy="4107396"/>
            <a:chOff x="-1" y="0"/>
            <a:chExt cx="8803413" cy="5841629"/>
          </a:xfrm>
        </p:grpSpPr>
        <p:sp>
          <p:nvSpPr>
            <p:cNvPr id="656" name="Rettangolo"/>
            <p:cNvSpPr/>
            <p:nvPr/>
          </p:nvSpPr>
          <p:spPr>
            <a:xfrm>
              <a:off x="4815935" y="4548518"/>
              <a:ext cx="347059" cy="558801"/>
            </a:xfrm>
            <a:prstGeom prst="rect">
              <a:avLst/>
            </a:prstGeom>
            <a:solidFill>
              <a:srgbClr val="D6D5D5"/>
            </a:solidFill>
            <a:ln w="127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nvGrpSpPr>
            <p:cNvPr id="690" name="Gruppo"/>
            <p:cNvGrpSpPr/>
            <p:nvPr/>
          </p:nvGrpSpPr>
          <p:grpSpPr>
            <a:xfrm>
              <a:off x="377984" y="2171654"/>
              <a:ext cx="1605005" cy="1601286"/>
              <a:chOff x="0" y="0"/>
              <a:chExt cx="1605004" cy="1601284"/>
            </a:xfrm>
          </p:grpSpPr>
          <p:sp>
            <p:nvSpPr>
              <p:cNvPr id="657" name="Quadrato"/>
              <p:cNvSpPr/>
              <p:nvPr/>
            </p:nvSpPr>
            <p:spPr>
              <a:xfrm>
                <a:off x="9210" y="5046"/>
                <a:ext cx="1591191" cy="1591191"/>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nvGrpSpPr>
              <p:cNvPr id="689" name="Gruppo"/>
              <p:cNvGrpSpPr/>
              <p:nvPr/>
            </p:nvGrpSpPr>
            <p:grpSpPr>
              <a:xfrm>
                <a:off x="0" y="0"/>
                <a:ext cx="1605004" cy="1601284"/>
                <a:chOff x="0" y="0"/>
                <a:chExt cx="1605003" cy="1601283"/>
              </a:xfrm>
            </p:grpSpPr>
            <p:sp>
              <p:nvSpPr>
                <p:cNvPr id="658" name="Quadrato"/>
                <p:cNvSpPr/>
                <p:nvPr/>
              </p:nvSpPr>
              <p:spPr>
                <a:xfrm>
                  <a:off x="0" y="9211"/>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59" name="Quadrato"/>
                <p:cNvSpPr/>
                <p:nvPr/>
              </p:nvSpPr>
              <p:spPr>
                <a:xfrm>
                  <a:off x="267132" y="9211"/>
                  <a:ext cx="269342" cy="269342"/>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60" name="Quadrato"/>
                <p:cNvSpPr/>
                <p:nvPr/>
              </p:nvSpPr>
              <p:spPr>
                <a:xfrm>
                  <a:off x="267132" y="276343"/>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61" name="Quadrato"/>
                <p:cNvSpPr/>
                <p:nvPr/>
              </p:nvSpPr>
              <p:spPr>
                <a:xfrm>
                  <a:off x="0" y="276343"/>
                  <a:ext cx="269342" cy="269342"/>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62" name="Quadrato"/>
                <p:cNvSpPr/>
                <p:nvPr/>
              </p:nvSpPr>
              <p:spPr>
                <a:xfrm>
                  <a:off x="534264" y="543476"/>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63" name="Quadrato"/>
                <p:cNvSpPr/>
                <p:nvPr/>
              </p:nvSpPr>
              <p:spPr>
                <a:xfrm>
                  <a:off x="801397" y="543476"/>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64" name="Quadrato"/>
                <p:cNvSpPr/>
                <p:nvPr/>
              </p:nvSpPr>
              <p:spPr>
                <a:xfrm>
                  <a:off x="801397" y="810608"/>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65" name="Quadrato"/>
                <p:cNvSpPr/>
                <p:nvPr/>
              </p:nvSpPr>
              <p:spPr>
                <a:xfrm>
                  <a:off x="1068529" y="1059317"/>
                  <a:ext cx="269342" cy="269343"/>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66" name="Quadrato"/>
                <p:cNvSpPr/>
                <p:nvPr/>
              </p:nvSpPr>
              <p:spPr>
                <a:xfrm>
                  <a:off x="1326450" y="1059317"/>
                  <a:ext cx="269342" cy="269343"/>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67" name="Quadrato"/>
                <p:cNvSpPr/>
                <p:nvPr/>
              </p:nvSpPr>
              <p:spPr>
                <a:xfrm>
                  <a:off x="1326450" y="1326450"/>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68" name="Quadrato"/>
                <p:cNvSpPr/>
                <p:nvPr/>
              </p:nvSpPr>
              <p:spPr>
                <a:xfrm>
                  <a:off x="1326450" y="810608"/>
                  <a:ext cx="269342" cy="269342"/>
                </a:xfrm>
                <a:prstGeom prst="rect">
                  <a:avLst/>
                </a:prstGeom>
                <a:solidFill>
                  <a:srgbClr val="C8250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69" name="Quadrato"/>
                <p:cNvSpPr/>
                <p:nvPr/>
              </p:nvSpPr>
              <p:spPr>
                <a:xfrm>
                  <a:off x="1068529" y="810608"/>
                  <a:ext cx="269342" cy="269342"/>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70" name="Quadrato"/>
                <p:cNvSpPr/>
                <p:nvPr/>
              </p:nvSpPr>
              <p:spPr>
                <a:xfrm>
                  <a:off x="1068529" y="1326450"/>
                  <a:ext cx="269342" cy="269342"/>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71" name="Quadrato"/>
                <p:cNvSpPr/>
                <p:nvPr/>
              </p:nvSpPr>
              <p:spPr>
                <a:xfrm>
                  <a:off x="801397" y="1059317"/>
                  <a:ext cx="269342" cy="269343"/>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72" name="Quadrato"/>
                <p:cNvSpPr/>
                <p:nvPr/>
              </p:nvSpPr>
              <p:spPr>
                <a:xfrm>
                  <a:off x="801397" y="1326450"/>
                  <a:ext cx="269342" cy="269342"/>
                </a:xfrm>
                <a:prstGeom prst="rect">
                  <a:avLst/>
                </a:prstGeom>
                <a:solidFill>
                  <a:srgbClr val="C8250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73" name="Quadrato"/>
                <p:cNvSpPr/>
                <p:nvPr/>
              </p:nvSpPr>
              <p:spPr>
                <a:xfrm>
                  <a:off x="0" y="543476"/>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74" name="Quadrato"/>
                <p:cNvSpPr/>
                <p:nvPr/>
              </p:nvSpPr>
              <p:spPr>
                <a:xfrm>
                  <a:off x="534264" y="9211"/>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75" name="Quadrato"/>
                <p:cNvSpPr/>
                <p:nvPr/>
              </p:nvSpPr>
              <p:spPr>
                <a:xfrm>
                  <a:off x="801397" y="276343"/>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76" name="Quadrato"/>
                <p:cNvSpPr/>
                <p:nvPr/>
              </p:nvSpPr>
              <p:spPr>
                <a:xfrm>
                  <a:off x="1068529" y="543476"/>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77" name="Quadrato"/>
                <p:cNvSpPr/>
                <p:nvPr/>
              </p:nvSpPr>
              <p:spPr>
                <a:xfrm>
                  <a:off x="535369" y="274135"/>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78" name="Quadrato"/>
                <p:cNvSpPr/>
                <p:nvPr/>
              </p:nvSpPr>
              <p:spPr>
                <a:xfrm>
                  <a:off x="267132" y="543476"/>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79" name="Quadrato"/>
                <p:cNvSpPr/>
                <p:nvPr/>
              </p:nvSpPr>
              <p:spPr>
                <a:xfrm>
                  <a:off x="534264" y="810608"/>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80" name="Quadrato"/>
                <p:cNvSpPr/>
                <p:nvPr/>
              </p:nvSpPr>
              <p:spPr>
                <a:xfrm>
                  <a:off x="533160" y="1059317"/>
                  <a:ext cx="269342" cy="269343"/>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81" name="Quadrato"/>
                <p:cNvSpPr/>
                <p:nvPr/>
              </p:nvSpPr>
              <p:spPr>
                <a:xfrm>
                  <a:off x="267133" y="810607"/>
                  <a:ext cx="269342" cy="269343"/>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82" name="Quadrato"/>
                <p:cNvSpPr/>
                <p:nvPr/>
              </p:nvSpPr>
              <p:spPr>
                <a:xfrm>
                  <a:off x="801397" y="9211"/>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83" name="Quadrato"/>
                <p:cNvSpPr/>
                <p:nvPr/>
              </p:nvSpPr>
              <p:spPr>
                <a:xfrm>
                  <a:off x="1065028" y="276343"/>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84" name="Quadrato"/>
                <p:cNvSpPr/>
                <p:nvPr/>
              </p:nvSpPr>
              <p:spPr>
                <a:xfrm>
                  <a:off x="1335661" y="541267"/>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85" name="Quadrato"/>
                <p:cNvSpPr/>
                <p:nvPr/>
              </p:nvSpPr>
              <p:spPr>
                <a:xfrm>
                  <a:off x="0" y="810608"/>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86" name="Quadrato"/>
                <p:cNvSpPr/>
                <p:nvPr/>
              </p:nvSpPr>
              <p:spPr>
                <a:xfrm>
                  <a:off x="266027" y="1079949"/>
                  <a:ext cx="269343"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87" name="Quadrato"/>
                <p:cNvSpPr/>
                <p:nvPr/>
              </p:nvSpPr>
              <p:spPr>
                <a:xfrm>
                  <a:off x="534264" y="1326450"/>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88" name="Rettangolo"/>
                <p:cNvSpPr/>
                <p:nvPr/>
              </p:nvSpPr>
              <p:spPr>
                <a:xfrm>
                  <a:off x="0" y="0"/>
                  <a:ext cx="1592935" cy="1601283"/>
                </a:xfrm>
                <a:prstGeom prst="rect">
                  <a:avLst/>
                </a:prstGeom>
                <a:noFill/>
                <a:ln w="38100" cap="flat">
                  <a:solidFill>
                    <a:srgbClr val="000000"/>
                  </a:solidFill>
                  <a:prstDash val="solid"/>
                  <a:miter lim="400000"/>
                </a:ln>
                <a:effectLst>
                  <a:outerShdw blurRad="38100" dist="25400" dir="5400000" rotWithShape="0">
                    <a:srgbClr val="000000">
                      <a:alpha val="50000"/>
                    </a:srgbClr>
                  </a:outerShdw>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grpSp>
        <p:grpSp>
          <p:nvGrpSpPr>
            <p:cNvPr id="724" name="Gruppo"/>
            <p:cNvGrpSpPr/>
            <p:nvPr/>
          </p:nvGrpSpPr>
          <p:grpSpPr>
            <a:xfrm>
              <a:off x="5196764" y="2038468"/>
              <a:ext cx="1605006" cy="1601286"/>
              <a:chOff x="0" y="0"/>
              <a:chExt cx="1605004" cy="1601284"/>
            </a:xfrm>
          </p:grpSpPr>
          <p:sp>
            <p:nvSpPr>
              <p:cNvPr id="691" name="Quadrato"/>
              <p:cNvSpPr/>
              <p:nvPr/>
            </p:nvSpPr>
            <p:spPr>
              <a:xfrm>
                <a:off x="9210" y="5046"/>
                <a:ext cx="1591191" cy="1591191"/>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nvGrpSpPr>
              <p:cNvPr id="723" name="Gruppo"/>
              <p:cNvGrpSpPr/>
              <p:nvPr/>
            </p:nvGrpSpPr>
            <p:grpSpPr>
              <a:xfrm>
                <a:off x="0" y="0"/>
                <a:ext cx="1605004" cy="1601284"/>
                <a:chOff x="0" y="0"/>
                <a:chExt cx="1605003" cy="1601283"/>
              </a:xfrm>
            </p:grpSpPr>
            <p:sp>
              <p:nvSpPr>
                <p:cNvPr id="692" name="Quadrato"/>
                <p:cNvSpPr/>
                <p:nvPr/>
              </p:nvSpPr>
              <p:spPr>
                <a:xfrm>
                  <a:off x="803147" y="1326450"/>
                  <a:ext cx="269342" cy="269342"/>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93" name="Quadrato"/>
                <p:cNvSpPr/>
                <p:nvPr/>
              </p:nvSpPr>
              <p:spPr>
                <a:xfrm>
                  <a:off x="1322961" y="796414"/>
                  <a:ext cx="269342" cy="269342"/>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94" name="Quadrato"/>
                <p:cNvSpPr/>
                <p:nvPr/>
              </p:nvSpPr>
              <p:spPr>
                <a:xfrm>
                  <a:off x="0" y="9211"/>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95" name="Quadrato"/>
                <p:cNvSpPr/>
                <p:nvPr/>
              </p:nvSpPr>
              <p:spPr>
                <a:xfrm>
                  <a:off x="267132" y="9211"/>
                  <a:ext cx="269342" cy="269342"/>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96" name="Quadrato"/>
                <p:cNvSpPr/>
                <p:nvPr/>
              </p:nvSpPr>
              <p:spPr>
                <a:xfrm>
                  <a:off x="267132" y="276343"/>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97" name="Quadrato"/>
                <p:cNvSpPr/>
                <p:nvPr/>
              </p:nvSpPr>
              <p:spPr>
                <a:xfrm>
                  <a:off x="0" y="276343"/>
                  <a:ext cx="269342" cy="269342"/>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98" name="Quadrato"/>
                <p:cNvSpPr/>
                <p:nvPr/>
              </p:nvSpPr>
              <p:spPr>
                <a:xfrm>
                  <a:off x="534264" y="543476"/>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699" name="Quadrato"/>
                <p:cNvSpPr/>
                <p:nvPr/>
              </p:nvSpPr>
              <p:spPr>
                <a:xfrm>
                  <a:off x="801397" y="810608"/>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00" name="Quadrato"/>
                <p:cNvSpPr/>
                <p:nvPr/>
              </p:nvSpPr>
              <p:spPr>
                <a:xfrm>
                  <a:off x="1068529" y="1059317"/>
                  <a:ext cx="269342" cy="269343"/>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01" name="Quadrato"/>
                <p:cNvSpPr/>
                <p:nvPr/>
              </p:nvSpPr>
              <p:spPr>
                <a:xfrm>
                  <a:off x="1326450" y="1326450"/>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02" name="Quadrato"/>
                <p:cNvSpPr/>
                <p:nvPr/>
              </p:nvSpPr>
              <p:spPr>
                <a:xfrm>
                  <a:off x="1059750" y="797908"/>
                  <a:ext cx="269342" cy="269342"/>
                </a:xfrm>
                <a:prstGeom prst="rect">
                  <a:avLst/>
                </a:prstGeom>
                <a:solidFill>
                  <a:srgbClr val="C8250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03" name="Quadrato"/>
                <p:cNvSpPr/>
                <p:nvPr/>
              </p:nvSpPr>
              <p:spPr>
                <a:xfrm>
                  <a:off x="801397" y="1072450"/>
                  <a:ext cx="269342" cy="269342"/>
                </a:xfrm>
                <a:prstGeom prst="rect">
                  <a:avLst/>
                </a:prstGeom>
                <a:solidFill>
                  <a:srgbClr val="C8250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04" name="Quadrato"/>
                <p:cNvSpPr/>
                <p:nvPr/>
              </p:nvSpPr>
              <p:spPr>
                <a:xfrm>
                  <a:off x="0" y="543476"/>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05" name="Quadrato"/>
                <p:cNvSpPr/>
                <p:nvPr/>
              </p:nvSpPr>
              <p:spPr>
                <a:xfrm>
                  <a:off x="534264" y="9211"/>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06" name="Quadrato"/>
                <p:cNvSpPr/>
                <p:nvPr/>
              </p:nvSpPr>
              <p:spPr>
                <a:xfrm>
                  <a:off x="801397" y="276343"/>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07" name="Quadrato"/>
                <p:cNvSpPr/>
                <p:nvPr/>
              </p:nvSpPr>
              <p:spPr>
                <a:xfrm>
                  <a:off x="1068529" y="543476"/>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08" name="Quadrato"/>
                <p:cNvSpPr/>
                <p:nvPr/>
              </p:nvSpPr>
              <p:spPr>
                <a:xfrm>
                  <a:off x="535369" y="274135"/>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09" name="Quadrato"/>
                <p:cNvSpPr/>
                <p:nvPr/>
              </p:nvSpPr>
              <p:spPr>
                <a:xfrm>
                  <a:off x="267132" y="543476"/>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10" name="Quadrato"/>
                <p:cNvSpPr/>
                <p:nvPr/>
              </p:nvSpPr>
              <p:spPr>
                <a:xfrm>
                  <a:off x="533160" y="1059317"/>
                  <a:ext cx="269342" cy="269343"/>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11" name="Quadrato"/>
                <p:cNvSpPr/>
                <p:nvPr/>
              </p:nvSpPr>
              <p:spPr>
                <a:xfrm>
                  <a:off x="267132" y="810608"/>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12" name="Quadrato"/>
                <p:cNvSpPr/>
                <p:nvPr/>
              </p:nvSpPr>
              <p:spPr>
                <a:xfrm>
                  <a:off x="801397" y="9211"/>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13" name="Quadrato"/>
                <p:cNvSpPr/>
                <p:nvPr/>
              </p:nvSpPr>
              <p:spPr>
                <a:xfrm>
                  <a:off x="1065028" y="276343"/>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14" name="Quadrato"/>
                <p:cNvSpPr/>
                <p:nvPr/>
              </p:nvSpPr>
              <p:spPr>
                <a:xfrm>
                  <a:off x="1335661" y="541267"/>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15" name="Quadrato"/>
                <p:cNvSpPr/>
                <p:nvPr/>
              </p:nvSpPr>
              <p:spPr>
                <a:xfrm>
                  <a:off x="0" y="810608"/>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16" name="Quadrato"/>
                <p:cNvSpPr/>
                <p:nvPr/>
              </p:nvSpPr>
              <p:spPr>
                <a:xfrm>
                  <a:off x="266027" y="1079949"/>
                  <a:ext cx="269343"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17" name="Quadrato"/>
                <p:cNvSpPr/>
                <p:nvPr/>
              </p:nvSpPr>
              <p:spPr>
                <a:xfrm>
                  <a:off x="534264" y="1326450"/>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18" name="Rettangolo"/>
                <p:cNvSpPr/>
                <p:nvPr/>
              </p:nvSpPr>
              <p:spPr>
                <a:xfrm>
                  <a:off x="0" y="0"/>
                  <a:ext cx="1592935" cy="1601283"/>
                </a:xfrm>
                <a:prstGeom prst="rect">
                  <a:avLst/>
                </a:prstGeom>
                <a:noFill/>
                <a:ln w="38100" cap="flat">
                  <a:solidFill>
                    <a:srgbClr val="000000"/>
                  </a:solidFill>
                  <a:prstDash val="solid"/>
                  <a:miter lim="400000"/>
                </a:ln>
                <a:effectLst>
                  <a:outerShdw blurRad="38100" dist="25400" dir="5400000" rotWithShape="0">
                    <a:srgbClr val="000000">
                      <a:alpha val="50000"/>
                    </a:srgbClr>
                  </a:outerShdw>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19" name="Quadrato"/>
                <p:cNvSpPr/>
                <p:nvPr/>
              </p:nvSpPr>
              <p:spPr>
                <a:xfrm>
                  <a:off x="801397" y="543476"/>
                  <a:ext cx="269342" cy="269342"/>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20" name="Quadrato"/>
                <p:cNvSpPr/>
                <p:nvPr/>
              </p:nvSpPr>
              <p:spPr>
                <a:xfrm>
                  <a:off x="535459" y="810608"/>
                  <a:ext cx="269341" cy="269343"/>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21" name="Quadrato"/>
                <p:cNvSpPr/>
                <p:nvPr/>
              </p:nvSpPr>
              <p:spPr>
                <a:xfrm>
                  <a:off x="1335661" y="1059317"/>
                  <a:ext cx="269342" cy="269343"/>
                </a:xfrm>
                <a:prstGeom prst="rect">
                  <a:avLst/>
                </a:prstGeom>
                <a:solidFill>
                  <a:srgbClr val="C82506">
                    <a:alpha val="80000"/>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22" name="Quadrato"/>
                <p:cNvSpPr/>
                <p:nvPr/>
              </p:nvSpPr>
              <p:spPr>
                <a:xfrm>
                  <a:off x="1068529" y="1326450"/>
                  <a:ext cx="269342" cy="269342"/>
                </a:xfrm>
                <a:prstGeom prst="rect">
                  <a:avLst/>
                </a:prstGeom>
                <a:solidFill>
                  <a:srgbClr val="C82506">
                    <a:alpha val="80000"/>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grpSp>
        <p:grpSp>
          <p:nvGrpSpPr>
            <p:cNvPr id="764" name="Gruppo"/>
            <p:cNvGrpSpPr/>
            <p:nvPr/>
          </p:nvGrpSpPr>
          <p:grpSpPr>
            <a:xfrm>
              <a:off x="5202499" y="24586"/>
              <a:ext cx="1607612" cy="1601284"/>
              <a:chOff x="-2607" y="0"/>
              <a:chExt cx="1607610" cy="1601283"/>
            </a:xfrm>
          </p:grpSpPr>
          <p:sp>
            <p:nvSpPr>
              <p:cNvPr id="725" name="Quadrato"/>
              <p:cNvSpPr/>
              <p:nvPr/>
            </p:nvSpPr>
            <p:spPr>
              <a:xfrm>
                <a:off x="9210" y="5046"/>
                <a:ext cx="1591191" cy="1591191"/>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26" name="Quadrato"/>
              <p:cNvSpPr/>
              <p:nvPr/>
            </p:nvSpPr>
            <p:spPr>
              <a:xfrm>
                <a:off x="0" y="9211"/>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27" name="Quadrato"/>
              <p:cNvSpPr/>
              <p:nvPr/>
            </p:nvSpPr>
            <p:spPr>
              <a:xfrm>
                <a:off x="267131" y="9211"/>
                <a:ext cx="269342" cy="269342"/>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28" name="Quadrato"/>
              <p:cNvSpPr/>
              <p:nvPr/>
            </p:nvSpPr>
            <p:spPr>
              <a:xfrm>
                <a:off x="267131" y="276343"/>
                <a:ext cx="269342" cy="269343"/>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29" name="Quadrato"/>
              <p:cNvSpPr/>
              <p:nvPr/>
            </p:nvSpPr>
            <p:spPr>
              <a:xfrm>
                <a:off x="0" y="276343"/>
                <a:ext cx="269342" cy="269343"/>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30" name="Quadrato"/>
              <p:cNvSpPr/>
              <p:nvPr/>
            </p:nvSpPr>
            <p:spPr>
              <a:xfrm>
                <a:off x="534264" y="543476"/>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31" name="Quadrato"/>
              <p:cNvSpPr/>
              <p:nvPr/>
            </p:nvSpPr>
            <p:spPr>
              <a:xfrm>
                <a:off x="801396" y="543476"/>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32" name="Quadrato"/>
              <p:cNvSpPr/>
              <p:nvPr/>
            </p:nvSpPr>
            <p:spPr>
              <a:xfrm>
                <a:off x="801396" y="810608"/>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33" name="Quadrato"/>
              <p:cNvSpPr/>
              <p:nvPr/>
            </p:nvSpPr>
            <p:spPr>
              <a:xfrm>
                <a:off x="1068529" y="1059317"/>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34" name="Quadrato"/>
              <p:cNvSpPr/>
              <p:nvPr/>
            </p:nvSpPr>
            <p:spPr>
              <a:xfrm>
                <a:off x="1326450" y="1059317"/>
                <a:ext cx="269342" cy="269342"/>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35" name="Quadrato"/>
              <p:cNvSpPr/>
              <p:nvPr/>
            </p:nvSpPr>
            <p:spPr>
              <a:xfrm>
                <a:off x="1326450" y="1326450"/>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36" name="Quadrato"/>
              <p:cNvSpPr/>
              <p:nvPr/>
            </p:nvSpPr>
            <p:spPr>
              <a:xfrm>
                <a:off x="1326450" y="810608"/>
                <a:ext cx="269342" cy="269342"/>
              </a:xfrm>
              <a:prstGeom prst="rect">
                <a:avLst/>
              </a:prstGeom>
              <a:solidFill>
                <a:srgbClr val="C8250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37" name="Quadrato"/>
              <p:cNvSpPr/>
              <p:nvPr/>
            </p:nvSpPr>
            <p:spPr>
              <a:xfrm>
                <a:off x="1068529" y="810608"/>
                <a:ext cx="269342" cy="269342"/>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38" name="Quadrato"/>
              <p:cNvSpPr/>
              <p:nvPr/>
            </p:nvSpPr>
            <p:spPr>
              <a:xfrm>
                <a:off x="1068529" y="1326450"/>
                <a:ext cx="269342" cy="269342"/>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39" name="Quadrato"/>
              <p:cNvSpPr/>
              <p:nvPr/>
            </p:nvSpPr>
            <p:spPr>
              <a:xfrm>
                <a:off x="801396" y="1059317"/>
                <a:ext cx="269342" cy="269342"/>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40" name="Quadrato"/>
              <p:cNvSpPr/>
              <p:nvPr/>
            </p:nvSpPr>
            <p:spPr>
              <a:xfrm>
                <a:off x="801396" y="1326450"/>
                <a:ext cx="269342" cy="269342"/>
              </a:xfrm>
              <a:prstGeom prst="rect">
                <a:avLst/>
              </a:prstGeom>
              <a:solidFill>
                <a:srgbClr val="C8250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41" name="Quadrato"/>
              <p:cNvSpPr/>
              <p:nvPr/>
            </p:nvSpPr>
            <p:spPr>
              <a:xfrm>
                <a:off x="0" y="543476"/>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42" name="Quadrato"/>
              <p:cNvSpPr/>
              <p:nvPr/>
            </p:nvSpPr>
            <p:spPr>
              <a:xfrm>
                <a:off x="534264" y="9211"/>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43" name="Quadrato"/>
              <p:cNvSpPr/>
              <p:nvPr/>
            </p:nvSpPr>
            <p:spPr>
              <a:xfrm>
                <a:off x="801396" y="276343"/>
                <a:ext cx="269342" cy="269343"/>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44" name="Quadrato"/>
              <p:cNvSpPr/>
              <p:nvPr/>
            </p:nvSpPr>
            <p:spPr>
              <a:xfrm>
                <a:off x="1068529" y="543476"/>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45" name="Quadrato"/>
              <p:cNvSpPr/>
              <p:nvPr/>
            </p:nvSpPr>
            <p:spPr>
              <a:xfrm>
                <a:off x="535368" y="274135"/>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46" name="Quadrato"/>
              <p:cNvSpPr/>
              <p:nvPr/>
            </p:nvSpPr>
            <p:spPr>
              <a:xfrm>
                <a:off x="267131" y="543476"/>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47" name="Quadrato"/>
              <p:cNvSpPr/>
              <p:nvPr/>
            </p:nvSpPr>
            <p:spPr>
              <a:xfrm>
                <a:off x="534264" y="810608"/>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48" name="Quadrato"/>
              <p:cNvSpPr/>
              <p:nvPr/>
            </p:nvSpPr>
            <p:spPr>
              <a:xfrm>
                <a:off x="533160" y="1059317"/>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49" name="Quadrato"/>
              <p:cNvSpPr/>
              <p:nvPr/>
            </p:nvSpPr>
            <p:spPr>
              <a:xfrm>
                <a:off x="267131" y="810608"/>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50" name="Quadrato"/>
              <p:cNvSpPr/>
              <p:nvPr/>
            </p:nvSpPr>
            <p:spPr>
              <a:xfrm>
                <a:off x="801396" y="9211"/>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51" name="Quadrato"/>
              <p:cNvSpPr/>
              <p:nvPr/>
            </p:nvSpPr>
            <p:spPr>
              <a:xfrm>
                <a:off x="1065028" y="276343"/>
                <a:ext cx="269342" cy="269343"/>
              </a:xfrm>
              <a:prstGeom prst="rect">
                <a:avLst/>
              </a:prstGeom>
              <a:solidFill>
                <a:srgbClr val="E0C3C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52" name="Quadrato"/>
              <p:cNvSpPr/>
              <p:nvPr/>
            </p:nvSpPr>
            <p:spPr>
              <a:xfrm>
                <a:off x="1335661" y="541267"/>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53" name="Quadrato"/>
              <p:cNvSpPr/>
              <p:nvPr/>
            </p:nvSpPr>
            <p:spPr>
              <a:xfrm>
                <a:off x="0" y="810608"/>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54" name="Quadrato"/>
              <p:cNvSpPr/>
              <p:nvPr/>
            </p:nvSpPr>
            <p:spPr>
              <a:xfrm>
                <a:off x="266027" y="1079949"/>
                <a:ext cx="269342" cy="269342"/>
              </a:xfrm>
              <a:prstGeom prst="rect">
                <a:avLst/>
              </a:prstGeom>
              <a:solidFill>
                <a:srgbClr val="E0C3C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55" name="Quadrato"/>
              <p:cNvSpPr/>
              <p:nvPr/>
            </p:nvSpPr>
            <p:spPr>
              <a:xfrm>
                <a:off x="534264" y="1326450"/>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56" name="Quadrato"/>
              <p:cNvSpPr/>
              <p:nvPr/>
            </p:nvSpPr>
            <p:spPr>
              <a:xfrm>
                <a:off x="1065028" y="22343"/>
                <a:ext cx="269342" cy="269343"/>
              </a:xfrm>
              <a:prstGeom prst="rect">
                <a:avLst/>
              </a:prstGeom>
              <a:solidFill>
                <a:srgbClr val="E0C3C6">
                  <a:alpha val="46877"/>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57" name="Quadrato"/>
              <p:cNvSpPr/>
              <p:nvPr/>
            </p:nvSpPr>
            <p:spPr>
              <a:xfrm>
                <a:off x="1326450" y="275239"/>
                <a:ext cx="269342" cy="269342"/>
              </a:xfrm>
              <a:prstGeom prst="rect">
                <a:avLst/>
              </a:prstGeom>
              <a:solidFill>
                <a:srgbClr val="E0C3C6">
                  <a:alpha val="46877"/>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58" name="Quadrato"/>
              <p:cNvSpPr/>
              <p:nvPr/>
            </p:nvSpPr>
            <p:spPr>
              <a:xfrm>
                <a:off x="266027" y="1326450"/>
                <a:ext cx="269342" cy="269342"/>
              </a:xfrm>
              <a:prstGeom prst="rect">
                <a:avLst/>
              </a:prstGeom>
              <a:solidFill>
                <a:srgbClr val="E0C3C6">
                  <a:alpha val="46877"/>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59" name="Quadrato"/>
              <p:cNvSpPr/>
              <p:nvPr/>
            </p:nvSpPr>
            <p:spPr>
              <a:xfrm>
                <a:off x="0" y="1079949"/>
                <a:ext cx="269342" cy="269342"/>
              </a:xfrm>
              <a:prstGeom prst="rect">
                <a:avLst/>
              </a:prstGeom>
              <a:solidFill>
                <a:srgbClr val="E0C3C6">
                  <a:alpha val="46877"/>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60" name="Rettangolo"/>
              <p:cNvSpPr/>
              <p:nvPr/>
            </p:nvSpPr>
            <p:spPr>
              <a:xfrm rot="16200000">
                <a:off x="527753" y="-1"/>
                <a:ext cx="540561" cy="1601282"/>
              </a:xfrm>
              <a:prstGeom prst="rect">
                <a:avLst/>
              </a:prstGeom>
              <a:solidFill>
                <a:srgbClr val="FFFFFF"/>
              </a:solidFill>
              <a:ln w="25400" cap="flat">
                <a:solidFill>
                  <a:srgbClr val="000000"/>
                </a:solidFill>
                <a:custDash>
                  <a:ds d="200000" sp="200000"/>
                </a:custDash>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761" name="Rettangolo"/>
              <p:cNvSpPr/>
              <p:nvPr/>
            </p:nvSpPr>
            <p:spPr>
              <a:xfrm>
                <a:off x="534525" y="0"/>
                <a:ext cx="540561" cy="1601283"/>
              </a:xfrm>
              <a:prstGeom prst="rect">
                <a:avLst/>
              </a:prstGeom>
              <a:solidFill>
                <a:srgbClr val="FFFFFF"/>
              </a:solidFill>
              <a:ln w="25400" cap="flat">
                <a:solidFill>
                  <a:srgbClr val="000000"/>
                </a:solidFill>
                <a:custDash>
                  <a:ds d="200000" sp="200000"/>
                </a:custDash>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762" name="Rettangolo"/>
              <p:cNvSpPr/>
              <p:nvPr/>
            </p:nvSpPr>
            <p:spPr>
              <a:xfrm>
                <a:off x="0" y="0"/>
                <a:ext cx="1592935" cy="1601283"/>
              </a:xfrm>
              <a:prstGeom prst="rect">
                <a:avLst/>
              </a:prstGeom>
              <a:noFill/>
              <a:ln w="38100" cap="flat">
                <a:solidFill>
                  <a:srgbClr val="000000"/>
                </a:solidFill>
                <a:prstDash val="solid"/>
                <a:miter lim="400000"/>
              </a:ln>
              <a:effectLst>
                <a:outerShdw blurRad="38100" dist="25400" dir="5400000" rotWithShape="0">
                  <a:srgbClr val="000000">
                    <a:alpha val="50000"/>
                  </a:srgbClr>
                </a:outerShdw>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63" name="Rettangolo"/>
              <p:cNvSpPr/>
              <p:nvPr/>
            </p:nvSpPr>
            <p:spPr>
              <a:xfrm rot="16200000">
                <a:off x="547225" y="25400"/>
                <a:ext cx="502461" cy="1563183"/>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grpSp>
          <p:nvGrpSpPr>
            <p:cNvPr id="796" name="Gruppo"/>
            <p:cNvGrpSpPr/>
            <p:nvPr/>
          </p:nvGrpSpPr>
          <p:grpSpPr>
            <a:xfrm>
              <a:off x="5204992" y="4052352"/>
              <a:ext cx="1605676" cy="1789277"/>
              <a:chOff x="0" y="0"/>
              <a:chExt cx="1605674" cy="1789275"/>
            </a:xfrm>
          </p:grpSpPr>
          <p:sp>
            <p:nvSpPr>
              <p:cNvPr id="765" name="Quadrato"/>
              <p:cNvSpPr/>
              <p:nvPr/>
            </p:nvSpPr>
            <p:spPr>
              <a:xfrm>
                <a:off x="7242" y="198085"/>
                <a:ext cx="1591191" cy="1591191"/>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66" name="Quadrato"/>
              <p:cNvSpPr/>
              <p:nvPr/>
            </p:nvSpPr>
            <p:spPr>
              <a:xfrm>
                <a:off x="0" y="9211"/>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67" name="Quadrato"/>
              <p:cNvSpPr/>
              <p:nvPr/>
            </p:nvSpPr>
            <p:spPr>
              <a:xfrm>
                <a:off x="267132" y="9211"/>
                <a:ext cx="269342" cy="269342"/>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68" name="Quadrato"/>
              <p:cNvSpPr/>
              <p:nvPr/>
            </p:nvSpPr>
            <p:spPr>
              <a:xfrm>
                <a:off x="267132" y="276343"/>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69" name="Quadrato"/>
              <p:cNvSpPr/>
              <p:nvPr/>
            </p:nvSpPr>
            <p:spPr>
              <a:xfrm>
                <a:off x="0" y="276343"/>
                <a:ext cx="269342" cy="269342"/>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70" name="Quadrato"/>
              <p:cNvSpPr/>
              <p:nvPr/>
            </p:nvSpPr>
            <p:spPr>
              <a:xfrm>
                <a:off x="534265" y="543476"/>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71" name="Quadrato"/>
              <p:cNvSpPr/>
              <p:nvPr/>
            </p:nvSpPr>
            <p:spPr>
              <a:xfrm>
                <a:off x="801397" y="810608"/>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72" name="Quadrato"/>
              <p:cNvSpPr/>
              <p:nvPr/>
            </p:nvSpPr>
            <p:spPr>
              <a:xfrm>
                <a:off x="1068529" y="1072017"/>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73" name="Quadrato"/>
              <p:cNvSpPr/>
              <p:nvPr/>
            </p:nvSpPr>
            <p:spPr>
              <a:xfrm>
                <a:off x="1326450" y="1326450"/>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74" name="Quadrato"/>
              <p:cNvSpPr/>
              <p:nvPr/>
            </p:nvSpPr>
            <p:spPr>
              <a:xfrm>
                <a:off x="1336333" y="541266"/>
                <a:ext cx="269342" cy="269343"/>
              </a:xfrm>
              <a:prstGeom prst="rect">
                <a:avLst/>
              </a:prstGeom>
              <a:solidFill>
                <a:srgbClr val="C8250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75" name="Quadrato"/>
              <p:cNvSpPr/>
              <p:nvPr/>
            </p:nvSpPr>
            <p:spPr>
              <a:xfrm>
                <a:off x="1068529" y="810608"/>
                <a:ext cx="269342" cy="269342"/>
              </a:xfrm>
              <a:prstGeom prst="rect">
                <a:avLst/>
              </a:prstGeom>
              <a:solidFill>
                <a:srgbClr val="FF9B9C">
                  <a:alpha val="34654"/>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76" name="Quadrato"/>
              <p:cNvSpPr/>
              <p:nvPr/>
            </p:nvSpPr>
            <p:spPr>
              <a:xfrm>
                <a:off x="801397" y="1072017"/>
                <a:ext cx="269342" cy="269342"/>
              </a:xfrm>
              <a:prstGeom prst="rect">
                <a:avLst/>
              </a:prstGeom>
              <a:solidFill>
                <a:srgbClr val="FF9B9C">
                  <a:alpha val="35056"/>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77" name="Quadrato"/>
              <p:cNvSpPr/>
              <p:nvPr/>
            </p:nvSpPr>
            <p:spPr>
              <a:xfrm>
                <a:off x="534265" y="1333949"/>
                <a:ext cx="269342" cy="269342"/>
              </a:xfrm>
              <a:prstGeom prst="rect">
                <a:avLst/>
              </a:prstGeom>
              <a:solidFill>
                <a:srgbClr val="C8250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78" name="Quadrato"/>
              <p:cNvSpPr/>
              <p:nvPr/>
            </p:nvSpPr>
            <p:spPr>
              <a:xfrm>
                <a:off x="0" y="543476"/>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79" name="Quadrato"/>
              <p:cNvSpPr/>
              <p:nvPr/>
            </p:nvSpPr>
            <p:spPr>
              <a:xfrm>
                <a:off x="534265" y="9211"/>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80" name="Quadrato"/>
              <p:cNvSpPr/>
              <p:nvPr/>
            </p:nvSpPr>
            <p:spPr>
              <a:xfrm>
                <a:off x="801397" y="276343"/>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81" name="Quadrato"/>
              <p:cNvSpPr/>
              <p:nvPr/>
            </p:nvSpPr>
            <p:spPr>
              <a:xfrm>
                <a:off x="535369" y="274135"/>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82" name="Quadrato"/>
              <p:cNvSpPr/>
              <p:nvPr/>
            </p:nvSpPr>
            <p:spPr>
              <a:xfrm>
                <a:off x="267132" y="543476"/>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83" name="Quadrato"/>
              <p:cNvSpPr/>
              <p:nvPr/>
            </p:nvSpPr>
            <p:spPr>
              <a:xfrm>
                <a:off x="267132" y="810608"/>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84" name="Quadrato"/>
              <p:cNvSpPr/>
              <p:nvPr/>
            </p:nvSpPr>
            <p:spPr>
              <a:xfrm>
                <a:off x="801397" y="9211"/>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85" name="Quadrato"/>
              <p:cNvSpPr/>
              <p:nvPr/>
            </p:nvSpPr>
            <p:spPr>
              <a:xfrm>
                <a:off x="1065028" y="276343"/>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86" name="Quadrato"/>
              <p:cNvSpPr/>
              <p:nvPr/>
            </p:nvSpPr>
            <p:spPr>
              <a:xfrm>
                <a:off x="0" y="810608"/>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87" name="Quadrato"/>
              <p:cNvSpPr/>
              <p:nvPr/>
            </p:nvSpPr>
            <p:spPr>
              <a:xfrm>
                <a:off x="801829" y="544000"/>
                <a:ext cx="269342" cy="269342"/>
              </a:xfrm>
              <a:prstGeom prst="rect">
                <a:avLst/>
              </a:prstGeom>
              <a:solidFill>
                <a:srgbClr val="FF9B9C">
                  <a:alpha val="79690"/>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88" name="Quadrato"/>
              <p:cNvSpPr/>
              <p:nvPr/>
            </p:nvSpPr>
            <p:spPr>
              <a:xfrm>
                <a:off x="1065028" y="543476"/>
                <a:ext cx="269342" cy="269342"/>
              </a:xfrm>
              <a:prstGeom prst="rect">
                <a:avLst/>
              </a:prstGeom>
              <a:solidFill>
                <a:srgbClr val="FF9B9C">
                  <a:alpha val="64690"/>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89" name="Quadrato"/>
              <p:cNvSpPr/>
              <p:nvPr/>
            </p:nvSpPr>
            <p:spPr>
              <a:xfrm>
                <a:off x="527126" y="810608"/>
                <a:ext cx="269342" cy="269342"/>
              </a:xfrm>
              <a:prstGeom prst="rect">
                <a:avLst/>
              </a:prstGeom>
              <a:solidFill>
                <a:srgbClr val="FF9B9C">
                  <a:alpha val="79690"/>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90" name="Quadrato"/>
              <p:cNvSpPr/>
              <p:nvPr/>
            </p:nvSpPr>
            <p:spPr>
              <a:xfrm>
                <a:off x="527126" y="1069025"/>
                <a:ext cx="269342" cy="269342"/>
              </a:xfrm>
              <a:prstGeom prst="rect">
                <a:avLst/>
              </a:prstGeom>
              <a:solidFill>
                <a:srgbClr val="FF9B9C">
                  <a:alpha val="64690"/>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91" name="Quadrato"/>
              <p:cNvSpPr/>
              <p:nvPr/>
            </p:nvSpPr>
            <p:spPr>
              <a:xfrm>
                <a:off x="1332160" y="1072017"/>
                <a:ext cx="269342" cy="269342"/>
              </a:xfrm>
              <a:prstGeom prst="rect">
                <a:avLst/>
              </a:prstGeom>
              <a:solidFill>
                <a:srgbClr val="FF9B9C">
                  <a:alpha val="79690"/>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92" name="Quadrato"/>
              <p:cNvSpPr/>
              <p:nvPr/>
            </p:nvSpPr>
            <p:spPr>
              <a:xfrm>
                <a:off x="1068529" y="1326450"/>
                <a:ext cx="269342" cy="269342"/>
              </a:xfrm>
              <a:prstGeom prst="rect">
                <a:avLst/>
              </a:prstGeom>
              <a:solidFill>
                <a:srgbClr val="FF9B9C">
                  <a:alpha val="79690"/>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93" name="Quadrato"/>
              <p:cNvSpPr/>
              <p:nvPr/>
            </p:nvSpPr>
            <p:spPr>
              <a:xfrm>
                <a:off x="1332160" y="810608"/>
                <a:ext cx="269342" cy="269342"/>
              </a:xfrm>
              <a:prstGeom prst="rect">
                <a:avLst/>
              </a:prstGeom>
              <a:solidFill>
                <a:srgbClr val="FF9B9C">
                  <a:alpha val="64690"/>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94" name="Quadrato"/>
              <p:cNvSpPr/>
              <p:nvPr/>
            </p:nvSpPr>
            <p:spPr>
              <a:xfrm>
                <a:off x="800628" y="1333949"/>
                <a:ext cx="269343" cy="269342"/>
              </a:xfrm>
              <a:prstGeom prst="rect">
                <a:avLst/>
              </a:prstGeom>
              <a:solidFill>
                <a:srgbClr val="FF9B9C">
                  <a:alpha val="64690"/>
                </a:srgbClr>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795" name="Rettangolo"/>
              <p:cNvSpPr/>
              <p:nvPr/>
            </p:nvSpPr>
            <p:spPr>
              <a:xfrm>
                <a:off x="0" y="0"/>
                <a:ext cx="1592935" cy="1601283"/>
              </a:xfrm>
              <a:prstGeom prst="rect">
                <a:avLst/>
              </a:prstGeom>
              <a:noFill/>
              <a:ln w="38100" cap="flat">
                <a:solidFill>
                  <a:srgbClr val="000000"/>
                </a:solidFill>
                <a:prstDash val="solid"/>
                <a:miter lim="400000"/>
              </a:ln>
              <a:effectLst>
                <a:outerShdw blurRad="38100" dist="25400" dir="5400000" rotWithShape="0">
                  <a:srgbClr val="000000">
                    <a:alpha val="50000"/>
                  </a:srgbClr>
                </a:outerShdw>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sp>
          <p:nvSpPr>
            <p:cNvPr id="797" name="Inferred WT contact map"/>
            <p:cNvSpPr txBox="1"/>
            <p:nvPr/>
          </p:nvSpPr>
          <p:spPr>
            <a:xfrm>
              <a:off x="373556" y="1480229"/>
              <a:ext cx="1613861" cy="71541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defRPr sz="1800"/>
              </a:lvl1pPr>
            </a:lstStyle>
            <a:p>
              <a:pPr algn="ctr" defTabSz="410751" hangingPunct="0"/>
              <a:r>
                <a:rPr sz="1400" b="1" kern="0" dirty="0">
                  <a:solidFill>
                    <a:srgbClr val="000000"/>
                  </a:solidFill>
                  <a:latin typeface="Calibri" panose="020F0502020204030204" pitchFamily="34" charset="0"/>
                  <a:cs typeface="Calibri" panose="020F0502020204030204" pitchFamily="34" charset="0"/>
                  <a:sym typeface="Helvetica Neue"/>
                </a:rPr>
                <a:t>Inferred WT contact map</a:t>
              </a:r>
            </a:p>
          </p:txBody>
        </p:sp>
        <p:sp>
          <p:nvSpPr>
            <p:cNvPr id="798" name="Deletion"/>
            <p:cNvSpPr txBox="1"/>
            <p:nvPr/>
          </p:nvSpPr>
          <p:spPr>
            <a:xfrm>
              <a:off x="7189551" y="635409"/>
              <a:ext cx="1613861" cy="37963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lgn="l">
                <a:defRPr sz="1800"/>
              </a:lvl1pPr>
            </a:lstStyle>
            <a:p>
              <a:pPr defTabSz="410751" hangingPunct="0"/>
              <a:r>
                <a:rPr sz="1266" b="1" kern="0">
                  <a:solidFill>
                    <a:srgbClr val="000000"/>
                  </a:solidFill>
                  <a:latin typeface="Helvetica Neue"/>
                  <a:sym typeface="Helvetica Neue"/>
                </a:rPr>
                <a:t>Deletion</a:t>
              </a:r>
            </a:p>
          </p:txBody>
        </p:sp>
        <p:sp>
          <p:nvSpPr>
            <p:cNvPr id="799" name="Duplication"/>
            <p:cNvSpPr txBox="1"/>
            <p:nvPr/>
          </p:nvSpPr>
          <p:spPr>
            <a:xfrm>
              <a:off x="7189551" y="2782478"/>
              <a:ext cx="1613861" cy="37963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lgn="l">
                <a:defRPr sz="1800"/>
              </a:lvl1pPr>
            </a:lstStyle>
            <a:p>
              <a:pPr defTabSz="410751" hangingPunct="0"/>
              <a:r>
                <a:rPr sz="1266" b="1" kern="0">
                  <a:solidFill>
                    <a:srgbClr val="000000"/>
                  </a:solidFill>
                  <a:latin typeface="Helvetica Neue"/>
                  <a:sym typeface="Helvetica Neue"/>
                </a:rPr>
                <a:t>Duplication</a:t>
              </a:r>
            </a:p>
          </p:txBody>
        </p:sp>
        <p:sp>
          <p:nvSpPr>
            <p:cNvPr id="800" name="Inversion"/>
            <p:cNvSpPr txBox="1"/>
            <p:nvPr/>
          </p:nvSpPr>
          <p:spPr>
            <a:xfrm>
              <a:off x="7189551" y="4757172"/>
              <a:ext cx="1613861" cy="37963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lgn="l">
                <a:defRPr sz="1800"/>
              </a:lvl1pPr>
            </a:lstStyle>
            <a:p>
              <a:pPr defTabSz="410751" hangingPunct="0"/>
              <a:r>
                <a:rPr sz="1266" b="1" kern="0">
                  <a:solidFill>
                    <a:srgbClr val="000000"/>
                  </a:solidFill>
                  <a:latin typeface="Helvetica Neue"/>
                  <a:sym typeface="Helvetica Neue"/>
                </a:rPr>
                <a:t>Inversion</a:t>
              </a:r>
            </a:p>
          </p:txBody>
        </p:sp>
        <p:grpSp>
          <p:nvGrpSpPr>
            <p:cNvPr id="807" name="Gruppo"/>
            <p:cNvGrpSpPr/>
            <p:nvPr/>
          </p:nvGrpSpPr>
          <p:grpSpPr>
            <a:xfrm>
              <a:off x="-1" y="2134530"/>
              <a:ext cx="316770" cy="1675531"/>
              <a:chOff x="0" y="635064"/>
              <a:chExt cx="316768" cy="1675529"/>
            </a:xfrm>
          </p:grpSpPr>
          <p:sp>
            <p:nvSpPr>
              <p:cNvPr id="801" name="Cerchio"/>
              <p:cNvSpPr/>
              <p:nvPr/>
            </p:nvSpPr>
            <p:spPr>
              <a:xfrm rot="4744850">
                <a:off x="23322" y="1200601"/>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02" name="Cerchio"/>
              <p:cNvSpPr/>
              <p:nvPr/>
            </p:nvSpPr>
            <p:spPr>
              <a:xfrm rot="4744850">
                <a:off x="23322" y="926389"/>
                <a:ext cx="270294" cy="270294"/>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03" name="Cerchio"/>
              <p:cNvSpPr/>
              <p:nvPr/>
            </p:nvSpPr>
            <p:spPr>
              <a:xfrm rot="4744850">
                <a:off x="23322" y="1467128"/>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04" name="Cerchio"/>
              <p:cNvSpPr/>
              <p:nvPr/>
            </p:nvSpPr>
            <p:spPr>
              <a:xfrm rot="4744850">
                <a:off x="23322" y="658217"/>
                <a:ext cx="270294" cy="270295"/>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05" name="Cerchio"/>
              <p:cNvSpPr/>
              <p:nvPr/>
            </p:nvSpPr>
            <p:spPr>
              <a:xfrm rot="4744850">
                <a:off x="23153" y="1750620"/>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06" name="Cerchio"/>
              <p:cNvSpPr/>
              <p:nvPr/>
            </p:nvSpPr>
            <p:spPr>
              <a:xfrm rot="4744850">
                <a:off x="23322" y="2017147"/>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grpSp>
          <p:nvGrpSpPr>
            <p:cNvPr id="814" name="Gruppo"/>
            <p:cNvGrpSpPr/>
            <p:nvPr/>
          </p:nvGrpSpPr>
          <p:grpSpPr>
            <a:xfrm>
              <a:off x="4831079" y="0"/>
              <a:ext cx="316770" cy="1675530"/>
              <a:chOff x="0" y="635064"/>
              <a:chExt cx="316768" cy="1675529"/>
            </a:xfrm>
          </p:grpSpPr>
          <p:sp>
            <p:nvSpPr>
              <p:cNvPr id="808" name="Cerchio"/>
              <p:cNvSpPr/>
              <p:nvPr/>
            </p:nvSpPr>
            <p:spPr>
              <a:xfrm rot="4744850">
                <a:off x="23322" y="1200601"/>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09" name="Cerchio"/>
              <p:cNvSpPr/>
              <p:nvPr/>
            </p:nvSpPr>
            <p:spPr>
              <a:xfrm rot="4744850">
                <a:off x="23322" y="926389"/>
                <a:ext cx="270294" cy="270294"/>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10" name="Cerchio"/>
              <p:cNvSpPr/>
              <p:nvPr/>
            </p:nvSpPr>
            <p:spPr>
              <a:xfrm rot="4744850">
                <a:off x="23322" y="1467128"/>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11" name="Cerchio"/>
              <p:cNvSpPr/>
              <p:nvPr/>
            </p:nvSpPr>
            <p:spPr>
              <a:xfrm rot="4744850">
                <a:off x="23322" y="658217"/>
                <a:ext cx="270294" cy="270295"/>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12" name="Cerchio"/>
              <p:cNvSpPr/>
              <p:nvPr/>
            </p:nvSpPr>
            <p:spPr>
              <a:xfrm rot="4744850">
                <a:off x="23153" y="1750620"/>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13" name="Cerchio"/>
              <p:cNvSpPr/>
              <p:nvPr/>
            </p:nvSpPr>
            <p:spPr>
              <a:xfrm rot="4744850">
                <a:off x="23322" y="2017147"/>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sp>
          <p:nvSpPr>
            <p:cNvPr id="815" name="Rettangolo"/>
            <p:cNvSpPr/>
            <p:nvPr/>
          </p:nvSpPr>
          <p:spPr>
            <a:xfrm>
              <a:off x="4826190" y="545827"/>
              <a:ext cx="347060" cy="558801"/>
            </a:xfrm>
            <a:prstGeom prst="rect">
              <a:avLst/>
            </a:prstGeom>
            <a:solidFill>
              <a:srgbClr val="D6D5D5"/>
            </a:solidFill>
            <a:ln w="127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nvGrpSpPr>
            <p:cNvPr id="827" name="Gruppo"/>
            <p:cNvGrpSpPr/>
            <p:nvPr/>
          </p:nvGrpSpPr>
          <p:grpSpPr>
            <a:xfrm>
              <a:off x="4468876" y="2001345"/>
              <a:ext cx="694118" cy="1675531"/>
              <a:chOff x="0" y="0"/>
              <a:chExt cx="694117" cy="1675529"/>
            </a:xfrm>
          </p:grpSpPr>
          <p:sp>
            <p:nvSpPr>
              <p:cNvPr id="816" name="Rettangolo"/>
              <p:cNvSpPr/>
              <p:nvPr/>
            </p:nvSpPr>
            <p:spPr>
              <a:xfrm>
                <a:off x="0" y="545827"/>
                <a:ext cx="347059" cy="558801"/>
              </a:xfrm>
              <a:prstGeom prst="rect">
                <a:avLst/>
              </a:prstGeom>
              <a:solidFill>
                <a:srgbClr val="D6D5D5"/>
              </a:solidFill>
              <a:ln w="127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817" name="Rettangolo"/>
              <p:cNvSpPr/>
              <p:nvPr/>
            </p:nvSpPr>
            <p:spPr>
              <a:xfrm>
                <a:off x="347058" y="545827"/>
                <a:ext cx="347060" cy="558801"/>
              </a:xfrm>
              <a:prstGeom prst="rect">
                <a:avLst/>
              </a:prstGeom>
              <a:solidFill>
                <a:srgbClr val="D6D5D5"/>
              </a:solidFill>
              <a:ln w="127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nvGrpSpPr>
              <p:cNvPr id="824" name="Gruppo"/>
              <p:cNvGrpSpPr/>
              <p:nvPr/>
            </p:nvGrpSpPr>
            <p:grpSpPr>
              <a:xfrm>
                <a:off x="351948" y="0"/>
                <a:ext cx="316770" cy="1675530"/>
                <a:chOff x="0" y="635064"/>
                <a:chExt cx="316768" cy="1675529"/>
              </a:xfrm>
            </p:grpSpPr>
            <p:sp>
              <p:nvSpPr>
                <p:cNvPr id="818" name="Cerchio"/>
                <p:cNvSpPr/>
                <p:nvPr/>
              </p:nvSpPr>
              <p:spPr>
                <a:xfrm rot="4744850">
                  <a:off x="23322" y="1200601"/>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19" name="Cerchio"/>
                <p:cNvSpPr/>
                <p:nvPr/>
              </p:nvSpPr>
              <p:spPr>
                <a:xfrm rot="4744850">
                  <a:off x="23322" y="926389"/>
                  <a:ext cx="270294" cy="270294"/>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20" name="Cerchio"/>
                <p:cNvSpPr/>
                <p:nvPr/>
              </p:nvSpPr>
              <p:spPr>
                <a:xfrm rot="4744850">
                  <a:off x="23322" y="1467128"/>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21" name="Cerchio"/>
                <p:cNvSpPr/>
                <p:nvPr/>
              </p:nvSpPr>
              <p:spPr>
                <a:xfrm rot="4744850">
                  <a:off x="23322" y="658217"/>
                  <a:ext cx="270294" cy="270295"/>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22" name="Cerchio"/>
                <p:cNvSpPr/>
                <p:nvPr/>
              </p:nvSpPr>
              <p:spPr>
                <a:xfrm rot="4744850">
                  <a:off x="23153" y="1750620"/>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23" name="Cerchio"/>
                <p:cNvSpPr/>
                <p:nvPr/>
              </p:nvSpPr>
              <p:spPr>
                <a:xfrm rot="4744850">
                  <a:off x="23322" y="2017147"/>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sp>
            <p:nvSpPr>
              <p:cNvPr id="825" name="Cerchio"/>
              <p:cNvSpPr/>
              <p:nvPr/>
            </p:nvSpPr>
            <p:spPr>
              <a:xfrm rot="4744850">
                <a:off x="32301" y="556816"/>
                <a:ext cx="270295" cy="270295"/>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26" name="Cerchio"/>
              <p:cNvSpPr/>
              <p:nvPr/>
            </p:nvSpPr>
            <p:spPr>
              <a:xfrm rot="4744850">
                <a:off x="32301" y="836044"/>
                <a:ext cx="270295" cy="270294"/>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grpSp>
          <p:nvGrpSpPr>
            <p:cNvPr id="834" name="Gruppo"/>
            <p:cNvGrpSpPr/>
            <p:nvPr/>
          </p:nvGrpSpPr>
          <p:grpSpPr>
            <a:xfrm>
              <a:off x="4820824" y="4002690"/>
              <a:ext cx="316770" cy="1675531"/>
              <a:chOff x="0" y="635064"/>
              <a:chExt cx="316768" cy="1675529"/>
            </a:xfrm>
          </p:grpSpPr>
          <p:sp>
            <p:nvSpPr>
              <p:cNvPr id="828" name="Cerchio"/>
              <p:cNvSpPr/>
              <p:nvPr/>
            </p:nvSpPr>
            <p:spPr>
              <a:xfrm rot="4744850">
                <a:off x="23322" y="1454601"/>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29" name="Cerchio"/>
              <p:cNvSpPr/>
              <p:nvPr/>
            </p:nvSpPr>
            <p:spPr>
              <a:xfrm rot="4744850">
                <a:off x="23322" y="926389"/>
                <a:ext cx="270294" cy="270294"/>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30" name="Cerchio"/>
              <p:cNvSpPr/>
              <p:nvPr/>
            </p:nvSpPr>
            <p:spPr>
              <a:xfrm rot="4744850">
                <a:off x="23322" y="1187728"/>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31" name="Cerchio"/>
              <p:cNvSpPr/>
              <p:nvPr/>
            </p:nvSpPr>
            <p:spPr>
              <a:xfrm rot="4744850">
                <a:off x="23322" y="658217"/>
                <a:ext cx="270294" cy="270295"/>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32" name="Cerchio"/>
              <p:cNvSpPr/>
              <p:nvPr/>
            </p:nvSpPr>
            <p:spPr>
              <a:xfrm rot="4744850">
                <a:off x="23153" y="1750620"/>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33" name="Cerchio"/>
              <p:cNvSpPr/>
              <p:nvPr/>
            </p:nvSpPr>
            <p:spPr>
              <a:xfrm rot="4744850">
                <a:off x="23322" y="2017147"/>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sp>
          <p:nvSpPr>
            <p:cNvPr id="835" name="Freccia"/>
            <p:cNvSpPr/>
            <p:nvPr/>
          </p:nvSpPr>
          <p:spPr>
            <a:xfrm>
              <a:off x="2878872" y="2778761"/>
              <a:ext cx="694119" cy="387070"/>
            </a:xfrm>
            <a:prstGeom prst="rightArrow">
              <a:avLst>
                <a:gd name="adj1" fmla="val 32000"/>
                <a:gd name="adj2" fmla="val 85319"/>
              </a:avLst>
            </a:prstGeom>
            <a:solidFill>
              <a:srgbClr val="000000"/>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grpSp>
        <p:nvGrpSpPr>
          <p:cNvPr id="879" name="Gruppo"/>
          <p:cNvGrpSpPr/>
          <p:nvPr/>
        </p:nvGrpSpPr>
        <p:grpSpPr>
          <a:xfrm>
            <a:off x="1423974" y="1040470"/>
            <a:ext cx="6521372" cy="1267521"/>
            <a:chOff x="68101" y="3717"/>
            <a:chExt cx="9274839" cy="1802695"/>
          </a:xfrm>
        </p:grpSpPr>
        <p:grpSp>
          <p:nvGrpSpPr>
            <p:cNvPr id="843" name="Gruppo"/>
            <p:cNvGrpSpPr/>
            <p:nvPr/>
          </p:nvGrpSpPr>
          <p:grpSpPr>
            <a:xfrm rot="16200000">
              <a:off x="1009647" y="52413"/>
              <a:ext cx="316770" cy="1675531"/>
              <a:chOff x="0" y="635064"/>
              <a:chExt cx="316768" cy="1675529"/>
            </a:xfrm>
          </p:grpSpPr>
          <p:sp>
            <p:nvSpPr>
              <p:cNvPr id="837" name="Cerchio"/>
              <p:cNvSpPr/>
              <p:nvPr/>
            </p:nvSpPr>
            <p:spPr>
              <a:xfrm rot="4744850">
                <a:off x="23322" y="1200601"/>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38" name="Cerchio"/>
              <p:cNvSpPr/>
              <p:nvPr/>
            </p:nvSpPr>
            <p:spPr>
              <a:xfrm rot="4744850">
                <a:off x="23322" y="926389"/>
                <a:ext cx="270294" cy="270294"/>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39" name="Cerchio"/>
              <p:cNvSpPr/>
              <p:nvPr/>
            </p:nvSpPr>
            <p:spPr>
              <a:xfrm rot="4744850">
                <a:off x="23322" y="1467128"/>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40" name="Cerchio"/>
              <p:cNvSpPr/>
              <p:nvPr/>
            </p:nvSpPr>
            <p:spPr>
              <a:xfrm rot="4744850">
                <a:off x="23322" y="658217"/>
                <a:ext cx="270294" cy="270295"/>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41" name="Cerchio"/>
              <p:cNvSpPr/>
              <p:nvPr/>
            </p:nvSpPr>
            <p:spPr>
              <a:xfrm rot="4744850">
                <a:off x="23153" y="1750620"/>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42" name="Cerchio"/>
              <p:cNvSpPr/>
              <p:nvPr/>
            </p:nvSpPr>
            <p:spPr>
              <a:xfrm rot="4744850">
                <a:off x="23322" y="2017147"/>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sp>
          <p:nvSpPr>
            <p:cNvPr id="844" name="Linea"/>
            <p:cNvSpPr/>
            <p:nvPr/>
          </p:nvSpPr>
          <p:spPr>
            <a:xfrm>
              <a:off x="2511778" y="891437"/>
              <a:ext cx="2338315" cy="1"/>
            </a:xfrm>
            <a:prstGeom prst="line">
              <a:avLst/>
            </a:prstGeom>
            <a:noFill/>
            <a:ln w="254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845" name="Linea"/>
            <p:cNvSpPr/>
            <p:nvPr/>
          </p:nvSpPr>
          <p:spPr>
            <a:xfrm flipV="1">
              <a:off x="2515932" y="200396"/>
              <a:ext cx="2333064" cy="567469"/>
            </a:xfrm>
            <a:prstGeom prst="line">
              <a:avLst/>
            </a:prstGeom>
            <a:noFill/>
            <a:ln w="254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846" name="Inferred WT polymer"/>
            <p:cNvSpPr txBox="1"/>
            <p:nvPr/>
          </p:nvSpPr>
          <p:spPr>
            <a:xfrm>
              <a:off x="68101" y="264777"/>
              <a:ext cx="2318583" cy="409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numCol="1" anchor="ctr">
              <a:spAutoFit/>
            </a:bodyPr>
            <a:lstStyle>
              <a:lvl1pPr>
                <a:defRPr sz="1800"/>
              </a:lvl1pPr>
            </a:lstStyle>
            <a:p>
              <a:pPr algn="ctr" defTabSz="410751" hangingPunct="0"/>
              <a:r>
                <a:rPr sz="1400" b="1" kern="0" dirty="0">
                  <a:solidFill>
                    <a:srgbClr val="000000"/>
                  </a:solidFill>
                  <a:latin typeface="Calibri" panose="020F0502020204030204" pitchFamily="34" charset="0"/>
                  <a:cs typeface="Calibri" panose="020F0502020204030204" pitchFamily="34" charset="0"/>
                  <a:sym typeface="Helvetica Neue"/>
                </a:rPr>
                <a:t>Inferred WT polymer</a:t>
              </a:r>
            </a:p>
          </p:txBody>
        </p:sp>
        <p:grpSp>
          <p:nvGrpSpPr>
            <p:cNvPr id="853" name="Gruppo"/>
            <p:cNvGrpSpPr/>
            <p:nvPr/>
          </p:nvGrpSpPr>
          <p:grpSpPr>
            <a:xfrm rot="16200000" flipH="1">
              <a:off x="5777007" y="-630576"/>
              <a:ext cx="316770" cy="1675531"/>
              <a:chOff x="0" y="635064"/>
              <a:chExt cx="316768" cy="1675529"/>
            </a:xfrm>
          </p:grpSpPr>
          <p:sp>
            <p:nvSpPr>
              <p:cNvPr id="847" name="Cerchio"/>
              <p:cNvSpPr/>
              <p:nvPr/>
            </p:nvSpPr>
            <p:spPr>
              <a:xfrm rot="4744850">
                <a:off x="23322" y="1200601"/>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48" name="Cerchio"/>
              <p:cNvSpPr/>
              <p:nvPr/>
            </p:nvSpPr>
            <p:spPr>
              <a:xfrm rot="4744850">
                <a:off x="23322" y="926389"/>
                <a:ext cx="270294" cy="270294"/>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49" name="Cerchio"/>
              <p:cNvSpPr/>
              <p:nvPr/>
            </p:nvSpPr>
            <p:spPr>
              <a:xfrm rot="4744850">
                <a:off x="23322" y="1467128"/>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50" name="Cerchio"/>
              <p:cNvSpPr/>
              <p:nvPr/>
            </p:nvSpPr>
            <p:spPr>
              <a:xfrm rot="4744850">
                <a:off x="23322" y="658217"/>
                <a:ext cx="270294" cy="270295"/>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51" name="Cerchio"/>
              <p:cNvSpPr/>
              <p:nvPr/>
            </p:nvSpPr>
            <p:spPr>
              <a:xfrm rot="4744850">
                <a:off x="23153" y="1750620"/>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52" name="Cerchio"/>
              <p:cNvSpPr/>
              <p:nvPr/>
            </p:nvSpPr>
            <p:spPr>
              <a:xfrm rot="4744850">
                <a:off x="23322" y="2017147"/>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sp>
          <p:nvSpPr>
            <p:cNvPr id="854" name="Rettangolo"/>
            <p:cNvSpPr/>
            <p:nvPr/>
          </p:nvSpPr>
          <p:spPr>
            <a:xfrm rot="16200000" flipH="1">
              <a:off x="5772117" y="-72211"/>
              <a:ext cx="347060" cy="558801"/>
            </a:xfrm>
            <a:prstGeom prst="rect">
              <a:avLst/>
            </a:prstGeom>
            <a:solidFill>
              <a:srgbClr val="D6D5D5"/>
            </a:solidFill>
            <a:ln w="127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855" name="Linea"/>
            <p:cNvSpPr/>
            <p:nvPr/>
          </p:nvSpPr>
          <p:spPr>
            <a:xfrm>
              <a:off x="2515989" y="1015694"/>
              <a:ext cx="2332901" cy="568631"/>
            </a:xfrm>
            <a:prstGeom prst="line">
              <a:avLst/>
            </a:prstGeom>
            <a:noFill/>
            <a:ln w="254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nvGrpSpPr>
            <p:cNvPr id="867" name="Gruppo"/>
            <p:cNvGrpSpPr/>
            <p:nvPr/>
          </p:nvGrpSpPr>
          <p:grpSpPr>
            <a:xfrm rot="16200000">
              <a:off x="6031437" y="-212115"/>
              <a:ext cx="355602" cy="2259732"/>
              <a:chOff x="347058" y="0"/>
              <a:chExt cx="355601" cy="2259730"/>
            </a:xfrm>
          </p:grpSpPr>
          <p:sp>
            <p:nvSpPr>
              <p:cNvPr id="856" name="Rettangolo"/>
              <p:cNvSpPr/>
              <p:nvPr/>
            </p:nvSpPr>
            <p:spPr>
              <a:xfrm>
                <a:off x="355600" y="1117327"/>
                <a:ext cx="347059" cy="558801"/>
              </a:xfrm>
              <a:prstGeom prst="rect">
                <a:avLst/>
              </a:prstGeom>
              <a:solidFill>
                <a:srgbClr val="D6D5D5"/>
              </a:solidFill>
              <a:ln w="127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857" name="Rettangolo"/>
              <p:cNvSpPr/>
              <p:nvPr/>
            </p:nvSpPr>
            <p:spPr>
              <a:xfrm>
                <a:off x="347058" y="545827"/>
                <a:ext cx="347060" cy="558801"/>
              </a:xfrm>
              <a:prstGeom prst="rect">
                <a:avLst/>
              </a:prstGeom>
              <a:solidFill>
                <a:srgbClr val="D6D5D5"/>
              </a:solidFill>
              <a:ln w="127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nvGrpSpPr>
              <p:cNvPr id="864" name="Gruppo"/>
              <p:cNvGrpSpPr/>
              <p:nvPr/>
            </p:nvGrpSpPr>
            <p:grpSpPr>
              <a:xfrm>
                <a:off x="351948" y="0"/>
                <a:ext cx="316770" cy="2259730"/>
                <a:chOff x="0" y="635064"/>
                <a:chExt cx="316768" cy="2259729"/>
              </a:xfrm>
            </p:grpSpPr>
            <p:sp>
              <p:nvSpPr>
                <p:cNvPr id="858" name="Cerchio"/>
                <p:cNvSpPr/>
                <p:nvPr/>
              </p:nvSpPr>
              <p:spPr>
                <a:xfrm rot="4744850">
                  <a:off x="23322" y="1200601"/>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59" name="Cerchio"/>
                <p:cNvSpPr/>
                <p:nvPr/>
              </p:nvSpPr>
              <p:spPr>
                <a:xfrm rot="4744850">
                  <a:off x="23322" y="926389"/>
                  <a:ext cx="270294" cy="270294"/>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60" name="Cerchio"/>
                <p:cNvSpPr/>
                <p:nvPr/>
              </p:nvSpPr>
              <p:spPr>
                <a:xfrm rot="4744850">
                  <a:off x="23322" y="1467128"/>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61" name="Cerchio"/>
                <p:cNvSpPr/>
                <p:nvPr/>
              </p:nvSpPr>
              <p:spPr>
                <a:xfrm rot="4744850">
                  <a:off x="23322" y="658217"/>
                  <a:ext cx="270294" cy="270295"/>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62" name="Cerchio"/>
                <p:cNvSpPr/>
                <p:nvPr/>
              </p:nvSpPr>
              <p:spPr>
                <a:xfrm rot="4744850">
                  <a:off x="23153" y="2334820"/>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63" name="Cerchio"/>
                <p:cNvSpPr/>
                <p:nvPr/>
              </p:nvSpPr>
              <p:spPr>
                <a:xfrm rot="4744850">
                  <a:off x="23322" y="2601347"/>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sp>
            <p:nvSpPr>
              <p:cNvPr id="865" name="Cerchio"/>
              <p:cNvSpPr/>
              <p:nvPr/>
            </p:nvSpPr>
            <p:spPr>
              <a:xfrm rot="4744850">
                <a:off x="387901" y="1128316"/>
                <a:ext cx="270295" cy="270295"/>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66" name="Cerchio"/>
              <p:cNvSpPr/>
              <p:nvPr/>
            </p:nvSpPr>
            <p:spPr>
              <a:xfrm rot="4744850">
                <a:off x="387901" y="1407542"/>
                <a:ext cx="270294" cy="270293"/>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dirty="0">
                  <a:solidFill>
                    <a:srgbClr val="FFFFFF"/>
                  </a:solidFill>
                  <a:effectLst>
                    <a:outerShdw blurRad="38100" dist="12700" dir="5400000" rotWithShape="0">
                      <a:srgbClr val="000000">
                        <a:alpha val="50000"/>
                      </a:srgbClr>
                    </a:outerShdw>
                  </a:effectLst>
                  <a:latin typeface="Gill Sans"/>
                  <a:sym typeface="Gill Sans"/>
                </a:endParaRPr>
              </a:p>
            </p:txBody>
          </p:sp>
        </p:grpSp>
        <p:sp>
          <p:nvSpPr>
            <p:cNvPr id="868" name="Rettangolo"/>
            <p:cNvSpPr/>
            <p:nvPr/>
          </p:nvSpPr>
          <p:spPr>
            <a:xfrm rot="16200000">
              <a:off x="5769672" y="1353481"/>
              <a:ext cx="347060" cy="558801"/>
            </a:xfrm>
            <a:prstGeom prst="rect">
              <a:avLst/>
            </a:prstGeom>
            <a:solidFill>
              <a:srgbClr val="D6D5D5"/>
            </a:solidFill>
            <a:ln w="127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nvGrpSpPr>
            <p:cNvPr id="875" name="Gruppo"/>
            <p:cNvGrpSpPr/>
            <p:nvPr/>
          </p:nvGrpSpPr>
          <p:grpSpPr>
            <a:xfrm rot="16200000">
              <a:off x="5799962" y="782254"/>
              <a:ext cx="316770" cy="1700931"/>
              <a:chOff x="0" y="635064"/>
              <a:chExt cx="316768" cy="1700929"/>
            </a:xfrm>
          </p:grpSpPr>
          <p:sp>
            <p:nvSpPr>
              <p:cNvPr id="869" name="Cerchio"/>
              <p:cNvSpPr/>
              <p:nvPr/>
            </p:nvSpPr>
            <p:spPr>
              <a:xfrm rot="4744850">
                <a:off x="23322" y="1467301"/>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70" name="Cerchio"/>
              <p:cNvSpPr/>
              <p:nvPr/>
            </p:nvSpPr>
            <p:spPr>
              <a:xfrm rot="4744850">
                <a:off x="23322" y="926389"/>
                <a:ext cx="270294" cy="270294"/>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71" name="Cerchio"/>
              <p:cNvSpPr/>
              <p:nvPr/>
            </p:nvSpPr>
            <p:spPr>
              <a:xfrm rot="4744850">
                <a:off x="23322" y="1200428"/>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72" name="Cerchio"/>
              <p:cNvSpPr/>
              <p:nvPr/>
            </p:nvSpPr>
            <p:spPr>
              <a:xfrm rot="4744850">
                <a:off x="23322" y="658217"/>
                <a:ext cx="270294" cy="270295"/>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73" name="Cerchio"/>
              <p:cNvSpPr/>
              <p:nvPr/>
            </p:nvSpPr>
            <p:spPr>
              <a:xfrm rot="4744850">
                <a:off x="23153" y="1763320"/>
                <a:ext cx="270294" cy="270294"/>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74" name="Cerchio"/>
              <p:cNvSpPr/>
              <p:nvPr/>
            </p:nvSpPr>
            <p:spPr>
              <a:xfrm rot="4744850">
                <a:off x="23322" y="2042547"/>
                <a:ext cx="270294" cy="270295"/>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sp>
          <p:nvSpPr>
            <p:cNvPr id="876" name="Deletion"/>
            <p:cNvSpPr txBox="1"/>
            <p:nvPr/>
          </p:nvSpPr>
          <p:spPr>
            <a:xfrm>
              <a:off x="7729078" y="3717"/>
              <a:ext cx="1613862" cy="37963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lgn="l">
                <a:defRPr sz="1800"/>
              </a:lvl1pPr>
            </a:lstStyle>
            <a:p>
              <a:pPr defTabSz="410751" hangingPunct="0"/>
              <a:r>
                <a:rPr sz="1266" b="1" kern="0">
                  <a:solidFill>
                    <a:srgbClr val="000000"/>
                  </a:solidFill>
                  <a:latin typeface="Helvetica Neue"/>
                  <a:sym typeface="Helvetica Neue"/>
                </a:rPr>
                <a:t>Deletion</a:t>
              </a:r>
            </a:p>
          </p:txBody>
        </p:sp>
        <p:sp>
          <p:nvSpPr>
            <p:cNvPr id="877" name="Duplication"/>
            <p:cNvSpPr txBox="1"/>
            <p:nvPr/>
          </p:nvSpPr>
          <p:spPr>
            <a:xfrm>
              <a:off x="7729078" y="701619"/>
              <a:ext cx="1613862" cy="37963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lgn="l">
                <a:defRPr sz="1800"/>
              </a:lvl1pPr>
            </a:lstStyle>
            <a:p>
              <a:pPr defTabSz="410751" hangingPunct="0"/>
              <a:r>
                <a:rPr sz="1266" b="1" kern="0">
                  <a:solidFill>
                    <a:srgbClr val="000000"/>
                  </a:solidFill>
                  <a:latin typeface="Helvetica Neue"/>
                  <a:sym typeface="Helvetica Neue"/>
                </a:rPr>
                <a:t>Duplication</a:t>
              </a:r>
            </a:p>
          </p:txBody>
        </p:sp>
        <p:sp>
          <p:nvSpPr>
            <p:cNvPr id="878" name="Inversion"/>
            <p:cNvSpPr txBox="1"/>
            <p:nvPr/>
          </p:nvSpPr>
          <p:spPr>
            <a:xfrm>
              <a:off x="7729078" y="1399523"/>
              <a:ext cx="1613862" cy="37963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lgn="l">
                <a:defRPr sz="1800"/>
              </a:lvl1pPr>
            </a:lstStyle>
            <a:p>
              <a:pPr defTabSz="410751" hangingPunct="0"/>
              <a:r>
                <a:rPr sz="1266" b="1" kern="0">
                  <a:solidFill>
                    <a:srgbClr val="000000"/>
                  </a:solidFill>
                  <a:latin typeface="Helvetica Neue"/>
                  <a:sym typeface="Helvetica Neue"/>
                </a:rPr>
                <a:t>Inversion</a:t>
              </a:r>
            </a:p>
          </p:txBody>
        </p:sp>
      </p:grpSp>
      <p:pic>
        <p:nvPicPr>
          <p:cNvPr id="229" name="Linea" descr="Linea">
            <a:extLst>
              <a:ext uri="{FF2B5EF4-FFF2-40B4-BE49-F238E27FC236}">
                <a16:creationId xmlns:a16="http://schemas.microsoft.com/office/drawing/2014/main" id="{9CF8F96C-ECA6-4B71-82EA-7E4AB29EC612}"/>
              </a:ext>
            </a:extLst>
          </p:cNvPr>
          <p:cNvPicPr>
            <a:picLocks/>
          </p:cNvPicPr>
          <p:nvPr/>
        </p:nvPicPr>
        <p:blipFill>
          <a:blip r:embed="rId2">
            <a:extLst/>
          </a:blip>
          <a:stretch>
            <a:fillRect/>
          </a:stretch>
        </p:blipFill>
        <p:spPr>
          <a:xfrm rot="21600000">
            <a:off x="252000" y="583200"/>
            <a:ext cx="8640000" cy="126000"/>
          </a:xfrm>
          <a:prstGeom prst="rect">
            <a:avLst/>
          </a:prstGeom>
        </p:spPr>
      </p:pic>
      <p:sp>
        <p:nvSpPr>
          <p:cNvPr id="230" name="OUTLINE">
            <a:extLst>
              <a:ext uri="{FF2B5EF4-FFF2-40B4-BE49-F238E27FC236}">
                <a16:creationId xmlns:a16="http://schemas.microsoft.com/office/drawing/2014/main" id="{1C1DD02F-31B3-4ADF-87BD-B35BFFD1C788}"/>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CB297B"/>
                </a:solidFill>
              </a:rPr>
              <a:t>SBS PREDICTIONS ON STRUCTURAL VARIANTS</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0" name="Gruppo"/>
          <p:cNvGrpSpPr/>
          <p:nvPr/>
        </p:nvGrpSpPr>
        <p:grpSpPr>
          <a:xfrm>
            <a:off x="634468" y="1008952"/>
            <a:ext cx="2458511" cy="2752549"/>
            <a:chOff x="0" y="0"/>
            <a:chExt cx="3496548" cy="3914734"/>
          </a:xfrm>
        </p:grpSpPr>
        <p:grpSp>
          <p:nvGrpSpPr>
            <p:cNvPr id="958" name="Gruppo"/>
            <p:cNvGrpSpPr/>
            <p:nvPr/>
          </p:nvGrpSpPr>
          <p:grpSpPr>
            <a:xfrm>
              <a:off x="0" y="0"/>
              <a:ext cx="3496548" cy="3532316"/>
              <a:chOff x="0" y="0"/>
              <a:chExt cx="3496547" cy="3532315"/>
            </a:xfrm>
          </p:grpSpPr>
          <p:grpSp>
            <p:nvGrpSpPr>
              <p:cNvPr id="956" name="Gruppo"/>
              <p:cNvGrpSpPr/>
              <p:nvPr/>
            </p:nvGrpSpPr>
            <p:grpSpPr>
              <a:xfrm>
                <a:off x="0" y="325126"/>
                <a:ext cx="3496548" cy="3207190"/>
                <a:chOff x="0" y="315042"/>
                <a:chExt cx="3496547" cy="3207189"/>
              </a:xfrm>
            </p:grpSpPr>
            <p:pic>
              <p:nvPicPr>
                <p:cNvPr id="949" name="Fig2.jpg" descr="Fig2.jpg"/>
                <p:cNvPicPr>
                  <a:picLocks noChangeAspect="1"/>
                </p:cNvPicPr>
                <p:nvPr/>
              </p:nvPicPr>
              <p:blipFill>
                <a:blip r:embed="rId2">
                  <a:extLst/>
                </a:blip>
                <a:srcRect l="29266" t="55524" r="43846"/>
                <a:stretch>
                  <a:fillRect/>
                </a:stretch>
              </p:blipFill>
              <p:spPr>
                <a:xfrm>
                  <a:off x="0" y="315042"/>
                  <a:ext cx="3496548" cy="3207190"/>
                </a:xfrm>
                <a:prstGeom prst="rect">
                  <a:avLst/>
                </a:prstGeom>
                <a:ln w="12700" cap="flat">
                  <a:noFill/>
                  <a:miter lim="400000"/>
                </a:ln>
                <a:effectLst/>
              </p:spPr>
            </p:pic>
            <p:pic>
              <p:nvPicPr>
                <p:cNvPr id="950" name="Schermata 2017-04-24 alle 23.11.24.png" descr="Schermata 2017-04-24 alle 23.11.24.png"/>
                <p:cNvPicPr>
                  <a:picLocks/>
                </p:cNvPicPr>
                <p:nvPr/>
              </p:nvPicPr>
              <p:blipFill>
                <a:blip r:embed="rId3">
                  <a:extLst/>
                </a:blip>
                <a:srcRect l="1722" t="3380" r="3659" b="4795"/>
                <a:stretch>
                  <a:fillRect/>
                </a:stretch>
              </p:blipFill>
              <p:spPr>
                <a:xfrm rot="10800000" flipH="1">
                  <a:off x="142740" y="735162"/>
                  <a:ext cx="3135364" cy="1066569"/>
                </a:xfrm>
                <a:custGeom>
                  <a:avLst/>
                  <a:gdLst/>
                  <a:ahLst/>
                  <a:cxnLst>
                    <a:cxn ang="0">
                      <a:pos x="wd2" y="hd2"/>
                    </a:cxn>
                    <a:cxn ang="5400000">
                      <a:pos x="wd2" y="hd2"/>
                    </a:cxn>
                    <a:cxn ang="10800000">
                      <a:pos x="wd2" y="hd2"/>
                    </a:cxn>
                    <a:cxn ang="16200000">
                      <a:pos x="wd2" y="hd2"/>
                    </a:cxn>
                  </a:cxnLst>
                  <a:rect l="0" t="0" r="r" b="b"/>
                  <a:pathLst>
                    <a:path w="21554" h="21461" extrusionOk="0">
                      <a:moveTo>
                        <a:pt x="0" y="0"/>
                      </a:moveTo>
                      <a:lnTo>
                        <a:pt x="2174" y="4353"/>
                      </a:lnTo>
                      <a:cubicBezTo>
                        <a:pt x="3370" y="6747"/>
                        <a:pt x="4486" y="8928"/>
                        <a:pt x="4654" y="9200"/>
                      </a:cubicBezTo>
                      <a:cubicBezTo>
                        <a:pt x="4823" y="9472"/>
                        <a:pt x="4984" y="9797"/>
                        <a:pt x="5012" y="9919"/>
                      </a:cubicBezTo>
                      <a:cubicBezTo>
                        <a:pt x="5081" y="10217"/>
                        <a:pt x="7596" y="15229"/>
                        <a:pt x="7677" y="15229"/>
                      </a:cubicBezTo>
                      <a:cubicBezTo>
                        <a:pt x="7713" y="15229"/>
                        <a:pt x="7891" y="15586"/>
                        <a:pt x="8073" y="16020"/>
                      </a:cubicBezTo>
                      <a:cubicBezTo>
                        <a:pt x="8255" y="16453"/>
                        <a:pt x="8442" y="16802"/>
                        <a:pt x="8488" y="16802"/>
                      </a:cubicBezTo>
                      <a:cubicBezTo>
                        <a:pt x="8533" y="16802"/>
                        <a:pt x="8642" y="17036"/>
                        <a:pt x="8728" y="17321"/>
                      </a:cubicBezTo>
                      <a:cubicBezTo>
                        <a:pt x="8814" y="17607"/>
                        <a:pt x="8918" y="17783"/>
                        <a:pt x="8960" y="17705"/>
                      </a:cubicBezTo>
                      <a:cubicBezTo>
                        <a:pt x="9002" y="17627"/>
                        <a:pt x="9059" y="17749"/>
                        <a:pt x="9088" y="17976"/>
                      </a:cubicBezTo>
                      <a:cubicBezTo>
                        <a:pt x="9137" y="18359"/>
                        <a:pt x="10397" y="21000"/>
                        <a:pt x="10692" y="21338"/>
                      </a:cubicBezTo>
                      <a:cubicBezTo>
                        <a:pt x="10921" y="21600"/>
                        <a:pt x="10951" y="21561"/>
                        <a:pt x="11636" y="20028"/>
                      </a:cubicBezTo>
                      <a:cubicBezTo>
                        <a:pt x="12006" y="19201"/>
                        <a:pt x="12332" y="18549"/>
                        <a:pt x="12362" y="18575"/>
                      </a:cubicBezTo>
                      <a:cubicBezTo>
                        <a:pt x="12391" y="18601"/>
                        <a:pt x="12505" y="18331"/>
                        <a:pt x="12616" y="17976"/>
                      </a:cubicBezTo>
                      <a:cubicBezTo>
                        <a:pt x="12726" y="17621"/>
                        <a:pt x="12868" y="17329"/>
                        <a:pt x="12929" y="17329"/>
                      </a:cubicBezTo>
                      <a:cubicBezTo>
                        <a:pt x="12991" y="17329"/>
                        <a:pt x="13222" y="16944"/>
                        <a:pt x="13445" y="16475"/>
                      </a:cubicBezTo>
                      <a:cubicBezTo>
                        <a:pt x="13668" y="16005"/>
                        <a:pt x="13914" y="15501"/>
                        <a:pt x="13993" y="15357"/>
                      </a:cubicBezTo>
                      <a:cubicBezTo>
                        <a:pt x="14295" y="14810"/>
                        <a:pt x="21474" y="440"/>
                        <a:pt x="21553" y="224"/>
                      </a:cubicBezTo>
                      <a:cubicBezTo>
                        <a:pt x="21600" y="97"/>
                        <a:pt x="16892" y="0"/>
                        <a:pt x="10818" y="0"/>
                      </a:cubicBezTo>
                      <a:lnTo>
                        <a:pt x="0" y="0"/>
                      </a:lnTo>
                      <a:close/>
                    </a:path>
                  </a:pathLst>
                </a:custGeom>
                <a:ln w="12700" cap="flat">
                  <a:noFill/>
                  <a:miter lim="400000"/>
                </a:ln>
                <a:effectLst/>
              </p:spPr>
            </p:pic>
            <p:grpSp>
              <p:nvGrpSpPr>
                <p:cNvPr id="954" name="Gruppo"/>
                <p:cNvGrpSpPr/>
                <p:nvPr/>
              </p:nvGrpSpPr>
              <p:grpSpPr>
                <a:xfrm>
                  <a:off x="2003124" y="3059821"/>
                  <a:ext cx="1377754" cy="250665"/>
                  <a:chOff x="63500" y="0"/>
                  <a:chExt cx="1377752" cy="250663"/>
                </a:xfrm>
              </p:grpSpPr>
              <p:sp>
                <p:nvSpPr>
                  <p:cNvPr id="951" name="30"/>
                  <p:cNvSpPr txBox="1"/>
                  <p:nvPr/>
                </p:nvSpPr>
                <p:spPr>
                  <a:xfrm>
                    <a:off x="957589" y="0"/>
                    <a:ext cx="483664" cy="250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defTabSz="914400">
                      <a:spcBef>
                        <a:spcPts val="0"/>
                      </a:spcBef>
                      <a:defRPr sz="1000" i="0" spc="0">
                        <a:solidFill>
                          <a:srgbClr val="000000"/>
                        </a:solidFill>
                        <a:latin typeface="Calibri"/>
                        <a:ea typeface="Calibri"/>
                        <a:cs typeface="Calibri"/>
                        <a:sym typeface="Calibri"/>
                      </a:defRPr>
                    </a:lvl1pPr>
                  </a:lstStyle>
                  <a:p>
                    <a:pPr defTabSz="642915" hangingPunct="0"/>
                    <a:r>
                      <a:rPr sz="703" kern="0"/>
                      <a:t>30</a:t>
                    </a:r>
                  </a:p>
                </p:txBody>
              </p:sp>
              <p:sp>
                <p:nvSpPr>
                  <p:cNvPr id="952" name="1"/>
                  <p:cNvSpPr txBox="1"/>
                  <p:nvPr/>
                </p:nvSpPr>
                <p:spPr>
                  <a:xfrm>
                    <a:off x="63500" y="0"/>
                    <a:ext cx="483664" cy="250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defTabSz="914400">
                      <a:spcBef>
                        <a:spcPts val="0"/>
                      </a:spcBef>
                      <a:defRPr sz="1000" i="0" spc="0">
                        <a:solidFill>
                          <a:srgbClr val="000000"/>
                        </a:solidFill>
                        <a:latin typeface="Calibri"/>
                        <a:ea typeface="Calibri"/>
                        <a:cs typeface="Calibri"/>
                        <a:sym typeface="Calibri"/>
                      </a:defRPr>
                    </a:lvl1pPr>
                  </a:lstStyle>
                  <a:p>
                    <a:pPr defTabSz="642915" hangingPunct="0"/>
                    <a:r>
                      <a:rPr sz="703" kern="0"/>
                      <a:t>1</a:t>
                    </a:r>
                  </a:p>
                </p:txBody>
              </p:sp>
              <p:pic>
                <p:nvPicPr>
                  <p:cNvPr id="953" name="Schermata 2017-03-13 alle 12.36.25.png" descr="Schermata 2017-03-13 alle 12.36.25.png"/>
                  <p:cNvPicPr>
                    <a:picLocks noChangeAspect="1"/>
                  </p:cNvPicPr>
                  <p:nvPr/>
                </p:nvPicPr>
                <p:blipFill>
                  <a:blip r:embed="rId4">
                    <a:extLst/>
                  </a:blip>
                  <a:stretch>
                    <a:fillRect/>
                  </a:stretch>
                </p:blipFill>
                <p:spPr>
                  <a:xfrm rot="5400000">
                    <a:off x="656583" y="-244493"/>
                    <a:ext cx="178948" cy="739649"/>
                  </a:xfrm>
                  <a:prstGeom prst="rect">
                    <a:avLst/>
                  </a:prstGeom>
                  <a:ln w="12700" cap="flat">
                    <a:noFill/>
                    <a:miter lim="400000"/>
                  </a:ln>
                  <a:effectLst/>
                </p:spPr>
              </p:pic>
            </p:grpSp>
            <p:pic>
              <p:nvPicPr>
                <p:cNvPr id="955" name="Schermata 2017-04-25 alle 13.02.27.png" descr="Schermata 2017-04-25 alle 13.02.27.png"/>
                <p:cNvPicPr>
                  <a:picLocks/>
                </p:cNvPicPr>
                <p:nvPr/>
              </p:nvPicPr>
              <p:blipFill>
                <a:blip r:embed="rId5">
                  <a:extLst/>
                </a:blip>
                <a:srcRect l="856" t="2254" r="1408" b="2524"/>
                <a:stretch>
                  <a:fillRect/>
                </a:stretch>
              </p:blipFill>
              <p:spPr>
                <a:xfrm>
                  <a:off x="125303" y="2382101"/>
                  <a:ext cx="3170823" cy="1068172"/>
                </a:xfrm>
                <a:custGeom>
                  <a:avLst/>
                  <a:gdLst/>
                  <a:ahLst/>
                  <a:cxnLst>
                    <a:cxn ang="0">
                      <a:pos x="wd2" y="hd2"/>
                    </a:cxn>
                    <a:cxn ang="5400000">
                      <a:pos x="wd2" y="hd2"/>
                    </a:cxn>
                    <a:cxn ang="10800000">
                      <a:pos x="wd2" y="hd2"/>
                    </a:cxn>
                    <a:cxn ang="16200000">
                      <a:pos x="wd2" y="hd2"/>
                    </a:cxn>
                  </a:cxnLst>
                  <a:rect l="0" t="0" r="r" b="b"/>
                  <a:pathLst>
                    <a:path w="21547" h="21577" extrusionOk="0">
                      <a:moveTo>
                        <a:pt x="0" y="0"/>
                      </a:moveTo>
                      <a:lnTo>
                        <a:pt x="577" y="1170"/>
                      </a:lnTo>
                      <a:cubicBezTo>
                        <a:pt x="919" y="1863"/>
                        <a:pt x="1171" y="2319"/>
                        <a:pt x="1200" y="2285"/>
                      </a:cubicBezTo>
                      <a:cubicBezTo>
                        <a:pt x="1228" y="2252"/>
                        <a:pt x="1258" y="2293"/>
                        <a:pt x="1270" y="2389"/>
                      </a:cubicBezTo>
                      <a:cubicBezTo>
                        <a:pt x="1282" y="2481"/>
                        <a:pt x="1342" y="2622"/>
                        <a:pt x="1402" y="2702"/>
                      </a:cubicBezTo>
                      <a:cubicBezTo>
                        <a:pt x="1463" y="2781"/>
                        <a:pt x="1513" y="2890"/>
                        <a:pt x="1513" y="2942"/>
                      </a:cubicBezTo>
                      <a:cubicBezTo>
                        <a:pt x="1513" y="3058"/>
                        <a:pt x="1910" y="3880"/>
                        <a:pt x="1966" y="3880"/>
                      </a:cubicBezTo>
                      <a:cubicBezTo>
                        <a:pt x="2029" y="3880"/>
                        <a:pt x="2166" y="4198"/>
                        <a:pt x="2147" y="4297"/>
                      </a:cubicBezTo>
                      <a:cubicBezTo>
                        <a:pt x="2137" y="4346"/>
                        <a:pt x="2151" y="4359"/>
                        <a:pt x="2176" y="4329"/>
                      </a:cubicBezTo>
                      <a:cubicBezTo>
                        <a:pt x="2203" y="4297"/>
                        <a:pt x="2245" y="4387"/>
                        <a:pt x="2276" y="4538"/>
                      </a:cubicBezTo>
                      <a:cubicBezTo>
                        <a:pt x="2309" y="4693"/>
                        <a:pt x="2363" y="4794"/>
                        <a:pt x="2408" y="4794"/>
                      </a:cubicBezTo>
                      <a:cubicBezTo>
                        <a:pt x="2450" y="4794"/>
                        <a:pt x="2511" y="4890"/>
                        <a:pt x="2543" y="5003"/>
                      </a:cubicBezTo>
                      <a:cubicBezTo>
                        <a:pt x="2576" y="5115"/>
                        <a:pt x="2614" y="5203"/>
                        <a:pt x="2629" y="5203"/>
                      </a:cubicBezTo>
                      <a:cubicBezTo>
                        <a:pt x="2682" y="5203"/>
                        <a:pt x="3118" y="6127"/>
                        <a:pt x="3136" y="6277"/>
                      </a:cubicBezTo>
                      <a:cubicBezTo>
                        <a:pt x="3147" y="6360"/>
                        <a:pt x="3186" y="6430"/>
                        <a:pt x="3225" y="6430"/>
                      </a:cubicBezTo>
                      <a:cubicBezTo>
                        <a:pt x="3265" y="6430"/>
                        <a:pt x="3342" y="6556"/>
                        <a:pt x="3398" y="6710"/>
                      </a:cubicBezTo>
                      <a:cubicBezTo>
                        <a:pt x="3454" y="6865"/>
                        <a:pt x="3519" y="7004"/>
                        <a:pt x="3544" y="7023"/>
                      </a:cubicBezTo>
                      <a:cubicBezTo>
                        <a:pt x="3569" y="7041"/>
                        <a:pt x="3612" y="7127"/>
                        <a:pt x="3641" y="7207"/>
                      </a:cubicBezTo>
                      <a:cubicBezTo>
                        <a:pt x="3669" y="7287"/>
                        <a:pt x="3703" y="7351"/>
                        <a:pt x="3716" y="7351"/>
                      </a:cubicBezTo>
                      <a:cubicBezTo>
                        <a:pt x="3761" y="7351"/>
                        <a:pt x="3916" y="7775"/>
                        <a:pt x="3916" y="7897"/>
                      </a:cubicBezTo>
                      <a:cubicBezTo>
                        <a:pt x="3916" y="7962"/>
                        <a:pt x="3951" y="8030"/>
                        <a:pt x="3994" y="8049"/>
                      </a:cubicBezTo>
                      <a:cubicBezTo>
                        <a:pt x="4038" y="8068"/>
                        <a:pt x="4167" y="8260"/>
                        <a:pt x="4280" y="8482"/>
                      </a:cubicBezTo>
                      <a:cubicBezTo>
                        <a:pt x="4400" y="8719"/>
                        <a:pt x="4533" y="8902"/>
                        <a:pt x="4606" y="8923"/>
                      </a:cubicBezTo>
                      <a:cubicBezTo>
                        <a:pt x="4730" y="8957"/>
                        <a:pt x="4786" y="9108"/>
                        <a:pt x="4720" y="9235"/>
                      </a:cubicBezTo>
                      <a:cubicBezTo>
                        <a:pt x="4676" y="9319"/>
                        <a:pt x="5139" y="10279"/>
                        <a:pt x="5245" y="10326"/>
                      </a:cubicBezTo>
                      <a:cubicBezTo>
                        <a:pt x="5288" y="10344"/>
                        <a:pt x="5324" y="10417"/>
                        <a:pt x="5324" y="10486"/>
                      </a:cubicBezTo>
                      <a:cubicBezTo>
                        <a:pt x="5324" y="10555"/>
                        <a:pt x="5461" y="10896"/>
                        <a:pt x="5631" y="11240"/>
                      </a:cubicBezTo>
                      <a:cubicBezTo>
                        <a:pt x="5876" y="11733"/>
                        <a:pt x="5953" y="11836"/>
                        <a:pt x="5995" y="11753"/>
                      </a:cubicBezTo>
                      <a:cubicBezTo>
                        <a:pt x="6025" y="11695"/>
                        <a:pt x="6102" y="11664"/>
                        <a:pt x="6168" y="11681"/>
                      </a:cubicBezTo>
                      <a:cubicBezTo>
                        <a:pt x="6283" y="11709"/>
                        <a:pt x="6324" y="11615"/>
                        <a:pt x="6254" y="11480"/>
                      </a:cubicBezTo>
                      <a:cubicBezTo>
                        <a:pt x="6235" y="11444"/>
                        <a:pt x="6227" y="11327"/>
                        <a:pt x="6238" y="11224"/>
                      </a:cubicBezTo>
                      <a:cubicBezTo>
                        <a:pt x="6252" y="11085"/>
                        <a:pt x="6238" y="11032"/>
                        <a:pt x="6184" y="11007"/>
                      </a:cubicBezTo>
                      <a:cubicBezTo>
                        <a:pt x="6066" y="10953"/>
                        <a:pt x="6080" y="10763"/>
                        <a:pt x="6222" y="10470"/>
                      </a:cubicBezTo>
                      <a:cubicBezTo>
                        <a:pt x="6373" y="10158"/>
                        <a:pt x="6426" y="10201"/>
                        <a:pt x="6400" y="10598"/>
                      </a:cubicBezTo>
                      <a:lnTo>
                        <a:pt x="6384" y="10871"/>
                      </a:lnTo>
                      <a:lnTo>
                        <a:pt x="6437" y="10638"/>
                      </a:lnTo>
                      <a:cubicBezTo>
                        <a:pt x="6498" y="10384"/>
                        <a:pt x="6581" y="10342"/>
                        <a:pt x="6642" y="10534"/>
                      </a:cubicBezTo>
                      <a:cubicBezTo>
                        <a:pt x="6674" y="10633"/>
                        <a:pt x="6666" y="10699"/>
                        <a:pt x="6607" y="10839"/>
                      </a:cubicBezTo>
                      <a:lnTo>
                        <a:pt x="6532" y="11015"/>
                      </a:lnTo>
                      <a:lnTo>
                        <a:pt x="6607" y="10951"/>
                      </a:lnTo>
                      <a:cubicBezTo>
                        <a:pt x="6649" y="10918"/>
                        <a:pt x="6719" y="10953"/>
                        <a:pt x="6761" y="11023"/>
                      </a:cubicBezTo>
                      <a:cubicBezTo>
                        <a:pt x="6827" y="11134"/>
                        <a:pt x="6853" y="11121"/>
                        <a:pt x="6936" y="10935"/>
                      </a:cubicBezTo>
                      <a:cubicBezTo>
                        <a:pt x="7020" y="10749"/>
                        <a:pt x="7038" y="10744"/>
                        <a:pt x="7071" y="10871"/>
                      </a:cubicBezTo>
                      <a:cubicBezTo>
                        <a:pt x="7116" y="11039"/>
                        <a:pt x="7090" y="11224"/>
                        <a:pt x="7023" y="11224"/>
                      </a:cubicBezTo>
                      <a:cubicBezTo>
                        <a:pt x="6998" y="11224"/>
                        <a:pt x="6968" y="11279"/>
                        <a:pt x="6955" y="11344"/>
                      </a:cubicBezTo>
                      <a:cubicBezTo>
                        <a:pt x="6939" y="11425"/>
                        <a:pt x="6954" y="11449"/>
                        <a:pt x="7004" y="11408"/>
                      </a:cubicBezTo>
                      <a:cubicBezTo>
                        <a:pt x="7054" y="11367"/>
                        <a:pt x="7084" y="11395"/>
                        <a:pt x="7098" y="11512"/>
                      </a:cubicBezTo>
                      <a:cubicBezTo>
                        <a:pt x="7109" y="11606"/>
                        <a:pt x="7143" y="11751"/>
                        <a:pt x="7176" y="11825"/>
                      </a:cubicBezTo>
                      <a:cubicBezTo>
                        <a:pt x="7209" y="11899"/>
                        <a:pt x="7229" y="11994"/>
                        <a:pt x="7220" y="12041"/>
                      </a:cubicBezTo>
                      <a:cubicBezTo>
                        <a:pt x="7210" y="12088"/>
                        <a:pt x="7232" y="12103"/>
                        <a:pt x="7268" y="12073"/>
                      </a:cubicBezTo>
                      <a:cubicBezTo>
                        <a:pt x="7309" y="12040"/>
                        <a:pt x="7342" y="12081"/>
                        <a:pt x="7354" y="12186"/>
                      </a:cubicBezTo>
                      <a:cubicBezTo>
                        <a:pt x="7382" y="12408"/>
                        <a:pt x="7453" y="12396"/>
                        <a:pt x="7586" y="12138"/>
                      </a:cubicBezTo>
                      <a:cubicBezTo>
                        <a:pt x="7700" y="11919"/>
                        <a:pt x="7724" y="11595"/>
                        <a:pt x="7630" y="11568"/>
                      </a:cubicBezTo>
                      <a:cubicBezTo>
                        <a:pt x="7603" y="11561"/>
                        <a:pt x="7564" y="11549"/>
                        <a:pt x="7546" y="11536"/>
                      </a:cubicBezTo>
                      <a:cubicBezTo>
                        <a:pt x="7528" y="11523"/>
                        <a:pt x="7502" y="11520"/>
                        <a:pt x="7487" y="11528"/>
                      </a:cubicBezTo>
                      <a:cubicBezTo>
                        <a:pt x="7471" y="11537"/>
                        <a:pt x="7436" y="11490"/>
                        <a:pt x="7411" y="11424"/>
                      </a:cubicBezTo>
                      <a:cubicBezTo>
                        <a:pt x="7377" y="11336"/>
                        <a:pt x="7376" y="11267"/>
                        <a:pt x="7403" y="11168"/>
                      </a:cubicBezTo>
                      <a:cubicBezTo>
                        <a:pt x="7423" y="11093"/>
                        <a:pt x="7429" y="10987"/>
                        <a:pt x="7419" y="10935"/>
                      </a:cubicBezTo>
                      <a:cubicBezTo>
                        <a:pt x="7393" y="10804"/>
                        <a:pt x="7488" y="10585"/>
                        <a:pt x="7532" y="10670"/>
                      </a:cubicBezTo>
                      <a:cubicBezTo>
                        <a:pt x="7552" y="10709"/>
                        <a:pt x="7582" y="10855"/>
                        <a:pt x="7600" y="10999"/>
                      </a:cubicBezTo>
                      <a:cubicBezTo>
                        <a:pt x="7623" y="11189"/>
                        <a:pt x="7641" y="11233"/>
                        <a:pt x="7667" y="11152"/>
                      </a:cubicBezTo>
                      <a:cubicBezTo>
                        <a:pt x="7693" y="11070"/>
                        <a:pt x="7724" y="11084"/>
                        <a:pt x="7781" y="11200"/>
                      </a:cubicBezTo>
                      <a:cubicBezTo>
                        <a:pt x="7846" y="11333"/>
                        <a:pt x="7853" y="11381"/>
                        <a:pt x="7818" y="11512"/>
                      </a:cubicBezTo>
                      <a:cubicBezTo>
                        <a:pt x="7795" y="11599"/>
                        <a:pt x="7840" y="11546"/>
                        <a:pt x="7918" y="11392"/>
                      </a:cubicBezTo>
                      <a:cubicBezTo>
                        <a:pt x="8067" y="11099"/>
                        <a:pt x="8093" y="11105"/>
                        <a:pt x="8110" y="11440"/>
                      </a:cubicBezTo>
                      <a:cubicBezTo>
                        <a:pt x="8124" y="11741"/>
                        <a:pt x="8029" y="12134"/>
                        <a:pt x="7886" y="12362"/>
                      </a:cubicBezTo>
                      <a:cubicBezTo>
                        <a:pt x="7732" y="12607"/>
                        <a:pt x="7709" y="12910"/>
                        <a:pt x="7853" y="12811"/>
                      </a:cubicBezTo>
                      <a:cubicBezTo>
                        <a:pt x="7908" y="12774"/>
                        <a:pt x="7960" y="12789"/>
                        <a:pt x="7972" y="12851"/>
                      </a:cubicBezTo>
                      <a:cubicBezTo>
                        <a:pt x="7991" y="12947"/>
                        <a:pt x="8178" y="13246"/>
                        <a:pt x="8317" y="13396"/>
                      </a:cubicBezTo>
                      <a:cubicBezTo>
                        <a:pt x="8371" y="13455"/>
                        <a:pt x="8468" y="13283"/>
                        <a:pt x="8474" y="13116"/>
                      </a:cubicBezTo>
                      <a:cubicBezTo>
                        <a:pt x="8476" y="13059"/>
                        <a:pt x="8508" y="12998"/>
                        <a:pt x="8546" y="12979"/>
                      </a:cubicBezTo>
                      <a:cubicBezTo>
                        <a:pt x="8610" y="12948"/>
                        <a:pt x="8611" y="12936"/>
                        <a:pt x="8560" y="12819"/>
                      </a:cubicBezTo>
                      <a:cubicBezTo>
                        <a:pt x="8509" y="12702"/>
                        <a:pt x="8512" y="12670"/>
                        <a:pt x="8595" y="12466"/>
                      </a:cubicBezTo>
                      <a:cubicBezTo>
                        <a:pt x="8665" y="12295"/>
                        <a:pt x="8695" y="12273"/>
                        <a:pt x="8730" y="12362"/>
                      </a:cubicBezTo>
                      <a:cubicBezTo>
                        <a:pt x="8765" y="12452"/>
                        <a:pt x="8765" y="12515"/>
                        <a:pt x="8735" y="12627"/>
                      </a:cubicBezTo>
                      <a:cubicBezTo>
                        <a:pt x="8705" y="12740"/>
                        <a:pt x="8710" y="12803"/>
                        <a:pt x="8754" y="12939"/>
                      </a:cubicBezTo>
                      <a:cubicBezTo>
                        <a:pt x="8799" y="13077"/>
                        <a:pt x="8808" y="13083"/>
                        <a:pt x="8800" y="12963"/>
                      </a:cubicBezTo>
                      <a:cubicBezTo>
                        <a:pt x="8786" y="12762"/>
                        <a:pt x="8925" y="12700"/>
                        <a:pt x="8997" y="12875"/>
                      </a:cubicBezTo>
                      <a:cubicBezTo>
                        <a:pt x="9045" y="12994"/>
                        <a:pt x="9046" y="12994"/>
                        <a:pt x="9010" y="12851"/>
                      </a:cubicBezTo>
                      <a:cubicBezTo>
                        <a:pt x="8988" y="12762"/>
                        <a:pt x="8980" y="12662"/>
                        <a:pt x="8991" y="12627"/>
                      </a:cubicBezTo>
                      <a:cubicBezTo>
                        <a:pt x="9003" y="12591"/>
                        <a:pt x="8992" y="12487"/>
                        <a:pt x="8970" y="12402"/>
                      </a:cubicBezTo>
                      <a:cubicBezTo>
                        <a:pt x="8915" y="12195"/>
                        <a:pt x="9003" y="12086"/>
                        <a:pt x="9097" y="12242"/>
                      </a:cubicBezTo>
                      <a:cubicBezTo>
                        <a:pt x="9190" y="12398"/>
                        <a:pt x="9221" y="12381"/>
                        <a:pt x="9296" y="12130"/>
                      </a:cubicBezTo>
                      <a:cubicBezTo>
                        <a:pt x="9333" y="12007"/>
                        <a:pt x="9370" y="11940"/>
                        <a:pt x="9382" y="11977"/>
                      </a:cubicBezTo>
                      <a:cubicBezTo>
                        <a:pt x="9395" y="12015"/>
                        <a:pt x="9423" y="11994"/>
                        <a:pt x="9445" y="11937"/>
                      </a:cubicBezTo>
                      <a:cubicBezTo>
                        <a:pt x="9496" y="11804"/>
                        <a:pt x="9652" y="11981"/>
                        <a:pt x="9679" y="12202"/>
                      </a:cubicBezTo>
                      <a:cubicBezTo>
                        <a:pt x="9690" y="12289"/>
                        <a:pt x="9756" y="12449"/>
                        <a:pt x="9827" y="12562"/>
                      </a:cubicBezTo>
                      <a:cubicBezTo>
                        <a:pt x="9954" y="12764"/>
                        <a:pt x="9954" y="12775"/>
                        <a:pt x="9903" y="13019"/>
                      </a:cubicBezTo>
                      <a:cubicBezTo>
                        <a:pt x="9849" y="13277"/>
                        <a:pt x="9875" y="13360"/>
                        <a:pt x="9943" y="13148"/>
                      </a:cubicBezTo>
                      <a:cubicBezTo>
                        <a:pt x="9973" y="13056"/>
                        <a:pt x="9997" y="13073"/>
                        <a:pt x="10043" y="13204"/>
                      </a:cubicBezTo>
                      <a:cubicBezTo>
                        <a:pt x="10125" y="13436"/>
                        <a:pt x="10143" y="13413"/>
                        <a:pt x="10132" y="13116"/>
                      </a:cubicBezTo>
                      <a:cubicBezTo>
                        <a:pt x="10127" y="12970"/>
                        <a:pt x="10151" y="12791"/>
                        <a:pt x="10186" y="12691"/>
                      </a:cubicBezTo>
                      <a:cubicBezTo>
                        <a:pt x="10246" y="12522"/>
                        <a:pt x="10245" y="12514"/>
                        <a:pt x="10162" y="12242"/>
                      </a:cubicBezTo>
                      <a:cubicBezTo>
                        <a:pt x="10077" y="11966"/>
                        <a:pt x="10077" y="11959"/>
                        <a:pt x="10143" y="11849"/>
                      </a:cubicBezTo>
                      <a:cubicBezTo>
                        <a:pt x="10193" y="11765"/>
                        <a:pt x="10215" y="11768"/>
                        <a:pt x="10235" y="11865"/>
                      </a:cubicBezTo>
                      <a:cubicBezTo>
                        <a:pt x="10272" y="12045"/>
                        <a:pt x="10431" y="12287"/>
                        <a:pt x="10467" y="12218"/>
                      </a:cubicBezTo>
                      <a:cubicBezTo>
                        <a:pt x="10483" y="12186"/>
                        <a:pt x="10544" y="12244"/>
                        <a:pt x="10601" y="12354"/>
                      </a:cubicBezTo>
                      <a:cubicBezTo>
                        <a:pt x="10700" y="12541"/>
                        <a:pt x="10707" y="12546"/>
                        <a:pt x="10726" y="12378"/>
                      </a:cubicBezTo>
                      <a:cubicBezTo>
                        <a:pt x="10737" y="12280"/>
                        <a:pt x="10782" y="12077"/>
                        <a:pt x="10825" y="11929"/>
                      </a:cubicBezTo>
                      <a:cubicBezTo>
                        <a:pt x="10877" y="11754"/>
                        <a:pt x="10892" y="11638"/>
                        <a:pt x="10868" y="11592"/>
                      </a:cubicBezTo>
                      <a:cubicBezTo>
                        <a:pt x="10849" y="11554"/>
                        <a:pt x="10842" y="11476"/>
                        <a:pt x="10852" y="11424"/>
                      </a:cubicBezTo>
                      <a:cubicBezTo>
                        <a:pt x="10882" y="11274"/>
                        <a:pt x="10999" y="11312"/>
                        <a:pt x="11019" y="11480"/>
                      </a:cubicBezTo>
                      <a:cubicBezTo>
                        <a:pt x="11030" y="11564"/>
                        <a:pt x="11052" y="11608"/>
                        <a:pt x="11068" y="11576"/>
                      </a:cubicBezTo>
                      <a:cubicBezTo>
                        <a:pt x="11084" y="11545"/>
                        <a:pt x="11089" y="11475"/>
                        <a:pt x="11079" y="11424"/>
                      </a:cubicBezTo>
                      <a:cubicBezTo>
                        <a:pt x="11049" y="11274"/>
                        <a:pt x="11127" y="10924"/>
                        <a:pt x="11176" y="10983"/>
                      </a:cubicBezTo>
                      <a:cubicBezTo>
                        <a:pt x="11235" y="11054"/>
                        <a:pt x="11260" y="10907"/>
                        <a:pt x="11238" y="10638"/>
                      </a:cubicBezTo>
                      <a:cubicBezTo>
                        <a:pt x="11215" y="10362"/>
                        <a:pt x="11108" y="10462"/>
                        <a:pt x="11052" y="10815"/>
                      </a:cubicBezTo>
                      <a:cubicBezTo>
                        <a:pt x="11022" y="11000"/>
                        <a:pt x="10984" y="11069"/>
                        <a:pt x="10893" y="11087"/>
                      </a:cubicBezTo>
                      <a:cubicBezTo>
                        <a:pt x="10747" y="11116"/>
                        <a:pt x="10711" y="10999"/>
                        <a:pt x="10793" y="10743"/>
                      </a:cubicBezTo>
                      <a:cubicBezTo>
                        <a:pt x="10826" y="10639"/>
                        <a:pt x="10850" y="10509"/>
                        <a:pt x="10844" y="10454"/>
                      </a:cubicBezTo>
                      <a:cubicBezTo>
                        <a:pt x="10828" y="10303"/>
                        <a:pt x="11019" y="9765"/>
                        <a:pt x="11060" y="9845"/>
                      </a:cubicBezTo>
                      <a:cubicBezTo>
                        <a:pt x="11080" y="9883"/>
                        <a:pt x="11088" y="9961"/>
                        <a:pt x="11076" y="10021"/>
                      </a:cubicBezTo>
                      <a:cubicBezTo>
                        <a:pt x="11064" y="10081"/>
                        <a:pt x="11100" y="10045"/>
                        <a:pt x="11157" y="9941"/>
                      </a:cubicBezTo>
                      <a:cubicBezTo>
                        <a:pt x="11282" y="9711"/>
                        <a:pt x="11286" y="9622"/>
                        <a:pt x="11176" y="9492"/>
                      </a:cubicBezTo>
                      <a:cubicBezTo>
                        <a:pt x="11125" y="9432"/>
                        <a:pt x="11102" y="9347"/>
                        <a:pt x="11117" y="9276"/>
                      </a:cubicBezTo>
                      <a:cubicBezTo>
                        <a:pt x="11130" y="9207"/>
                        <a:pt x="11123" y="9181"/>
                        <a:pt x="11103" y="9219"/>
                      </a:cubicBezTo>
                      <a:cubicBezTo>
                        <a:pt x="11084" y="9256"/>
                        <a:pt x="11039" y="9205"/>
                        <a:pt x="11001" y="9107"/>
                      </a:cubicBezTo>
                      <a:cubicBezTo>
                        <a:pt x="10938" y="8948"/>
                        <a:pt x="10934" y="8910"/>
                        <a:pt x="10976" y="8730"/>
                      </a:cubicBezTo>
                      <a:cubicBezTo>
                        <a:pt x="11016" y="8560"/>
                        <a:pt x="11031" y="8550"/>
                        <a:pt x="11076" y="8666"/>
                      </a:cubicBezTo>
                      <a:cubicBezTo>
                        <a:pt x="11112" y="8760"/>
                        <a:pt x="11127" y="8764"/>
                        <a:pt x="11127" y="8682"/>
                      </a:cubicBezTo>
                      <a:cubicBezTo>
                        <a:pt x="11127" y="8511"/>
                        <a:pt x="11267" y="8376"/>
                        <a:pt x="11316" y="8498"/>
                      </a:cubicBezTo>
                      <a:cubicBezTo>
                        <a:pt x="11338" y="8554"/>
                        <a:pt x="11348" y="8638"/>
                        <a:pt x="11338" y="8690"/>
                      </a:cubicBezTo>
                      <a:cubicBezTo>
                        <a:pt x="11327" y="8743"/>
                        <a:pt x="11338" y="8857"/>
                        <a:pt x="11359" y="8939"/>
                      </a:cubicBezTo>
                      <a:cubicBezTo>
                        <a:pt x="11381" y="9021"/>
                        <a:pt x="11386" y="9083"/>
                        <a:pt x="11373" y="9083"/>
                      </a:cubicBezTo>
                      <a:cubicBezTo>
                        <a:pt x="11359" y="9083"/>
                        <a:pt x="11367" y="9154"/>
                        <a:pt x="11389" y="9235"/>
                      </a:cubicBezTo>
                      <a:cubicBezTo>
                        <a:pt x="11419" y="9350"/>
                        <a:pt x="11441" y="9355"/>
                        <a:pt x="11486" y="9268"/>
                      </a:cubicBezTo>
                      <a:cubicBezTo>
                        <a:pt x="11518" y="9205"/>
                        <a:pt x="11573" y="9189"/>
                        <a:pt x="11605" y="9227"/>
                      </a:cubicBezTo>
                      <a:cubicBezTo>
                        <a:pt x="11658" y="9292"/>
                        <a:pt x="11656" y="9315"/>
                        <a:pt x="11586" y="9548"/>
                      </a:cubicBezTo>
                      <a:cubicBezTo>
                        <a:pt x="11544" y="9687"/>
                        <a:pt x="11526" y="9797"/>
                        <a:pt x="11548" y="9797"/>
                      </a:cubicBezTo>
                      <a:cubicBezTo>
                        <a:pt x="11570" y="9797"/>
                        <a:pt x="11626" y="9879"/>
                        <a:pt x="11672" y="9973"/>
                      </a:cubicBezTo>
                      <a:lnTo>
                        <a:pt x="11756" y="10141"/>
                      </a:lnTo>
                      <a:lnTo>
                        <a:pt x="11680" y="10318"/>
                      </a:lnTo>
                      <a:cubicBezTo>
                        <a:pt x="11606" y="10492"/>
                        <a:pt x="11606" y="10502"/>
                        <a:pt x="11669" y="10574"/>
                      </a:cubicBezTo>
                      <a:cubicBezTo>
                        <a:pt x="11705" y="10615"/>
                        <a:pt x="11784" y="10776"/>
                        <a:pt x="11847" y="10927"/>
                      </a:cubicBezTo>
                      <a:cubicBezTo>
                        <a:pt x="11910" y="11078"/>
                        <a:pt x="12007" y="11275"/>
                        <a:pt x="12060" y="11368"/>
                      </a:cubicBezTo>
                      <a:cubicBezTo>
                        <a:pt x="12114" y="11461"/>
                        <a:pt x="12232" y="11701"/>
                        <a:pt x="12319" y="11897"/>
                      </a:cubicBezTo>
                      <a:cubicBezTo>
                        <a:pt x="12439" y="12165"/>
                        <a:pt x="12490" y="12220"/>
                        <a:pt x="12522" y="12138"/>
                      </a:cubicBezTo>
                      <a:cubicBezTo>
                        <a:pt x="12573" y="12006"/>
                        <a:pt x="12744" y="12308"/>
                        <a:pt x="12721" y="12490"/>
                      </a:cubicBezTo>
                      <a:cubicBezTo>
                        <a:pt x="12714" y="12552"/>
                        <a:pt x="12737" y="12611"/>
                        <a:pt x="12775" y="12619"/>
                      </a:cubicBezTo>
                      <a:cubicBezTo>
                        <a:pt x="12884" y="12641"/>
                        <a:pt x="13204" y="13357"/>
                        <a:pt x="13228" y="13637"/>
                      </a:cubicBezTo>
                      <a:cubicBezTo>
                        <a:pt x="13245" y="13831"/>
                        <a:pt x="13231" y="13926"/>
                        <a:pt x="13169" y="14054"/>
                      </a:cubicBezTo>
                      <a:cubicBezTo>
                        <a:pt x="13082" y="14231"/>
                        <a:pt x="12938" y="14268"/>
                        <a:pt x="12894" y="14126"/>
                      </a:cubicBezTo>
                      <a:cubicBezTo>
                        <a:pt x="12839" y="13947"/>
                        <a:pt x="12842" y="13623"/>
                        <a:pt x="12899" y="13637"/>
                      </a:cubicBezTo>
                      <a:cubicBezTo>
                        <a:pt x="12932" y="13645"/>
                        <a:pt x="12947" y="13600"/>
                        <a:pt x="12937" y="13516"/>
                      </a:cubicBezTo>
                      <a:cubicBezTo>
                        <a:pt x="12924" y="13411"/>
                        <a:pt x="12894" y="13432"/>
                        <a:pt x="12805" y="13621"/>
                      </a:cubicBezTo>
                      <a:cubicBezTo>
                        <a:pt x="12715" y="13811"/>
                        <a:pt x="12674" y="13852"/>
                        <a:pt x="12627" y="13773"/>
                      </a:cubicBezTo>
                      <a:cubicBezTo>
                        <a:pt x="12593" y="13717"/>
                        <a:pt x="12575" y="13620"/>
                        <a:pt x="12586" y="13565"/>
                      </a:cubicBezTo>
                      <a:cubicBezTo>
                        <a:pt x="12598" y="13505"/>
                        <a:pt x="12562" y="13472"/>
                        <a:pt x="12497" y="13484"/>
                      </a:cubicBezTo>
                      <a:cubicBezTo>
                        <a:pt x="12437" y="13496"/>
                        <a:pt x="12358" y="13475"/>
                        <a:pt x="12319" y="13436"/>
                      </a:cubicBezTo>
                      <a:cubicBezTo>
                        <a:pt x="12245" y="13361"/>
                        <a:pt x="12181" y="13612"/>
                        <a:pt x="12244" y="13733"/>
                      </a:cubicBezTo>
                      <a:cubicBezTo>
                        <a:pt x="12265" y="13774"/>
                        <a:pt x="12262" y="13851"/>
                        <a:pt x="12236" y="13949"/>
                      </a:cubicBezTo>
                      <a:cubicBezTo>
                        <a:pt x="12203" y="14074"/>
                        <a:pt x="12203" y="14098"/>
                        <a:pt x="12241" y="14078"/>
                      </a:cubicBezTo>
                      <a:cubicBezTo>
                        <a:pt x="12312" y="14040"/>
                        <a:pt x="12476" y="14273"/>
                        <a:pt x="12454" y="14382"/>
                      </a:cubicBezTo>
                      <a:cubicBezTo>
                        <a:pt x="12419" y="14561"/>
                        <a:pt x="12507" y="14619"/>
                        <a:pt x="12565" y="14454"/>
                      </a:cubicBezTo>
                      <a:cubicBezTo>
                        <a:pt x="12618" y="14304"/>
                        <a:pt x="12631" y="14305"/>
                        <a:pt x="12727" y="14454"/>
                      </a:cubicBezTo>
                      <a:cubicBezTo>
                        <a:pt x="12803" y="14573"/>
                        <a:pt x="12826" y="14666"/>
                        <a:pt x="12813" y="14799"/>
                      </a:cubicBezTo>
                      <a:cubicBezTo>
                        <a:pt x="12801" y="14917"/>
                        <a:pt x="12816" y="15003"/>
                        <a:pt x="12853" y="15048"/>
                      </a:cubicBezTo>
                      <a:cubicBezTo>
                        <a:pt x="12906" y="15110"/>
                        <a:pt x="12902" y="15136"/>
                        <a:pt x="12829" y="15312"/>
                      </a:cubicBezTo>
                      <a:cubicBezTo>
                        <a:pt x="12784" y="15420"/>
                        <a:pt x="12763" y="15510"/>
                        <a:pt x="12781" y="15513"/>
                      </a:cubicBezTo>
                      <a:cubicBezTo>
                        <a:pt x="12799" y="15515"/>
                        <a:pt x="12849" y="15607"/>
                        <a:pt x="12894" y="15713"/>
                      </a:cubicBezTo>
                      <a:lnTo>
                        <a:pt x="12975" y="15906"/>
                      </a:lnTo>
                      <a:lnTo>
                        <a:pt x="12888" y="16026"/>
                      </a:lnTo>
                      <a:cubicBezTo>
                        <a:pt x="12836" y="16100"/>
                        <a:pt x="12808" y="16204"/>
                        <a:pt x="12818" y="16290"/>
                      </a:cubicBezTo>
                      <a:cubicBezTo>
                        <a:pt x="12828" y="16368"/>
                        <a:pt x="12820" y="16500"/>
                        <a:pt x="12799" y="16579"/>
                      </a:cubicBezTo>
                      <a:cubicBezTo>
                        <a:pt x="12746" y="16779"/>
                        <a:pt x="12815" y="16898"/>
                        <a:pt x="12883" y="16723"/>
                      </a:cubicBezTo>
                      <a:cubicBezTo>
                        <a:pt x="12927" y="16610"/>
                        <a:pt x="12945" y="16629"/>
                        <a:pt x="13004" y="16860"/>
                      </a:cubicBezTo>
                      <a:cubicBezTo>
                        <a:pt x="13043" y="17009"/>
                        <a:pt x="13093" y="17137"/>
                        <a:pt x="13115" y="17140"/>
                      </a:cubicBezTo>
                      <a:cubicBezTo>
                        <a:pt x="13150" y="17146"/>
                        <a:pt x="13509" y="16469"/>
                        <a:pt x="13849" y="15753"/>
                      </a:cubicBezTo>
                      <a:cubicBezTo>
                        <a:pt x="13915" y="15613"/>
                        <a:pt x="13975" y="15397"/>
                        <a:pt x="13981" y="15280"/>
                      </a:cubicBezTo>
                      <a:cubicBezTo>
                        <a:pt x="13987" y="15137"/>
                        <a:pt x="14020" y="15057"/>
                        <a:pt x="14080" y="15032"/>
                      </a:cubicBezTo>
                      <a:cubicBezTo>
                        <a:pt x="14130" y="15011"/>
                        <a:pt x="14224" y="14838"/>
                        <a:pt x="14291" y="14647"/>
                      </a:cubicBezTo>
                      <a:cubicBezTo>
                        <a:pt x="14358" y="14456"/>
                        <a:pt x="14450" y="14247"/>
                        <a:pt x="14496" y="14174"/>
                      </a:cubicBezTo>
                      <a:cubicBezTo>
                        <a:pt x="14542" y="14101"/>
                        <a:pt x="14643" y="13884"/>
                        <a:pt x="14722" y="13701"/>
                      </a:cubicBezTo>
                      <a:cubicBezTo>
                        <a:pt x="14801" y="13517"/>
                        <a:pt x="14894" y="13372"/>
                        <a:pt x="14927" y="13372"/>
                      </a:cubicBezTo>
                      <a:cubicBezTo>
                        <a:pt x="15024" y="13372"/>
                        <a:pt x="15365" y="12739"/>
                        <a:pt x="15329" y="12627"/>
                      </a:cubicBezTo>
                      <a:cubicBezTo>
                        <a:pt x="15318" y="12593"/>
                        <a:pt x="15358" y="12505"/>
                        <a:pt x="15418" y="12426"/>
                      </a:cubicBezTo>
                      <a:cubicBezTo>
                        <a:pt x="15479" y="12347"/>
                        <a:pt x="15547" y="12206"/>
                        <a:pt x="15572" y="12114"/>
                      </a:cubicBezTo>
                      <a:cubicBezTo>
                        <a:pt x="15597" y="12021"/>
                        <a:pt x="15639" y="11945"/>
                        <a:pt x="15664" y="11945"/>
                      </a:cubicBezTo>
                      <a:cubicBezTo>
                        <a:pt x="15727" y="11945"/>
                        <a:pt x="15719" y="11671"/>
                        <a:pt x="15653" y="11592"/>
                      </a:cubicBezTo>
                      <a:cubicBezTo>
                        <a:pt x="15602" y="11532"/>
                        <a:pt x="15601" y="11513"/>
                        <a:pt x="15650" y="11360"/>
                      </a:cubicBezTo>
                      <a:cubicBezTo>
                        <a:pt x="15692" y="11229"/>
                        <a:pt x="15716" y="11216"/>
                        <a:pt x="15753" y="11312"/>
                      </a:cubicBezTo>
                      <a:cubicBezTo>
                        <a:pt x="15790" y="11408"/>
                        <a:pt x="15804" y="11404"/>
                        <a:pt x="15820" y="11272"/>
                      </a:cubicBezTo>
                      <a:cubicBezTo>
                        <a:pt x="15839" y="11117"/>
                        <a:pt x="15847" y="11117"/>
                        <a:pt x="15922" y="11272"/>
                      </a:cubicBezTo>
                      <a:cubicBezTo>
                        <a:pt x="15967" y="11364"/>
                        <a:pt x="16000" y="11404"/>
                        <a:pt x="15998" y="11360"/>
                      </a:cubicBezTo>
                      <a:cubicBezTo>
                        <a:pt x="15996" y="11316"/>
                        <a:pt x="15999" y="11232"/>
                        <a:pt x="16003" y="11176"/>
                      </a:cubicBezTo>
                      <a:cubicBezTo>
                        <a:pt x="16008" y="11119"/>
                        <a:pt x="16012" y="10963"/>
                        <a:pt x="16014" y="10823"/>
                      </a:cubicBezTo>
                      <a:cubicBezTo>
                        <a:pt x="16016" y="10678"/>
                        <a:pt x="16037" y="10576"/>
                        <a:pt x="16060" y="10590"/>
                      </a:cubicBezTo>
                      <a:cubicBezTo>
                        <a:pt x="16082" y="10604"/>
                        <a:pt x="16100" y="10570"/>
                        <a:pt x="16100" y="10518"/>
                      </a:cubicBezTo>
                      <a:cubicBezTo>
                        <a:pt x="16100" y="10348"/>
                        <a:pt x="16295" y="10116"/>
                        <a:pt x="16411" y="10149"/>
                      </a:cubicBezTo>
                      <a:cubicBezTo>
                        <a:pt x="16473" y="10167"/>
                        <a:pt x="16548" y="10122"/>
                        <a:pt x="16580" y="10045"/>
                      </a:cubicBezTo>
                      <a:cubicBezTo>
                        <a:pt x="16613" y="9969"/>
                        <a:pt x="16664" y="9903"/>
                        <a:pt x="16694" y="9901"/>
                      </a:cubicBezTo>
                      <a:cubicBezTo>
                        <a:pt x="16723" y="9899"/>
                        <a:pt x="16767" y="9831"/>
                        <a:pt x="16791" y="9741"/>
                      </a:cubicBezTo>
                      <a:cubicBezTo>
                        <a:pt x="16815" y="9650"/>
                        <a:pt x="16865" y="9534"/>
                        <a:pt x="16901" y="9484"/>
                      </a:cubicBezTo>
                      <a:cubicBezTo>
                        <a:pt x="16978" y="9380"/>
                        <a:pt x="16955" y="9422"/>
                        <a:pt x="17522" y="8273"/>
                      </a:cubicBezTo>
                      <a:cubicBezTo>
                        <a:pt x="17756" y="7798"/>
                        <a:pt x="17973" y="7361"/>
                        <a:pt x="18004" y="7303"/>
                      </a:cubicBezTo>
                      <a:cubicBezTo>
                        <a:pt x="18136" y="7059"/>
                        <a:pt x="18499" y="6333"/>
                        <a:pt x="18881" y="5556"/>
                      </a:cubicBezTo>
                      <a:cubicBezTo>
                        <a:pt x="19106" y="5098"/>
                        <a:pt x="19783" y="3724"/>
                        <a:pt x="20386" y="2501"/>
                      </a:cubicBezTo>
                      <a:cubicBezTo>
                        <a:pt x="20988" y="1278"/>
                        <a:pt x="21510" y="213"/>
                        <a:pt x="21545" y="136"/>
                      </a:cubicBezTo>
                      <a:cubicBezTo>
                        <a:pt x="21600" y="19"/>
                        <a:pt x="19938" y="0"/>
                        <a:pt x="10804" y="0"/>
                      </a:cubicBezTo>
                      <a:lnTo>
                        <a:pt x="0" y="0"/>
                      </a:lnTo>
                      <a:close/>
                      <a:moveTo>
                        <a:pt x="11389" y="10101"/>
                      </a:moveTo>
                      <a:cubicBezTo>
                        <a:pt x="11387" y="10096"/>
                        <a:pt x="11374" y="10134"/>
                        <a:pt x="11349" y="10197"/>
                      </a:cubicBezTo>
                      <a:cubicBezTo>
                        <a:pt x="11317" y="10275"/>
                        <a:pt x="11292" y="10353"/>
                        <a:pt x="11292" y="10374"/>
                      </a:cubicBezTo>
                      <a:cubicBezTo>
                        <a:pt x="11292" y="10458"/>
                        <a:pt x="11319" y="10400"/>
                        <a:pt x="11362" y="10230"/>
                      </a:cubicBezTo>
                      <a:cubicBezTo>
                        <a:pt x="11382" y="10149"/>
                        <a:pt x="11391" y="10107"/>
                        <a:pt x="11389" y="10101"/>
                      </a:cubicBezTo>
                      <a:close/>
                      <a:moveTo>
                        <a:pt x="16370" y="10510"/>
                      </a:moveTo>
                      <a:lnTo>
                        <a:pt x="16287" y="10534"/>
                      </a:lnTo>
                      <a:cubicBezTo>
                        <a:pt x="16237" y="10547"/>
                        <a:pt x="16196" y="10636"/>
                        <a:pt x="16187" y="10743"/>
                      </a:cubicBezTo>
                      <a:cubicBezTo>
                        <a:pt x="16167" y="10976"/>
                        <a:pt x="16184" y="10970"/>
                        <a:pt x="16287" y="10719"/>
                      </a:cubicBezTo>
                      <a:lnTo>
                        <a:pt x="16370" y="10510"/>
                      </a:lnTo>
                      <a:close/>
                      <a:moveTo>
                        <a:pt x="11162" y="11408"/>
                      </a:moveTo>
                      <a:cubicBezTo>
                        <a:pt x="11127" y="11418"/>
                        <a:pt x="11123" y="11495"/>
                        <a:pt x="11176" y="11633"/>
                      </a:cubicBezTo>
                      <a:cubicBezTo>
                        <a:pt x="11204" y="11704"/>
                        <a:pt x="11227" y="11815"/>
                        <a:pt x="11227" y="11881"/>
                      </a:cubicBezTo>
                      <a:cubicBezTo>
                        <a:pt x="11227" y="11947"/>
                        <a:pt x="11244" y="12057"/>
                        <a:pt x="11265" y="12122"/>
                      </a:cubicBezTo>
                      <a:cubicBezTo>
                        <a:pt x="11290" y="12200"/>
                        <a:pt x="11320" y="12203"/>
                        <a:pt x="11359" y="12138"/>
                      </a:cubicBezTo>
                      <a:cubicBezTo>
                        <a:pt x="11391" y="12084"/>
                        <a:pt x="11451" y="12041"/>
                        <a:pt x="11491" y="12041"/>
                      </a:cubicBezTo>
                      <a:cubicBezTo>
                        <a:pt x="11587" y="12041"/>
                        <a:pt x="11551" y="11925"/>
                        <a:pt x="11346" y="11584"/>
                      </a:cubicBezTo>
                      <a:cubicBezTo>
                        <a:pt x="11267" y="11454"/>
                        <a:pt x="11198" y="11398"/>
                        <a:pt x="11162" y="11408"/>
                      </a:cubicBezTo>
                      <a:close/>
                      <a:moveTo>
                        <a:pt x="6750" y="11881"/>
                      </a:moveTo>
                      <a:cubicBezTo>
                        <a:pt x="6680" y="11873"/>
                        <a:pt x="6642" y="11945"/>
                        <a:pt x="6599" y="12170"/>
                      </a:cubicBezTo>
                      <a:cubicBezTo>
                        <a:pt x="6536" y="12506"/>
                        <a:pt x="6533" y="12485"/>
                        <a:pt x="6664" y="12699"/>
                      </a:cubicBezTo>
                      <a:cubicBezTo>
                        <a:pt x="6764" y="12861"/>
                        <a:pt x="6840" y="12916"/>
                        <a:pt x="6802" y="12795"/>
                      </a:cubicBezTo>
                      <a:cubicBezTo>
                        <a:pt x="6790" y="12758"/>
                        <a:pt x="6818" y="12567"/>
                        <a:pt x="6866" y="12370"/>
                      </a:cubicBezTo>
                      <a:cubicBezTo>
                        <a:pt x="6914" y="12173"/>
                        <a:pt x="6936" y="12040"/>
                        <a:pt x="6915" y="12081"/>
                      </a:cubicBezTo>
                      <a:cubicBezTo>
                        <a:pt x="6893" y="12123"/>
                        <a:pt x="6867" y="12099"/>
                        <a:pt x="6858" y="12025"/>
                      </a:cubicBezTo>
                      <a:cubicBezTo>
                        <a:pt x="6849" y="11952"/>
                        <a:pt x="6802" y="11887"/>
                        <a:pt x="6750" y="11881"/>
                      </a:cubicBezTo>
                      <a:close/>
                      <a:moveTo>
                        <a:pt x="6338" y="11929"/>
                      </a:moveTo>
                      <a:cubicBezTo>
                        <a:pt x="6323" y="11973"/>
                        <a:pt x="6320" y="12058"/>
                        <a:pt x="6338" y="12146"/>
                      </a:cubicBezTo>
                      <a:cubicBezTo>
                        <a:pt x="6366" y="12287"/>
                        <a:pt x="6396" y="12276"/>
                        <a:pt x="6470" y="12089"/>
                      </a:cubicBezTo>
                      <a:cubicBezTo>
                        <a:pt x="6505" y="12001"/>
                        <a:pt x="6515" y="11956"/>
                        <a:pt x="6491" y="11993"/>
                      </a:cubicBezTo>
                      <a:cubicBezTo>
                        <a:pt x="6468" y="12030"/>
                        <a:pt x="6427" y="12009"/>
                        <a:pt x="6402" y="11945"/>
                      </a:cubicBezTo>
                      <a:cubicBezTo>
                        <a:pt x="6377" y="11880"/>
                        <a:pt x="6353" y="11885"/>
                        <a:pt x="6338" y="11929"/>
                      </a:cubicBezTo>
                      <a:close/>
                      <a:moveTo>
                        <a:pt x="6966" y="12458"/>
                      </a:moveTo>
                      <a:cubicBezTo>
                        <a:pt x="6954" y="12468"/>
                        <a:pt x="6951" y="12520"/>
                        <a:pt x="6961" y="12603"/>
                      </a:cubicBezTo>
                      <a:cubicBezTo>
                        <a:pt x="6971" y="12683"/>
                        <a:pt x="7001" y="12723"/>
                        <a:pt x="7028" y="12691"/>
                      </a:cubicBezTo>
                      <a:cubicBezTo>
                        <a:pt x="7068" y="12643"/>
                        <a:pt x="7069" y="12609"/>
                        <a:pt x="7033" y="12538"/>
                      </a:cubicBezTo>
                      <a:cubicBezTo>
                        <a:pt x="7001" y="12474"/>
                        <a:pt x="6979" y="12448"/>
                        <a:pt x="6966" y="12458"/>
                      </a:cubicBezTo>
                      <a:close/>
                      <a:moveTo>
                        <a:pt x="6505" y="12474"/>
                      </a:moveTo>
                      <a:cubicBezTo>
                        <a:pt x="6500" y="12470"/>
                        <a:pt x="6484" y="12502"/>
                        <a:pt x="6459" y="12562"/>
                      </a:cubicBezTo>
                      <a:cubicBezTo>
                        <a:pt x="6427" y="12639"/>
                        <a:pt x="6396" y="12715"/>
                        <a:pt x="6389" y="12731"/>
                      </a:cubicBezTo>
                      <a:cubicBezTo>
                        <a:pt x="6381" y="12747"/>
                        <a:pt x="6399" y="12755"/>
                        <a:pt x="6427" y="12755"/>
                      </a:cubicBezTo>
                      <a:cubicBezTo>
                        <a:pt x="6455" y="12755"/>
                        <a:pt x="6485" y="12687"/>
                        <a:pt x="6497" y="12595"/>
                      </a:cubicBezTo>
                      <a:cubicBezTo>
                        <a:pt x="6506" y="12522"/>
                        <a:pt x="6510" y="12478"/>
                        <a:pt x="6505" y="12474"/>
                      </a:cubicBezTo>
                      <a:close/>
                      <a:moveTo>
                        <a:pt x="9571" y="12659"/>
                      </a:moveTo>
                      <a:cubicBezTo>
                        <a:pt x="9550" y="12593"/>
                        <a:pt x="9484" y="12625"/>
                        <a:pt x="9374" y="12755"/>
                      </a:cubicBezTo>
                      <a:cubicBezTo>
                        <a:pt x="9283" y="12864"/>
                        <a:pt x="9197" y="12933"/>
                        <a:pt x="9186" y="12907"/>
                      </a:cubicBezTo>
                      <a:cubicBezTo>
                        <a:pt x="9174" y="12882"/>
                        <a:pt x="9174" y="12893"/>
                        <a:pt x="9183" y="12931"/>
                      </a:cubicBezTo>
                      <a:cubicBezTo>
                        <a:pt x="9192" y="12969"/>
                        <a:pt x="9168" y="13106"/>
                        <a:pt x="9129" y="13236"/>
                      </a:cubicBezTo>
                      <a:cubicBezTo>
                        <a:pt x="9080" y="13399"/>
                        <a:pt x="9045" y="13441"/>
                        <a:pt x="9018" y="13372"/>
                      </a:cubicBezTo>
                      <a:cubicBezTo>
                        <a:pt x="8991" y="13302"/>
                        <a:pt x="8969" y="13345"/>
                        <a:pt x="8943" y="13525"/>
                      </a:cubicBezTo>
                      <a:cubicBezTo>
                        <a:pt x="8919" y="13691"/>
                        <a:pt x="8880" y="13781"/>
                        <a:pt x="8830" y="13781"/>
                      </a:cubicBezTo>
                      <a:cubicBezTo>
                        <a:pt x="8722" y="13781"/>
                        <a:pt x="8703" y="13871"/>
                        <a:pt x="8760" y="14142"/>
                      </a:cubicBezTo>
                      <a:cubicBezTo>
                        <a:pt x="8817" y="14418"/>
                        <a:pt x="8778" y="14548"/>
                        <a:pt x="8668" y="14438"/>
                      </a:cubicBezTo>
                      <a:cubicBezTo>
                        <a:pt x="8606" y="14377"/>
                        <a:pt x="8601" y="14382"/>
                        <a:pt x="8635" y="14511"/>
                      </a:cubicBezTo>
                      <a:cubicBezTo>
                        <a:pt x="8658" y="14594"/>
                        <a:pt x="8665" y="14705"/>
                        <a:pt x="8652" y="14751"/>
                      </a:cubicBezTo>
                      <a:cubicBezTo>
                        <a:pt x="8638" y="14797"/>
                        <a:pt x="8645" y="14799"/>
                        <a:pt x="8668" y="14759"/>
                      </a:cubicBezTo>
                      <a:cubicBezTo>
                        <a:pt x="8691" y="14717"/>
                        <a:pt x="8740" y="14791"/>
                        <a:pt x="8786" y="14935"/>
                      </a:cubicBezTo>
                      <a:cubicBezTo>
                        <a:pt x="8831" y="15073"/>
                        <a:pt x="8887" y="15184"/>
                        <a:pt x="8911" y="15176"/>
                      </a:cubicBezTo>
                      <a:cubicBezTo>
                        <a:pt x="8934" y="15168"/>
                        <a:pt x="8956" y="15198"/>
                        <a:pt x="8959" y="15248"/>
                      </a:cubicBezTo>
                      <a:cubicBezTo>
                        <a:pt x="8962" y="15298"/>
                        <a:pt x="8984" y="15372"/>
                        <a:pt x="9008" y="15416"/>
                      </a:cubicBezTo>
                      <a:cubicBezTo>
                        <a:pt x="9060" y="15517"/>
                        <a:pt x="9110" y="15431"/>
                        <a:pt x="9091" y="15272"/>
                      </a:cubicBezTo>
                      <a:cubicBezTo>
                        <a:pt x="9084" y="15207"/>
                        <a:pt x="9098" y="15077"/>
                        <a:pt x="9124" y="14984"/>
                      </a:cubicBezTo>
                      <a:cubicBezTo>
                        <a:pt x="9160" y="14854"/>
                        <a:pt x="9164" y="14764"/>
                        <a:pt x="9137" y="14607"/>
                      </a:cubicBezTo>
                      <a:cubicBezTo>
                        <a:pt x="9088" y="14323"/>
                        <a:pt x="9145" y="14241"/>
                        <a:pt x="9245" y="14446"/>
                      </a:cubicBezTo>
                      <a:cubicBezTo>
                        <a:pt x="9317" y="14595"/>
                        <a:pt x="9334" y="14596"/>
                        <a:pt x="9418" y="14454"/>
                      </a:cubicBezTo>
                      <a:cubicBezTo>
                        <a:pt x="9468" y="14368"/>
                        <a:pt x="9544" y="14208"/>
                        <a:pt x="9587" y="14102"/>
                      </a:cubicBezTo>
                      <a:cubicBezTo>
                        <a:pt x="9663" y="13916"/>
                        <a:pt x="9664" y="13902"/>
                        <a:pt x="9612" y="13669"/>
                      </a:cubicBezTo>
                      <a:cubicBezTo>
                        <a:pt x="9582" y="13535"/>
                        <a:pt x="9547" y="13430"/>
                        <a:pt x="9534" y="13444"/>
                      </a:cubicBezTo>
                      <a:cubicBezTo>
                        <a:pt x="9511" y="13468"/>
                        <a:pt x="9508" y="13416"/>
                        <a:pt x="9520" y="13164"/>
                      </a:cubicBezTo>
                      <a:cubicBezTo>
                        <a:pt x="9523" y="13108"/>
                        <a:pt x="9575" y="13003"/>
                        <a:pt x="9633" y="12923"/>
                      </a:cubicBezTo>
                      <a:cubicBezTo>
                        <a:pt x="9715" y="12812"/>
                        <a:pt x="9722" y="12769"/>
                        <a:pt x="9671" y="12763"/>
                      </a:cubicBezTo>
                      <a:cubicBezTo>
                        <a:pt x="9634" y="12758"/>
                        <a:pt x="9589" y="12714"/>
                        <a:pt x="9571" y="12659"/>
                      </a:cubicBezTo>
                      <a:close/>
                      <a:moveTo>
                        <a:pt x="12430" y="12771"/>
                      </a:moveTo>
                      <a:cubicBezTo>
                        <a:pt x="12452" y="12860"/>
                        <a:pt x="12461" y="12958"/>
                        <a:pt x="12449" y="12995"/>
                      </a:cubicBezTo>
                      <a:cubicBezTo>
                        <a:pt x="12437" y="13032"/>
                        <a:pt x="12451" y="13068"/>
                        <a:pt x="12481" y="13068"/>
                      </a:cubicBezTo>
                      <a:cubicBezTo>
                        <a:pt x="12552" y="13068"/>
                        <a:pt x="12550" y="13036"/>
                        <a:pt x="12462" y="12803"/>
                      </a:cubicBezTo>
                      <a:cubicBezTo>
                        <a:pt x="12418" y="12684"/>
                        <a:pt x="12405" y="12671"/>
                        <a:pt x="12430" y="12771"/>
                      </a:cubicBezTo>
                      <a:close/>
                      <a:moveTo>
                        <a:pt x="7211" y="12979"/>
                      </a:moveTo>
                      <a:cubicBezTo>
                        <a:pt x="7180" y="13002"/>
                        <a:pt x="7146" y="13088"/>
                        <a:pt x="7109" y="13252"/>
                      </a:cubicBezTo>
                      <a:lnTo>
                        <a:pt x="7042" y="13549"/>
                      </a:lnTo>
                      <a:lnTo>
                        <a:pt x="7109" y="13733"/>
                      </a:lnTo>
                      <a:cubicBezTo>
                        <a:pt x="7170" y="13904"/>
                        <a:pt x="7171" y="13935"/>
                        <a:pt x="7122" y="14046"/>
                      </a:cubicBezTo>
                      <a:cubicBezTo>
                        <a:pt x="7040" y="14235"/>
                        <a:pt x="7120" y="14304"/>
                        <a:pt x="7225" y="14134"/>
                      </a:cubicBezTo>
                      <a:cubicBezTo>
                        <a:pt x="7276" y="14050"/>
                        <a:pt x="7353" y="13982"/>
                        <a:pt x="7395" y="13981"/>
                      </a:cubicBezTo>
                      <a:cubicBezTo>
                        <a:pt x="7437" y="13981"/>
                        <a:pt x="7497" y="13940"/>
                        <a:pt x="7530" y="13885"/>
                      </a:cubicBezTo>
                      <a:cubicBezTo>
                        <a:pt x="7573" y="13812"/>
                        <a:pt x="7600" y="13822"/>
                        <a:pt x="7630" y="13933"/>
                      </a:cubicBezTo>
                      <a:cubicBezTo>
                        <a:pt x="7652" y="14018"/>
                        <a:pt x="7662" y="14122"/>
                        <a:pt x="7651" y="14158"/>
                      </a:cubicBezTo>
                      <a:cubicBezTo>
                        <a:pt x="7640" y="14193"/>
                        <a:pt x="7646" y="14279"/>
                        <a:pt x="7665" y="14350"/>
                      </a:cubicBezTo>
                      <a:cubicBezTo>
                        <a:pt x="7709" y="14516"/>
                        <a:pt x="7588" y="14921"/>
                        <a:pt x="7519" y="14839"/>
                      </a:cubicBezTo>
                      <a:cubicBezTo>
                        <a:pt x="7493" y="14809"/>
                        <a:pt x="7461" y="14835"/>
                        <a:pt x="7449" y="14895"/>
                      </a:cubicBezTo>
                      <a:cubicBezTo>
                        <a:pt x="7437" y="14956"/>
                        <a:pt x="7461" y="15052"/>
                        <a:pt x="7503" y="15104"/>
                      </a:cubicBezTo>
                      <a:cubicBezTo>
                        <a:pt x="7607" y="15234"/>
                        <a:pt x="7615" y="15231"/>
                        <a:pt x="7662" y="15056"/>
                      </a:cubicBezTo>
                      <a:cubicBezTo>
                        <a:pt x="7691" y="14946"/>
                        <a:pt x="7714" y="14933"/>
                        <a:pt x="7743" y="15008"/>
                      </a:cubicBezTo>
                      <a:cubicBezTo>
                        <a:pt x="7772" y="15082"/>
                        <a:pt x="7814" y="15056"/>
                        <a:pt x="7886" y="14927"/>
                      </a:cubicBezTo>
                      <a:cubicBezTo>
                        <a:pt x="7942" y="14828"/>
                        <a:pt x="7988" y="14717"/>
                        <a:pt x="7988" y="14679"/>
                      </a:cubicBezTo>
                      <a:cubicBezTo>
                        <a:pt x="7988" y="14641"/>
                        <a:pt x="7941" y="14507"/>
                        <a:pt x="7883" y="14382"/>
                      </a:cubicBezTo>
                      <a:cubicBezTo>
                        <a:pt x="7673" y="13933"/>
                        <a:pt x="7561" y="13550"/>
                        <a:pt x="7600" y="13404"/>
                      </a:cubicBezTo>
                      <a:cubicBezTo>
                        <a:pt x="7648" y="13222"/>
                        <a:pt x="7575" y="13221"/>
                        <a:pt x="7462" y="13404"/>
                      </a:cubicBezTo>
                      <a:cubicBezTo>
                        <a:pt x="7351" y="13585"/>
                        <a:pt x="7218" y="13691"/>
                        <a:pt x="7193" y="13613"/>
                      </a:cubicBezTo>
                      <a:cubicBezTo>
                        <a:pt x="7154" y="13493"/>
                        <a:pt x="7240" y="13149"/>
                        <a:pt x="7292" y="13212"/>
                      </a:cubicBezTo>
                      <a:cubicBezTo>
                        <a:pt x="7335" y="13263"/>
                        <a:pt x="7338" y="13245"/>
                        <a:pt x="7303" y="13116"/>
                      </a:cubicBezTo>
                      <a:cubicBezTo>
                        <a:pt x="7272" y="13000"/>
                        <a:pt x="7243" y="12957"/>
                        <a:pt x="7211" y="12979"/>
                      </a:cubicBezTo>
                      <a:close/>
                      <a:moveTo>
                        <a:pt x="10806" y="13388"/>
                      </a:moveTo>
                      <a:cubicBezTo>
                        <a:pt x="10783" y="13439"/>
                        <a:pt x="10777" y="13534"/>
                        <a:pt x="10804" y="13637"/>
                      </a:cubicBezTo>
                      <a:cubicBezTo>
                        <a:pt x="10831" y="13741"/>
                        <a:pt x="10854" y="13743"/>
                        <a:pt x="10901" y="13653"/>
                      </a:cubicBezTo>
                      <a:cubicBezTo>
                        <a:pt x="10957" y="13544"/>
                        <a:pt x="10957" y="13528"/>
                        <a:pt x="10906" y="13412"/>
                      </a:cubicBezTo>
                      <a:cubicBezTo>
                        <a:pt x="10870" y="13330"/>
                        <a:pt x="10830" y="13337"/>
                        <a:pt x="10806" y="13388"/>
                      </a:cubicBezTo>
                      <a:close/>
                      <a:moveTo>
                        <a:pt x="11883" y="13677"/>
                      </a:moveTo>
                      <a:cubicBezTo>
                        <a:pt x="11853" y="13677"/>
                        <a:pt x="11653" y="13984"/>
                        <a:pt x="11653" y="14030"/>
                      </a:cubicBezTo>
                      <a:cubicBezTo>
                        <a:pt x="11653" y="14134"/>
                        <a:pt x="11817" y="14008"/>
                        <a:pt x="11831" y="13893"/>
                      </a:cubicBezTo>
                      <a:cubicBezTo>
                        <a:pt x="11845" y="13781"/>
                        <a:pt x="11859" y="13782"/>
                        <a:pt x="11899" y="13885"/>
                      </a:cubicBezTo>
                      <a:cubicBezTo>
                        <a:pt x="11940" y="13992"/>
                        <a:pt x="11946" y="13985"/>
                        <a:pt x="11928" y="13845"/>
                      </a:cubicBezTo>
                      <a:cubicBezTo>
                        <a:pt x="11917" y="13753"/>
                        <a:pt x="11896" y="13677"/>
                        <a:pt x="11883" y="13677"/>
                      </a:cubicBezTo>
                      <a:close/>
                      <a:moveTo>
                        <a:pt x="8002" y="13949"/>
                      </a:moveTo>
                      <a:cubicBezTo>
                        <a:pt x="7960" y="13999"/>
                        <a:pt x="7958" y="14032"/>
                        <a:pt x="7994" y="14102"/>
                      </a:cubicBezTo>
                      <a:cubicBezTo>
                        <a:pt x="8051" y="14215"/>
                        <a:pt x="8111" y="14208"/>
                        <a:pt x="8134" y="14094"/>
                      </a:cubicBezTo>
                      <a:cubicBezTo>
                        <a:pt x="8158" y="13971"/>
                        <a:pt x="8066" y="13872"/>
                        <a:pt x="8002" y="13949"/>
                      </a:cubicBezTo>
                      <a:close/>
                      <a:moveTo>
                        <a:pt x="11179" y="14150"/>
                      </a:moveTo>
                      <a:cubicBezTo>
                        <a:pt x="11151" y="14183"/>
                        <a:pt x="11127" y="14224"/>
                        <a:pt x="11127" y="14246"/>
                      </a:cubicBezTo>
                      <a:cubicBezTo>
                        <a:pt x="11127" y="14329"/>
                        <a:pt x="11192" y="14287"/>
                        <a:pt x="11211" y="14190"/>
                      </a:cubicBezTo>
                      <a:cubicBezTo>
                        <a:pt x="11222" y="14132"/>
                        <a:pt x="11208" y="14115"/>
                        <a:pt x="11179" y="14150"/>
                      </a:cubicBezTo>
                      <a:close/>
                      <a:moveTo>
                        <a:pt x="11370" y="14310"/>
                      </a:moveTo>
                      <a:cubicBezTo>
                        <a:pt x="11335" y="14320"/>
                        <a:pt x="11295" y="14400"/>
                        <a:pt x="11222" y="14559"/>
                      </a:cubicBezTo>
                      <a:cubicBezTo>
                        <a:pt x="11103" y="14815"/>
                        <a:pt x="11091" y="14820"/>
                        <a:pt x="10993" y="14671"/>
                      </a:cubicBezTo>
                      <a:cubicBezTo>
                        <a:pt x="10869" y="14484"/>
                        <a:pt x="10807" y="14538"/>
                        <a:pt x="10766" y="14871"/>
                      </a:cubicBezTo>
                      <a:cubicBezTo>
                        <a:pt x="10747" y="15029"/>
                        <a:pt x="10722" y="15095"/>
                        <a:pt x="10696" y="15048"/>
                      </a:cubicBezTo>
                      <a:cubicBezTo>
                        <a:pt x="10673" y="15007"/>
                        <a:pt x="10682" y="15068"/>
                        <a:pt x="10717" y="15192"/>
                      </a:cubicBezTo>
                      <a:cubicBezTo>
                        <a:pt x="10758" y="15337"/>
                        <a:pt x="10810" y="15412"/>
                        <a:pt x="10863" y="15392"/>
                      </a:cubicBezTo>
                      <a:cubicBezTo>
                        <a:pt x="10919" y="15372"/>
                        <a:pt x="10956" y="15431"/>
                        <a:pt x="10979" y="15569"/>
                      </a:cubicBezTo>
                      <a:cubicBezTo>
                        <a:pt x="10998" y="15681"/>
                        <a:pt x="11027" y="15827"/>
                        <a:pt x="11041" y="15898"/>
                      </a:cubicBezTo>
                      <a:cubicBezTo>
                        <a:pt x="11072" y="16048"/>
                        <a:pt x="11141" y="16072"/>
                        <a:pt x="11111" y="15922"/>
                      </a:cubicBezTo>
                      <a:cubicBezTo>
                        <a:pt x="11087" y="15801"/>
                        <a:pt x="11146" y="15721"/>
                        <a:pt x="11278" y="15689"/>
                      </a:cubicBezTo>
                      <a:cubicBezTo>
                        <a:pt x="11343" y="15673"/>
                        <a:pt x="11375" y="15608"/>
                        <a:pt x="11375" y="15489"/>
                      </a:cubicBezTo>
                      <a:cubicBezTo>
                        <a:pt x="11376" y="15392"/>
                        <a:pt x="11406" y="15249"/>
                        <a:pt x="11443" y="15168"/>
                      </a:cubicBezTo>
                      <a:cubicBezTo>
                        <a:pt x="11505" y="15032"/>
                        <a:pt x="11525" y="15048"/>
                        <a:pt x="11699" y="15416"/>
                      </a:cubicBezTo>
                      <a:cubicBezTo>
                        <a:pt x="11843" y="15721"/>
                        <a:pt x="11901" y="15797"/>
                        <a:pt x="11934" y="15713"/>
                      </a:cubicBezTo>
                      <a:cubicBezTo>
                        <a:pt x="11957" y="15652"/>
                        <a:pt x="11990" y="15629"/>
                        <a:pt x="12009" y="15665"/>
                      </a:cubicBezTo>
                      <a:cubicBezTo>
                        <a:pt x="12062" y="15766"/>
                        <a:pt x="12051" y="15559"/>
                        <a:pt x="11996" y="15416"/>
                      </a:cubicBezTo>
                      <a:cubicBezTo>
                        <a:pt x="11969" y="15347"/>
                        <a:pt x="11954" y="15260"/>
                        <a:pt x="11961" y="15224"/>
                      </a:cubicBezTo>
                      <a:cubicBezTo>
                        <a:pt x="11968" y="15188"/>
                        <a:pt x="11936" y="15152"/>
                        <a:pt x="11891" y="15144"/>
                      </a:cubicBezTo>
                      <a:cubicBezTo>
                        <a:pt x="11776" y="15122"/>
                        <a:pt x="11737" y="14970"/>
                        <a:pt x="11780" y="14719"/>
                      </a:cubicBezTo>
                      <a:cubicBezTo>
                        <a:pt x="11827" y="14446"/>
                        <a:pt x="11737" y="14331"/>
                        <a:pt x="11637" y="14535"/>
                      </a:cubicBezTo>
                      <a:cubicBezTo>
                        <a:pt x="11574" y="14663"/>
                        <a:pt x="11557" y="14656"/>
                        <a:pt x="11486" y="14487"/>
                      </a:cubicBezTo>
                      <a:cubicBezTo>
                        <a:pt x="11434" y="14362"/>
                        <a:pt x="11405" y="14301"/>
                        <a:pt x="11370" y="14310"/>
                      </a:cubicBezTo>
                      <a:close/>
                      <a:moveTo>
                        <a:pt x="10032" y="14470"/>
                      </a:moveTo>
                      <a:cubicBezTo>
                        <a:pt x="9986" y="14498"/>
                        <a:pt x="9933" y="14609"/>
                        <a:pt x="9914" y="14719"/>
                      </a:cubicBezTo>
                      <a:cubicBezTo>
                        <a:pt x="9895" y="14829"/>
                        <a:pt x="9861" y="14893"/>
                        <a:pt x="9836" y="14863"/>
                      </a:cubicBezTo>
                      <a:cubicBezTo>
                        <a:pt x="9811" y="14833"/>
                        <a:pt x="9781" y="14850"/>
                        <a:pt x="9771" y="14903"/>
                      </a:cubicBezTo>
                      <a:cubicBezTo>
                        <a:pt x="9753" y="14995"/>
                        <a:pt x="9771" y="15022"/>
                        <a:pt x="9884" y="15048"/>
                      </a:cubicBezTo>
                      <a:cubicBezTo>
                        <a:pt x="9959" y="15065"/>
                        <a:pt x="9961" y="15285"/>
                        <a:pt x="9887" y="15408"/>
                      </a:cubicBezTo>
                      <a:cubicBezTo>
                        <a:pt x="9849" y="15471"/>
                        <a:pt x="9828" y="15572"/>
                        <a:pt x="9838" y="15625"/>
                      </a:cubicBezTo>
                      <a:cubicBezTo>
                        <a:pt x="9849" y="15678"/>
                        <a:pt x="9881" y="15715"/>
                        <a:pt x="9911" y="15713"/>
                      </a:cubicBezTo>
                      <a:cubicBezTo>
                        <a:pt x="9989" y="15709"/>
                        <a:pt x="10093" y="15450"/>
                        <a:pt x="10067" y="15320"/>
                      </a:cubicBezTo>
                      <a:cubicBezTo>
                        <a:pt x="10031" y="15137"/>
                        <a:pt x="10080" y="14977"/>
                        <a:pt x="10132" y="15112"/>
                      </a:cubicBezTo>
                      <a:cubicBezTo>
                        <a:pt x="10168" y="15205"/>
                        <a:pt x="10183" y="15189"/>
                        <a:pt x="10200" y="15040"/>
                      </a:cubicBezTo>
                      <a:cubicBezTo>
                        <a:pt x="10212" y="14935"/>
                        <a:pt x="10247" y="14759"/>
                        <a:pt x="10275" y="14647"/>
                      </a:cubicBezTo>
                      <a:cubicBezTo>
                        <a:pt x="10314" y="14496"/>
                        <a:pt x="10304" y="14502"/>
                        <a:pt x="10240" y="14679"/>
                      </a:cubicBezTo>
                      <a:cubicBezTo>
                        <a:pt x="10155" y="14913"/>
                        <a:pt x="10152" y="14915"/>
                        <a:pt x="10119" y="14719"/>
                      </a:cubicBezTo>
                      <a:cubicBezTo>
                        <a:pt x="10100" y="14609"/>
                        <a:pt x="10091" y="14499"/>
                        <a:pt x="10100" y="14470"/>
                      </a:cubicBezTo>
                      <a:cubicBezTo>
                        <a:pt x="10109" y="14442"/>
                        <a:pt x="10079" y="14443"/>
                        <a:pt x="10032" y="14470"/>
                      </a:cubicBezTo>
                      <a:close/>
                      <a:moveTo>
                        <a:pt x="8123" y="14815"/>
                      </a:moveTo>
                      <a:cubicBezTo>
                        <a:pt x="8118" y="14820"/>
                        <a:pt x="8126" y="14856"/>
                        <a:pt x="8145" y="14927"/>
                      </a:cubicBezTo>
                      <a:cubicBezTo>
                        <a:pt x="8180" y="15063"/>
                        <a:pt x="8176" y="15112"/>
                        <a:pt x="8118" y="15240"/>
                      </a:cubicBezTo>
                      <a:cubicBezTo>
                        <a:pt x="8079" y="15324"/>
                        <a:pt x="8044" y="15477"/>
                        <a:pt x="8039" y="15577"/>
                      </a:cubicBezTo>
                      <a:cubicBezTo>
                        <a:pt x="8035" y="15677"/>
                        <a:pt x="8004" y="15786"/>
                        <a:pt x="7969" y="15825"/>
                      </a:cubicBezTo>
                      <a:cubicBezTo>
                        <a:pt x="7913" y="15890"/>
                        <a:pt x="7916" y="15908"/>
                        <a:pt x="7996" y="16026"/>
                      </a:cubicBezTo>
                      <a:cubicBezTo>
                        <a:pt x="8069" y="16132"/>
                        <a:pt x="8095" y="16132"/>
                        <a:pt x="8139" y="16018"/>
                      </a:cubicBezTo>
                      <a:cubicBezTo>
                        <a:pt x="8185" y="15899"/>
                        <a:pt x="8198" y="15903"/>
                        <a:pt x="8236" y="16066"/>
                      </a:cubicBezTo>
                      <a:cubicBezTo>
                        <a:pt x="8261" y="16170"/>
                        <a:pt x="8274" y="16296"/>
                        <a:pt x="8266" y="16338"/>
                      </a:cubicBezTo>
                      <a:cubicBezTo>
                        <a:pt x="8258" y="16380"/>
                        <a:pt x="8273" y="16441"/>
                        <a:pt x="8301" y="16475"/>
                      </a:cubicBezTo>
                      <a:cubicBezTo>
                        <a:pt x="8329" y="16508"/>
                        <a:pt x="8345" y="16579"/>
                        <a:pt x="8333" y="16635"/>
                      </a:cubicBezTo>
                      <a:cubicBezTo>
                        <a:pt x="8308" y="16765"/>
                        <a:pt x="8335" y="16771"/>
                        <a:pt x="8412" y="16643"/>
                      </a:cubicBezTo>
                      <a:cubicBezTo>
                        <a:pt x="8481" y="16528"/>
                        <a:pt x="8576" y="16766"/>
                        <a:pt x="8511" y="16892"/>
                      </a:cubicBezTo>
                      <a:cubicBezTo>
                        <a:pt x="8472" y="16968"/>
                        <a:pt x="8569" y="17228"/>
                        <a:pt x="8724" y="17469"/>
                      </a:cubicBezTo>
                      <a:cubicBezTo>
                        <a:pt x="8815" y="17609"/>
                        <a:pt x="8830" y="17609"/>
                        <a:pt x="8897" y="17421"/>
                      </a:cubicBezTo>
                      <a:cubicBezTo>
                        <a:pt x="8970" y="17219"/>
                        <a:pt x="8970" y="17217"/>
                        <a:pt x="8905" y="17076"/>
                      </a:cubicBezTo>
                      <a:cubicBezTo>
                        <a:pt x="8816" y="16881"/>
                        <a:pt x="8822" y="16794"/>
                        <a:pt x="8946" y="16547"/>
                      </a:cubicBezTo>
                      <a:cubicBezTo>
                        <a:pt x="9039" y="16360"/>
                        <a:pt x="9044" y="16332"/>
                        <a:pt x="8981" y="16330"/>
                      </a:cubicBezTo>
                      <a:cubicBezTo>
                        <a:pt x="8941" y="16329"/>
                        <a:pt x="8900" y="16283"/>
                        <a:pt x="8889" y="16226"/>
                      </a:cubicBezTo>
                      <a:cubicBezTo>
                        <a:pt x="8878" y="16169"/>
                        <a:pt x="8853" y="16148"/>
                        <a:pt x="8838" y="16178"/>
                      </a:cubicBezTo>
                      <a:cubicBezTo>
                        <a:pt x="8799" y="16254"/>
                        <a:pt x="8710" y="15830"/>
                        <a:pt x="8730" y="15665"/>
                      </a:cubicBezTo>
                      <a:cubicBezTo>
                        <a:pt x="8741" y="15571"/>
                        <a:pt x="8716" y="15531"/>
                        <a:pt x="8649" y="15537"/>
                      </a:cubicBezTo>
                      <a:cubicBezTo>
                        <a:pt x="8514" y="15549"/>
                        <a:pt x="8471" y="15445"/>
                        <a:pt x="8511" y="15208"/>
                      </a:cubicBezTo>
                      <a:cubicBezTo>
                        <a:pt x="8555" y="14954"/>
                        <a:pt x="8510" y="14877"/>
                        <a:pt x="8368" y="14960"/>
                      </a:cubicBezTo>
                      <a:cubicBezTo>
                        <a:pt x="8302" y="14999"/>
                        <a:pt x="8226" y="14972"/>
                        <a:pt x="8180" y="14895"/>
                      </a:cubicBezTo>
                      <a:cubicBezTo>
                        <a:pt x="8145" y="14838"/>
                        <a:pt x="8128" y="14811"/>
                        <a:pt x="8123" y="14815"/>
                      </a:cubicBezTo>
                      <a:close/>
                      <a:moveTo>
                        <a:pt x="10356" y="15008"/>
                      </a:moveTo>
                      <a:cubicBezTo>
                        <a:pt x="10258" y="15008"/>
                        <a:pt x="10255" y="15137"/>
                        <a:pt x="10351" y="15344"/>
                      </a:cubicBezTo>
                      <a:cubicBezTo>
                        <a:pt x="10391" y="15432"/>
                        <a:pt x="10427" y="15510"/>
                        <a:pt x="10429" y="15513"/>
                      </a:cubicBezTo>
                      <a:cubicBezTo>
                        <a:pt x="10431" y="15516"/>
                        <a:pt x="10434" y="15397"/>
                        <a:pt x="10434" y="15256"/>
                      </a:cubicBezTo>
                      <a:cubicBezTo>
                        <a:pt x="10434" y="15056"/>
                        <a:pt x="10417" y="15008"/>
                        <a:pt x="10356" y="15008"/>
                      </a:cubicBezTo>
                      <a:close/>
                      <a:moveTo>
                        <a:pt x="9264" y="15513"/>
                      </a:moveTo>
                      <a:cubicBezTo>
                        <a:pt x="9261" y="15509"/>
                        <a:pt x="9246" y="15548"/>
                        <a:pt x="9215" y="15617"/>
                      </a:cubicBezTo>
                      <a:cubicBezTo>
                        <a:pt x="9179" y="15699"/>
                        <a:pt x="9145" y="15777"/>
                        <a:pt x="9137" y="15793"/>
                      </a:cubicBezTo>
                      <a:cubicBezTo>
                        <a:pt x="9130" y="15809"/>
                        <a:pt x="9137" y="15817"/>
                        <a:pt x="9156" y="15817"/>
                      </a:cubicBezTo>
                      <a:cubicBezTo>
                        <a:pt x="9175" y="15817"/>
                        <a:pt x="9212" y="15739"/>
                        <a:pt x="9237" y="15641"/>
                      </a:cubicBezTo>
                      <a:cubicBezTo>
                        <a:pt x="9258" y="15558"/>
                        <a:pt x="9267" y="15517"/>
                        <a:pt x="9264" y="15513"/>
                      </a:cubicBezTo>
                      <a:close/>
                      <a:moveTo>
                        <a:pt x="10243" y="15721"/>
                      </a:moveTo>
                      <a:cubicBezTo>
                        <a:pt x="10226" y="15721"/>
                        <a:pt x="10213" y="15761"/>
                        <a:pt x="10213" y="15817"/>
                      </a:cubicBezTo>
                      <a:cubicBezTo>
                        <a:pt x="10213" y="15873"/>
                        <a:pt x="10236" y="15922"/>
                        <a:pt x="10264" y="15922"/>
                      </a:cubicBezTo>
                      <a:cubicBezTo>
                        <a:pt x="10292" y="15922"/>
                        <a:pt x="10305" y="15873"/>
                        <a:pt x="10294" y="15817"/>
                      </a:cubicBezTo>
                      <a:cubicBezTo>
                        <a:pt x="10283" y="15761"/>
                        <a:pt x="10260" y="15721"/>
                        <a:pt x="10243" y="15721"/>
                      </a:cubicBezTo>
                      <a:close/>
                      <a:moveTo>
                        <a:pt x="11705" y="15817"/>
                      </a:moveTo>
                      <a:cubicBezTo>
                        <a:pt x="11679" y="15817"/>
                        <a:pt x="11627" y="15903"/>
                        <a:pt x="11589" y="16002"/>
                      </a:cubicBezTo>
                      <a:lnTo>
                        <a:pt x="11518" y="16178"/>
                      </a:lnTo>
                      <a:lnTo>
                        <a:pt x="11599" y="16178"/>
                      </a:lnTo>
                      <a:cubicBezTo>
                        <a:pt x="11644" y="16178"/>
                        <a:pt x="11696" y="16100"/>
                        <a:pt x="11715" y="16002"/>
                      </a:cubicBezTo>
                      <a:cubicBezTo>
                        <a:pt x="11743" y="15864"/>
                        <a:pt x="11740" y="15817"/>
                        <a:pt x="11705" y="15817"/>
                      </a:cubicBezTo>
                      <a:close/>
                      <a:moveTo>
                        <a:pt x="10815" y="15825"/>
                      </a:moveTo>
                      <a:cubicBezTo>
                        <a:pt x="10724" y="15830"/>
                        <a:pt x="10626" y="16089"/>
                        <a:pt x="10647" y="16266"/>
                      </a:cubicBezTo>
                      <a:cubicBezTo>
                        <a:pt x="10669" y="16445"/>
                        <a:pt x="10589" y="16683"/>
                        <a:pt x="10539" y="16587"/>
                      </a:cubicBezTo>
                      <a:cubicBezTo>
                        <a:pt x="10520" y="16550"/>
                        <a:pt x="10513" y="16489"/>
                        <a:pt x="10521" y="16451"/>
                      </a:cubicBezTo>
                      <a:cubicBezTo>
                        <a:pt x="10528" y="16412"/>
                        <a:pt x="10500" y="16379"/>
                        <a:pt x="10459" y="16379"/>
                      </a:cubicBezTo>
                      <a:cubicBezTo>
                        <a:pt x="10416" y="16379"/>
                        <a:pt x="10391" y="16432"/>
                        <a:pt x="10399" y="16499"/>
                      </a:cubicBezTo>
                      <a:cubicBezTo>
                        <a:pt x="10407" y="16563"/>
                        <a:pt x="10396" y="16650"/>
                        <a:pt x="10375" y="16691"/>
                      </a:cubicBezTo>
                      <a:cubicBezTo>
                        <a:pt x="10346" y="16746"/>
                        <a:pt x="10347" y="16786"/>
                        <a:pt x="10380" y="16852"/>
                      </a:cubicBezTo>
                      <a:cubicBezTo>
                        <a:pt x="10438" y="16965"/>
                        <a:pt x="10449" y="16968"/>
                        <a:pt x="10426" y="16852"/>
                      </a:cubicBezTo>
                      <a:cubicBezTo>
                        <a:pt x="10394" y="16688"/>
                        <a:pt x="10463" y="16635"/>
                        <a:pt x="10566" y="16747"/>
                      </a:cubicBezTo>
                      <a:cubicBezTo>
                        <a:pt x="10641" y="16828"/>
                        <a:pt x="10685" y="16822"/>
                        <a:pt x="10742" y="16723"/>
                      </a:cubicBezTo>
                      <a:cubicBezTo>
                        <a:pt x="10783" y="16651"/>
                        <a:pt x="10830" y="16606"/>
                        <a:pt x="10844" y="16619"/>
                      </a:cubicBezTo>
                      <a:cubicBezTo>
                        <a:pt x="10894" y="16664"/>
                        <a:pt x="10998" y="16426"/>
                        <a:pt x="10998" y="16266"/>
                      </a:cubicBezTo>
                      <a:cubicBezTo>
                        <a:pt x="10998" y="16122"/>
                        <a:pt x="10990" y="16120"/>
                        <a:pt x="10914" y="16274"/>
                      </a:cubicBezTo>
                      <a:cubicBezTo>
                        <a:pt x="10868" y="16369"/>
                        <a:pt x="10805" y="16420"/>
                        <a:pt x="10777" y="16387"/>
                      </a:cubicBezTo>
                      <a:cubicBezTo>
                        <a:pt x="10733" y="16334"/>
                        <a:pt x="10736" y="16288"/>
                        <a:pt x="10801" y="16074"/>
                      </a:cubicBezTo>
                      <a:cubicBezTo>
                        <a:pt x="10872" y="15839"/>
                        <a:pt x="10873" y="15822"/>
                        <a:pt x="10815" y="15825"/>
                      </a:cubicBezTo>
                      <a:close/>
                      <a:moveTo>
                        <a:pt x="9652" y="15922"/>
                      </a:moveTo>
                      <a:cubicBezTo>
                        <a:pt x="9634" y="15922"/>
                        <a:pt x="9630" y="15970"/>
                        <a:pt x="9641" y="16026"/>
                      </a:cubicBezTo>
                      <a:cubicBezTo>
                        <a:pt x="9653" y="16082"/>
                        <a:pt x="9675" y="16130"/>
                        <a:pt x="9693" y="16130"/>
                      </a:cubicBezTo>
                      <a:cubicBezTo>
                        <a:pt x="9711" y="16130"/>
                        <a:pt x="9717" y="16082"/>
                        <a:pt x="9706" y="16026"/>
                      </a:cubicBezTo>
                      <a:cubicBezTo>
                        <a:pt x="9695" y="15970"/>
                        <a:pt x="9670" y="15922"/>
                        <a:pt x="9652" y="15922"/>
                      </a:cubicBezTo>
                      <a:close/>
                      <a:moveTo>
                        <a:pt x="12222" y="15986"/>
                      </a:moveTo>
                      <a:cubicBezTo>
                        <a:pt x="12193" y="15951"/>
                        <a:pt x="12181" y="15968"/>
                        <a:pt x="12193" y="16026"/>
                      </a:cubicBezTo>
                      <a:cubicBezTo>
                        <a:pt x="12204" y="16081"/>
                        <a:pt x="12227" y="16130"/>
                        <a:pt x="12244" y="16130"/>
                      </a:cubicBezTo>
                      <a:cubicBezTo>
                        <a:pt x="12291" y="16130"/>
                        <a:pt x="12279" y="16054"/>
                        <a:pt x="12222" y="15986"/>
                      </a:cubicBezTo>
                      <a:close/>
                      <a:moveTo>
                        <a:pt x="9536" y="16098"/>
                      </a:moveTo>
                      <a:cubicBezTo>
                        <a:pt x="9512" y="16127"/>
                        <a:pt x="9502" y="16192"/>
                        <a:pt x="9512" y="16242"/>
                      </a:cubicBezTo>
                      <a:cubicBezTo>
                        <a:pt x="9540" y="16382"/>
                        <a:pt x="9579" y="16347"/>
                        <a:pt x="9579" y="16186"/>
                      </a:cubicBezTo>
                      <a:cubicBezTo>
                        <a:pt x="9579" y="16107"/>
                        <a:pt x="9560" y="16069"/>
                        <a:pt x="9536" y="16098"/>
                      </a:cubicBezTo>
                      <a:close/>
                      <a:moveTo>
                        <a:pt x="12109" y="16194"/>
                      </a:moveTo>
                      <a:cubicBezTo>
                        <a:pt x="12109" y="16137"/>
                        <a:pt x="12075" y="16192"/>
                        <a:pt x="12034" y="16314"/>
                      </a:cubicBezTo>
                      <a:cubicBezTo>
                        <a:pt x="11992" y="16436"/>
                        <a:pt x="11949" y="16539"/>
                        <a:pt x="11936" y="16539"/>
                      </a:cubicBezTo>
                      <a:cubicBezTo>
                        <a:pt x="11924" y="16539"/>
                        <a:pt x="11881" y="16633"/>
                        <a:pt x="11842" y="16755"/>
                      </a:cubicBezTo>
                      <a:cubicBezTo>
                        <a:pt x="11786" y="16930"/>
                        <a:pt x="11783" y="16962"/>
                        <a:pt x="11829" y="16908"/>
                      </a:cubicBezTo>
                      <a:cubicBezTo>
                        <a:pt x="11860" y="16869"/>
                        <a:pt x="11917" y="16905"/>
                        <a:pt x="11955" y="16988"/>
                      </a:cubicBezTo>
                      <a:cubicBezTo>
                        <a:pt x="12043" y="17180"/>
                        <a:pt x="12098" y="17083"/>
                        <a:pt x="12031" y="16852"/>
                      </a:cubicBezTo>
                      <a:cubicBezTo>
                        <a:pt x="11984" y="16689"/>
                        <a:pt x="11984" y="16652"/>
                        <a:pt x="12044" y="16483"/>
                      </a:cubicBezTo>
                      <a:cubicBezTo>
                        <a:pt x="12080" y="16381"/>
                        <a:pt x="12109" y="16251"/>
                        <a:pt x="12109" y="16194"/>
                      </a:cubicBezTo>
                      <a:close/>
                      <a:moveTo>
                        <a:pt x="12632" y="16330"/>
                      </a:moveTo>
                      <a:cubicBezTo>
                        <a:pt x="12613" y="16330"/>
                        <a:pt x="12605" y="16378"/>
                        <a:pt x="12616" y="16435"/>
                      </a:cubicBezTo>
                      <a:cubicBezTo>
                        <a:pt x="12627" y="16491"/>
                        <a:pt x="12643" y="16539"/>
                        <a:pt x="12651" y="16539"/>
                      </a:cubicBezTo>
                      <a:cubicBezTo>
                        <a:pt x="12659" y="16539"/>
                        <a:pt x="12665" y="16491"/>
                        <a:pt x="12665" y="16435"/>
                      </a:cubicBezTo>
                      <a:cubicBezTo>
                        <a:pt x="12665" y="16378"/>
                        <a:pt x="12651" y="16330"/>
                        <a:pt x="12632" y="16330"/>
                      </a:cubicBezTo>
                      <a:close/>
                      <a:moveTo>
                        <a:pt x="11400" y="16451"/>
                      </a:moveTo>
                      <a:cubicBezTo>
                        <a:pt x="11381" y="16452"/>
                        <a:pt x="11349" y="16502"/>
                        <a:pt x="11284" y="16611"/>
                      </a:cubicBezTo>
                      <a:cubicBezTo>
                        <a:pt x="11102" y="16917"/>
                        <a:pt x="10962" y="17258"/>
                        <a:pt x="10982" y="17357"/>
                      </a:cubicBezTo>
                      <a:cubicBezTo>
                        <a:pt x="10992" y="17408"/>
                        <a:pt x="11018" y="17453"/>
                        <a:pt x="11036" y="17453"/>
                      </a:cubicBezTo>
                      <a:cubicBezTo>
                        <a:pt x="11054" y="17453"/>
                        <a:pt x="11059" y="17414"/>
                        <a:pt x="11049" y="17365"/>
                      </a:cubicBezTo>
                      <a:cubicBezTo>
                        <a:pt x="11039" y="17315"/>
                        <a:pt x="11052" y="17217"/>
                        <a:pt x="11079" y="17148"/>
                      </a:cubicBezTo>
                      <a:cubicBezTo>
                        <a:pt x="11118" y="17047"/>
                        <a:pt x="11130" y="17051"/>
                        <a:pt x="11146" y="17180"/>
                      </a:cubicBezTo>
                      <a:cubicBezTo>
                        <a:pt x="11164" y="17326"/>
                        <a:pt x="11176" y="17329"/>
                        <a:pt x="11249" y="17180"/>
                      </a:cubicBezTo>
                      <a:cubicBezTo>
                        <a:pt x="11293" y="17090"/>
                        <a:pt x="11322" y="16961"/>
                        <a:pt x="11313" y="16892"/>
                      </a:cubicBezTo>
                      <a:cubicBezTo>
                        <a:pt x="11289" y="16691"/>
                        <a:pt x="11361" y="16515"/>
                        <a:pt x="11413" y="16651"/>
                      </a:cubicBezTo>
                      <a:cubicBezTo>
                        <a:pt x="11448" y="16741"/>
                        <a:pt x="11454" y="16734"/>
                        <a:pt x="11438" y="16603"/>
                      </a:cubicBezTo>
                      <a:cubicBezTo>
                        <a:pt x="11425" y="16500"/>
                        <a:pt x="11419" y="16449"/>
                        <a:pt x="11400" y="16451"/>
                      </a:cubicBezTo>
                      <a:close/>
                      <a:moveTo>
                        <a:pt x="12247" y="16539"/>
                      </a:moveTo>
                      <a:cubicBezTo>
                        <a:pt x="12234" y="16539"/>
                        <a:pt x="12268" y="16649"/>
                        <a:pt x="12322" y="16787"/>
                      </a:cubicBezTo>
                      <a:cubicBezTo>
                        <a:pt x="12409" y="17009"/>
                        <a:pt x="12503" y="17121"/>
                        <a:pt x="12503" y="17004"/>
                      </a:cubicBezTo>
                      <a:cubicBezTo>
                        <a:pt x="12503" y="16950"/>
                        <a:pt x="12276" y="16538"/>
                        <a:pt x="12247" y="16539"/>
                      </a:cubicBezTo>
                      <a:close/>
                      <a:moveTo>
                        <a:pt x="9755" y="16787"/>
                      </a:moveTo>
                      <a:cubicBezTo>
                        <a:pt x="9737" y="16753"/>
                        <a:pt x="9722" y="16776"/>
                        <a:pt x="9722" y="16835"/>
                      </a:cubicBezTo>
                      <a:cubicBezTo>
                        <a:pt x="9722" y="16895"/>
                        <a:pt x="9737" y="16940"/>
                        <a:pt x="9755" y="16940"/>
                      </a:cubicBezTo>
                      <a:cubicBezTo>
                        <a:pt x="9773" y="16940"/>
                        <a:pt x="9787" y="16924"/>
                        <a:pt x="9787" y="16900"/>
                      </a:cubicBezTo>
                      <a:cubicBezTo>
                        <a:pt x="9787" y="16875"/>
                        <a:pt x="9773" y="16822"/>
                        <a:pt x="9755" y="16787"/>
                      </a:cubicBezTo>
                      <a:close/>
                      <a:moveTo>
                        <a:pt x="9148" y="16803"/>
                      </a:moveTo>
                      <a:cubicBezTo>
                        <a:pt x="9119" y="16769"/>
                        <a:pt x="9107" y="16786"/>
                        <a:pt x="9118" y="16843"/>
                      </a:cubicBezTo>
                      <a:cubicBezTo>
                        <a:pt x="9129" y="16899"/>
                        <a:pt x="9150" y="16940"/>
                        <a:pt x="9167" y="16940"/>
                      </a:cubicBezTo>
                      <a:cubicBezTo>
                        <a:pt x="9214" y="16940"/>
                        <a:pt x="9205" y="16871"/>
                        <a:pt x="9148" y="16803"/>
                      </a:cubicBezTo>
                      <a:close/>
                      <a:moveTo>
                        <a:pt x="10213" y="16972"/>
                      </a:moveTo>
                      <a:cubicBezTo>
                        <a:pt x="10194" y="16977"/>
                        <a:pt x="10172" y="17029"/>
                        <a:pt x="10130" y="17132"/>
                      </a:cubicBezTo>
                      <a:cubicBezTo>
                        <a:pt x="10081" y="17251"/>
                        <a:pt x="10030" y="17326"/>
                        <a:pt x="10016" y="17300"/>
                      </a:cubicBezTo>
                      <a:cubicBezTo>
                        <a:pt x="10003" y="17274"/>
                        <a:pt x="9969" y="17339"/>
                        <a:pt x="9938" y="17445"/>
                      </a:cubicBezTo>
                      <a:cubicBezTo>
                        <a:pt x="9886" y="17626"/>
                        <a:pt x="9886" y="17643"/>
                        <a:pt x="9957" y="17798"/>
                      </a:cubicBezTo>
                      <a:cubicBezTo>
                        <a:pt x="10049" y="17998"/>
                        <a:pt x="10084" y="18006"/>
                        <a:pt x="10165" y="17822"/>
                      </a:cubicBezTo>
                      <a:cubicBezTo>
                        <a:pt x="10225" y="17685"/>
                        <a:pt x="10227" y="17664"/>
                        <a:pt x="10173" y="17477"/>
                      </a:cubicBezTo>
                      <a:cubicBezTo>
                        <a:pt x="10103" y="17235"/>
                        <a:pt x="10130" y="17130"/>
                        <a:pt x="10243" y="17212"/>
                      </a:cubicBezTo>
                      <a:cubicBezTo>
                        <a:pt x="10323" y="17271"/>
                        <a:pt x="10324" y="17261"/>
                        <a:pt x="10272" y="17092"/>
                      </a:cubicBezTo>
                      <a:cubicBezTo>
                        <a:pt x="10246" y="17006"/>
                        <a:pt x="10232" y="16967"/>
                        <a:pt x="10213" y="16972"/>
                      </a:cubicBezTo>
                      <a:close/>
                      <a:moveTo>
                        <a:pt x="9493" y="16980"/>
                      </a:moveTo>
                      <a:cubicBezTo>
                        <a:pt x="9449" y="16976"/>
                        <a:pt x="9384" y="16997"/>
                        <a:pt x="9283" y="17036"/>
                      </a:cubicBezTo>
                      <a:cubicBezTo>
                        <a:pt x="9266" y="17042"/>
                        <a:pt x="9279" y="17130"/>
                        <a:pt x="9310" y="17236"/>
                      </a:cubicBezTo>
                      <a:cubicBezTo>
                        <a:pt x="9346" y="17360"/>
                        <a:pt x="9353" y="17459"/>
                        <a:pt x="9331" y="17501"/>
                      </a:cubicBezTo>
                      <a:cubicBezTo>
                        <a:pt x="9308" y="17546"/>
                        <a:pt x="9312" y="17629"/>
                        <a:pt x="9339" y="17765"/>
                      </a:cubicBezTo>
                      <a:cubicBezTo>
                        <a:pt x="9379" y="17962"/>
                        <a:pt x="9378" y="17960"/>
                        <a:pt x="9396" y="17733"/>
                      </a:cubicBezTo>
                      <a:cubicBezTo>
                        <a:pt x="9407" y="17600"/>
                        <a:pt x="9437" y="17518"/>
                        <a:pt x="9466" y="17533"/>
                      </a:cubicBezTo>
                      <a:cubicBezTo>
                        <a:pt x="9493" y="17547"/>
                        <a:pt x="9541" y="17469"/>
                        <a:pt x="9571" y="17365"/>
                      </a:cubicBezTo>
                      <a:cubicBezTo>
                        <a:pt x="9618" y="17205"/>
                        <a:pt x="9617" y="17158"/>
                        <a:pt x="9579" y="17060"/>
                      </a:cubicBezTo>
                      <a:cubicBezTo>
                        <a:pt x="9560" y="17010"/>
                        <a:pt x="9537" y="16984"/>
                        <a:pt x="9493" y="16980"/>
                      </a:cubicBezTo>
                      <a:close/>
                      <a:moveTo>
                        <a:pt x="12594" y="17284"/>
                      </a:moveTo>
                      <a:cubicBezTo>
                        <a:pt x="12568" y="17317"/>
                        <a:pt x="12575" y="17336"/>
                        <a:pt x="12613" y="17341"/>
                      </a:cubicBezTo>
                      <a:cubicBezTo>
                        <a:pt x="12648" y="17345"/>
                        <a:pt x="12667" y="17326"/>
                        <a:pt x="12657" y="17292"/>
                      </a:cubicBezTo>
                      <a:cubicBezTo>
                        <a:pt x="12646" y="17259"/>
                        <a:pt x="12618" y="17255"/>
                        <a:pt x="12594" y="17284"/>
                      </a:cubicBezTo>
                      <a:close/>
                      <a:moveTo>
                        <a:pt x="11553" y="17373"/>
                      </a:moveTo>
                      <a:cubicBezTo>
                        <a:pt x="11540" y="17371"/>
                        <a:pt x="11522" y="17405"/>
                        <a:pt x="11494" y="17485"/>
                      </a:cubicBezTo>
                      <a:cubicBezTo>
                        <a:pt x="11461" y="17579"/>
                        <a:pt x="11415" y="17661"/>
                        <a:pt x="11392" y="17661"/>
                      </a:cubicBezTo>
                      <a:cubicBezTo>
                        <a:pt x="11369" y="17661"/>
                        <a:pt x="11382" y="17738"/>
                        <a:pt x="11421" y="17838"/>
                      </a:cubicBezTo>
                      <a:lnTo>
                        <a:pt x="11494" y="18022"/>
                      </a:lnTo>
                      <a:lnTo>
                        <a:pt x="11429" y="18271"/>
                      </a:lnTo>
                      <a:lnTo>
                        <a:pt x="11362" y="18527"/>
                      </a:lnTo>
                      <a:lnTo>
                        <a:pt x="11268" y="18311"/>
                      </a:lnTo>
                      <a:cubicBezTo>
                        <a:pt x="11175" y="18097"/>
                        <a:pt x="11172" y="18096"/>
                        <a:pt x="11095" y="18279"/>
                      </a:cubicBezTo>
                      <a:cubicBezTo>
                        <a:pt x="11023" y="18447"/>
                        <a:pt x="11010" y="18444"/>
                        <a:pt x="10960" y="18303"/>
                      </a:cubicBezTo>
                      <a:cubicBezTo>
                        <a:pt x="10930" y="18216"/>
                        <a:pt x="10886" y="18183"/>
                        <a:pt x="10866" y="18222"/>
                      </a:cubicBezTo>
                      <a:cubicBezTo>
                        <a:pt x="10841" y="18270"/>
                        <a:pt x="10850" y="18336"/>
                        <a:pt x="10890" y="18431"/>
                      </a:cubicBezTo>
                      <a:cubicBezTo>
                        <a:pt x="10923" y="18508"/>
                        <a:pt x="10936" y="18573"/>
                        <a:pt x="10920" y="18575"/>
                      </a:cubicBezTo>
                      <a:cubicBezTo>
                        <a:pt x="10888" y="18579"/>
                        <a:pt x="11118" y="19088"/>
                        <a:pt x="11152" y="19088"/>
                      </a:cubicBezTo>
                      <a:cubicBezTo>
                        <a:pt x="11163" y="19088"/>
                        <a:pt x="11197" y="19014"/>
                        <a:pt x="11227" y="18928"/>
                      </a:cubicBezTo>
                      <a:cubicBezTo>
                        <a:pt x="11277" y="18787"/>
                        <a:pt x="11293" y="18791"/>
                        <a:pt x="11384" y="18952"/>
                      </a:cubicBezTo>
                      <a:cubicBezTo>
                        <a:pt x="11480" y="19124"/>
                        <a:pt x="11485" y="19129"/>
                        <a:pt x="11551" y="18944"/>
                      </a:cubicBezTo>
                      <a:cubicBezTo>
                        <a:pt x="11613" y="18768"/>
                        <a:pt x="11614" y="18729"/>
                        <a:pt x="11567" y="18567"/>
                      </a:cubicBezTo>
                      <a:cubicBezTo>
                        <a:pt x="11504" y="18351"/>
                        <a:pt x="11555" y="18227"/>
                        <a:pt x="11661" y="18327"/>
                      </a:cubicBezTo>
                      <a:cubicBezTo>
                        <a:pt x="11786" y="18443"/>
                        <a:pt x="12044" y="19002"/>
                        <a:pt x="12044" y="19152"/>
                      </a:cubicBezTo>
                      <a:cubicBezTo>
                        <a:pt x="12044" y="19342"/>
                        <a:pt x="12074" y="19331"/>
                        <a:pt x="12185" y="19104"/>
                      </a:cubicBezTo>
                      <a:lnTo>
                        <a:pt x="12276" y="18912"/>
                      </a:lnTo>
                      <a:lnTo>
                        <a:pt x="12077" y="18383"/>
                      </a:lnTo>
                      <a:cubicBezTo>
                        <a:pt x="11966" y="18094"/>
                        <a:pt x="11857" y="17862"/>
                        <a:pt x="11834" y="17862"/>
                      </a:cubicBezTo>
                      <a:cubicBezTo>
                        <a:pt x="11811" y="17862"/>
                        <a:pt x="11773" y="17793"/>
                        <a:pt x="11750" y="17709"/>
                      </a:cubicBezTo>
                      <a:cubicBezTo>
                        <a:pt x="11728" y="17626"/>
                        <a:pt x="11694" y="17585"/>
                        <a:pt x="11675" y="17621"/>
                      </a:cubicBezTo>
                      <a:cubicBezTo>
                        <a:pt x="11656" y="17657"/>
                        <a:pt x="11623" y="17603"/>
                        <a:pt x="11599" y="17501"/>
                      </a:cubicBezTo>
                      <a:cubicBezTo>
                        <a:pt x="11579" y="17414"/>
                        <a:pt x="11567" y="17375"/>
                        <a:pt x="11553" y="17373"/>
                      </a:cubicBezTo>
                      <a:close/>
                      <a:moveTo>
                        <a:pt x="12034" y="17453"/>
                      </a:moveTo>
                      <a:cubicBezTo>
                        <a:pt x="12010" y="17454"/>
                        <a:pt x="12015" y="17498"/>
                        <a:pt x="12044" y="17557"/>
                      </a:cubicBezTo>
                      <a:cubicBezTo>
                        <a:pt x="12107" y="17684"/>
                        <a:pt x="12118" y="17684"/>
                        <a:pt x="12093" y="17557"/>
                      </a:cubicBezTo>
                      <a:cubicBezTo>
                        <a:pt x="12082" y="17501"/>
                        <a:pt x="12055" y="17452"/>
                        <a:pt x="12034" y="17453"/>
                      </a:cubicBezTo>
                      <a:close/>
                      <a:moveTo>
                        <a:pt x="9682" y="17621"/>
                      </a:moveTo>
                      <a:cubicBezTo>
                        <a:pt x="9664" y="17615"/>
                        <a:pt x="9651" y="17632"/>
                        <a:pt x="9633" y="17677"/>
                      </a:cubicBezTo>
                      <a:cubicBezTo>
                        <a:pt x="9596" y="17775"/>
                        <a:pt x="9600" y="17817"/>
                        <a:pt x="9663" y="17926"/>
                      </a:cubicBezTo>
                      <a:cubicBezTo>
                        <a:pt x="9755" y="18085"/>
                        <a:pt x="9779" y="18097"/>
                        <a:pt x="9803" y="17974"/>
                      </a:cubicBezTo>
                      <a:cubicBezTo>
                        <a:pt x="9814" y="17922"/>
                        <a:pt x="9789" y="17804"/>
                        <a:pt x="9749" y="17717"/>
                      </a:cubicBezTo>
                      <a:cubicBezTo>
                        <a:pt x="9722" y="17657"/>
                        <a:pt x="9700" y="17627"/>
                        <a:pt x="9682" y="17621"/>
                      </a:cubicBezTo>
                      <a:close/>
                      <a:moveTo>
                        <a:pt x="9903" y="18375"/>
                      </a:moveTo>
                      <a:cubicBezTo>
                        <a:pt x="9885" y="18375"/>
                        <a:pt x="9846" y="18417"/>
                        <a:pt x="9819" y="18471"/>
                      </a:cubicBezTo>
                      <a:cubicBezTo>
                        <a:pt x="9792" y="18525"/>
                        <a:pt x="9785" y="18575"/>
                        <a:pt x="9803" y="18575"/>
                      </a:cubicBezTo>
                      <a:cubicBezTo>
                        <a:pt x="9821" y="18575"/>
                        <a:pt x="9860" y="18525"/>
                        <a:pt x="9887" y="18471"/>
                      </a:cubicBezTo>
                      <a:cubicBezTo>
                        <a:pt x="9914" y="18417"/>
                        <a:pt x="9921" y="18375"/>
                        <a:pt x="9903" y="18375"/>
                      </a:cubicBezTo>
                      <a:close/>
                      <a:moveTo>
                        <a:pt x="10313" y="19337"/>
                      </a:moveTo>
                      <a:cubicBezTo>
                        <a:pt x="10284" y="19358"/>
                        <a:pt x="10254" y="19409"/>
                        <a:pt x="10219" y="19489"/>
                      </a:cubicBezTo>
                      <a:cubicBezTo>
                        <a:pt x="10166" y="19607"/>
                        <a:pt x="10101" y="19698"/>
                        <a:pt x="10078" y="19698"/>
                      </a:cubicBezTo>
                      <a:cubicBezTo>
                        <a:pt x="10024" y="19698"/>
                        <a:pt x="10063" y="19813"/>
                        <a:pt x="10127" y="19842"/>
                      </a:cubicBezTo>
                      <a:cubicBezTo>
                        <a:pt x="10154" y="19854"/>
                        <a:pt x="10202" y="19963"/>
                        <a:pt x="10235" y="20082"/>
                      </a:cubicBezTo>
                      <a:cubicBezTo>
                        <a:pt x="10282" y="20256"/>
                        <a:pt x="10310" y="20279"/>
                        <a:pt x="10372" y="20203"/>
                      </a:cubicBezTo>
                      <a:cubicBezTo>
                        <a:pt x="10436" y="20124"/>
                        <a:pt x="10443" y="20078"/>
                        <a:pt x="10410" y="19954"/>
                      </a:cubicBezTo>
                      <a:cubicBezTo>
                        <a:pt x="10377" y="19832"/>
                        <a:pt x="10380" y="19793"/>
                        <a:pt x="10426" y="19738"/>
                      </a:cubicBezTo>
                      <a:cubicBezTo>
                        <a:pt x="10492" y="19659"/>
                        <a:pt x="10582" y="19964"/>
                        <a:pt x="10548" y="20146"/>
                      </a:cubicBezTo>
                      <a:cubicBezTo>
                        <a:pt x="10535" y="20210"/>
                        <a:pt x="10549" y="20210"/>
                        <a:pt x="10577" y="20138"/>
                      </a:cubicBezTo>
                      <a:cubicBezTo>
                        <a:pt x="10617" y="20038"/>
                        <a:pt x="10639" y="20035"/>
                        <a:pt x="10688" y="20146"/>
                      </a:cubicBezTo>
                      <a:cubicBezTo>
                        <a:pt x="10739" y="20264"/>
                        <a:pt x="10742" y="20317"/>
                        <a:pt x="10707" y="20451"/>
                      </a:cubicBezTo>
                      <a:cubicBezTo>
                        <a:pt x="10683" y="20539"/>
                        <a:pt x="10636" y="20642"/>
                        <a:pt x="10601" y="20676"/>
                      </a:cubicBezTo>
                      <a:cubicBezTo>
                        <a:pt x="10516" y="20760"/>
                        <a:pt x="10524" y="20909"/>
                        <a:pt x="10618" y="21020"/>
                      </a:cubicBezTo>
                      <a:cubicBezTo>
                        <a:pt x="10660" y="21071"/>
                        <a:pt x="10704" y="21222"/>
                        <a:pt x="10715" y="21357"/>
                      </a:cubicBezTo>
                      <a:cubicBezTo>
                        <a:pt x="10732" y="21565"/>
                        <a:pt x="10751" y="21600"/>
                        <a:pt x="10842" y="21565"/>
                      </a:cubicBezTo>
                      <a:cubicBezTo>
                        <a:pt x="11042" y="21489"/>
                        <a:pt x="11321" y="20972"/>
                        <a:pt x="11262" y="20788"/>
                      </a:cubicBezTo>
                      <a:cubicBezTo>
                        <a:pt x="11243" y="20727"/>
                        <a:pt x="11227" y="20599"/>
                        <a:pt x="11227" y="20499"/>
                      </a:cubicBezTo>
                      <a:cubicBezTo>
                        <a:pt x="11227" y="20345"/>
                        <a:pt x="11215" y="20331"/>
                        <a:pt x="11141" y="20419"/>
                      </a:cubicBezTo>
                      <a:cubicBezTo>
                        <a:pt x="11067" y="20507"/>
                        <a:pt x="11040" y="20481"/>
                        <a:pt x="10963" y="20251"/>
                      </a:cubicBezTo>
                      <a:cubicBezTo>
                        <a:pt x="10913" y="20102"/>
                        <a:pt x="10857" y="20015"/>
                        <a:pt x="10839" y="20050"/>
                      </a:cubicBezTo>
                      <a:cubicBezTo>
                        <a:pt x="10821" y="20085"/>
                        <a:pt x="10795" y="20057"/>
                        <a:pt x="10782" y="19994"/>
                      </a:cubicBezTo>
                      <a:cubicBezTo>
                        <a:pt x="10770" y="19931"/>
                        <a:pt x="10711" y="19817"/>
                        <a:pt x="10650" y="19738"/>
                      </a:cubicBezTo>
                      <a:cubicBezTo>
                        <a:pt x="10589" y="19658"/>
                        <a:pt x="10539" y="19552"/>
                        <a:pt x="10539" y="19497"/>
                      </a:cubicBezTo>
                      <a:cubicBezTo>
                        <a:pt x="10539" y="19442"/>
                        <a:pt x="10529" y="19400"/>
                        <a:pt x="10515" y="19409"/>
                      </a:cubicBezTo>
                      <a:cubicBezTo>
                        <a:pt x="10502" y="19418"/>
                        <a:pt x="10451" y="19396"/>
                        <a:pt x="10402" y="19353"/>
                      </a:cubicBezTo>
                      <a:cubicBezTo>
                        <a:pt x="10369" y="19324"/>
                        <a:pt x="10342" y="19315"/>
                        <a:pt x="10313" y="19337"/>
                      </a:cubicBezTo>
                      <a:close/>
                      <a:moveTo>
                        <a:pt x="11688" y="19906"/>
                      </a:moveTo>
                      <a:cubicBezTo>
                        <a:pt x="11670" y="19906"/>
                        <a:pt x="11646" y="19946"/>
                        <a:pt x="11634" y="20002"/>
                      </a:cubicBezTo>
                      <a:cubicBezTo>
                        <a:pt x="11623" y="20058"/>
                        <a:pt x="11630" y="20106"/>
                        <a:pt x="11648" y="20106"/>
                      </a:cubicBezTo>
                      <a:cubicBezTo>
                        <a:pt x="11666" y="20106"/>
                        <a:pt x="11691" y="20058"/>
                        <a:pt x="11702" y="20002"/>
                      </a:cubicBezTo>
                      <a:cubicBezTo>
                        <a:pt x="11713" y="19946"/>
                        <a:pt x="11706" y="19906"/>
                        <a:pt x="11688" y="19906"/>
                      </a:cubicBezTo>
                      <a:close/>
                    </a:path>
                  </a:pathLst>
                </a:custGeom>
                <a:ln w="12700" cap="flat">
                  <a:noFill/>
                  <a:miter lim="400000"/>
                </a:ln>
                <a:effectLst/>
              </p:spPr>
            </p:pic>
          </p:grpSp>
          <p:sp>
            <p:nvSpPr>
              <p:cNvPr id="957" name="Healthy control"/>
              <p:cNvSpPr txBox="1"/>
              <p:nvPr/>
            </p:nvSpPr>
            <p:spPr>
              <a:xfrm>
                <a:off x="684674" y="0"/>
                <a:ext cx="2127199" cy="46660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spcBef>
                    <a:spcPts val="0"/>
                  </a:spcBef>
                  <a:defRPr sz="2200" i="0" spc="0">
                    <a:solidFill>
                      <a:srgbClr val="000000"/>
                    </a:solidFill>
                    <a:latin typeface="Gill Sans"/>
                    <a:ea typeface="Gill Sans"/>
                    <a:cs typeface="Gill Sans"/>
                    <a:sym typeface="Gill Sans"/>
                  </a:defRPr>
                </a:lvl1pPr>
              </a:lstStyle>
              <a:p>
                <a:pPr defTabSz="410751" hangingPunct="0"/>
                <a:r>
                  <a:rPr sz="1547" kern="0"/>
                  <a:t>Healthy control</a:t>
                </a:r>
              </a:p>
            </p:txBody>
          </p:sp>
        </p:grpSp>
        <p:sp>
          <p:nvSpPr>
            <p:cNvPr id="959" name="corr. = 93%"/>
            <p:cNvSpPr txBox="1"/>
            <p:nvPr/>
          </p:nvSpPr>
          <p:spPr>
            <a:xfrm>
              <a:off x="1008994" y="3504456"/>
              <a:ext cx="1342818" cy="4102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numCol="1" anchor="ctr">
              <a:spAutoFit/>
            </a:bodyPr>
            <a:lstStyle>
              <a:lvl1pPr algn="ctr" defTabSz="914399">
                <a:spcBef>
                  <a:spcPts val="0"/>
                </a:spcBef>
                <a:defRPr sz="2000" i="0" spc="0">
                  <a:solidFill>
                    <a:srgbClr val="000000"/>
                  </a:solidFill>
                  <a:latin typeface="DIN Alternate"/>
                  <a:ea typeface="DIN Alternate"/>
                  <a:cs typeface="DIN Alternate"/>
                  <a:sym typeface="DIN Alternate"/>
                </a:defRPr>
              </a:lvl1pPr>
            </a:lstStyle>
            <a:p>
              <a:pPr defTabSz="642914" hangingPunct="0"/>
              <a:r>
                <a:rPr sz="1406" b="1" kern="0" dirty="0"/>
                <a:t>corr. = 93% </a:t>
              </a:r>
            </a:p>
          </p:txBody>
        </p:sp>
      </p:grpSp>
      <p:grpSp>
        <p:nvGrpSpPr>
          <p:cNvPr id="974" name="Gruppo"/>
          <p:cNvGrpSpPr/>
          <p:nvPr/>
        </p:nvGrpSpPr>
        <p:grpSpPr>
          <a:xfrm>
            <a:off x="3530100" y="1008952"/>
            <a:ext cx="5191519" cy="2755539"/>
            <a:chOff x="0" y="0"/>
            <a:chExt cx="7383491" cy="3918987"/>
          </a:xfrm>
        </p:grpSpPr>
        <p:grpSp>
          <p:nvGrpSpPr>
            <p:cNvPr id="971" name="Gruppo"/>
            <p:cNvGrpSpPr/>
            <p:nvPr/>
          </p:nvGrpSpPr>
          <p:grpSpPr>
            <a:xfrm>
              <a:off x="0" y="0"/>
              <a:ext cx="7383491" cy="3510650"/>
              <a:chOff x="0" y="0"/>
              <a:chExt cx="7383490" cy="3510648"/>
            </a:xfrm>
          </p:grpSpPr>
          <p:grpSp>
            <p:nvGrpSpPr>
              <p:cNvPr id="966" name="Gruppo"/>
              <p:cNvGrpSpPr/>
              <p:nvPr/>
            </p:nvGrpSpPr>
            <p:grpSpPr>
              <a:xfrm>
                <a:off x="0" y="0"/>
                <a:ext cx="7383490" cy="3510648"/>
                <a:chOff x="0" y="0"/>
                <a:chExt cx="7383489" cy="3510647"/>
              </a:xfrm>
            </p:grpSpPr>
            <p:pic>
              <p:nvPicPr>
                <p:cNvPr id="962" name="Gruppo" descr="Gruppo"/>
                <p:cNvPicPr>
                  <a:picLocks noChangeAspect="1"/>
                </p:cNvPicPr>
                <p:nvPr/>
              </p:nvPicPr>
              <p:blipFill>
                <a:blip r:embed="rId6">
                  <a:extLst/>
                </a:blip>
                <a:srcRect l="2095" t="1982" r="32531" b="75451"/>
                <a:stretch>
                  <a:fillRect/>
                </a:stretch>
              </p:blipFill>
              <p:spPr>
                <a:xfrm>
                  <a:off x="0" y="451028"/>
                  <a:ext cx="7383490" cy="3059620"/>
                </a:xfrm>
                <a:prstGeom prst="rect">
                  <a:avLst/>
                </a:prstGeom>
                <a:ln w="12700" cap="flat">
                  <a:noFill/>
                  <a:miter lim="400000"/>
                </a:ln>
                <a:effectLst/>
              </p:spPr>
            </p:pic>
            <p:sp>
              <p:nvSpPr>
                <p:cNvPr id="963" name="Rettangolo"/>
                <p:cNvSpPr/>
                <p:nvPr/>
              </p:nvSpPr>
              <p:spPr>
                <a:xfrm>
                  <a:off x="3752138" y="2053557"/>
                  <a:ext cx="828080" cy="156023"/>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DIN Alternate"/>
                      <a:ea typeface="DIN Alternate"/>
                      <a:cs typeface="DIN Alternate"/>
                      <a:sym typeface="DIN Alternate"/>
                    </a:defRPr>
                  </a:pPr>
                  <a:endParaRPr sz="1687" kern="0">
                    <a:solidFill>
                      <a:srgbClr val="FFFFFF"/>
                    </a:solidFill>
                    <a:latin typeface="DIN Alternate"/>
                    <a:sym typeface="DIN Alternate"/>
                  </a:endParaRPr>
                </a:p>
              </p:txBody>
            </p:sp>
            <p:sp>
              <p:nvSpPr>
                <p:cNvPr id="964" name="“DupF2” duplication"/>
                <p:cNvSpPr txBox="1"/>
                <p:nvPr/>
              </p:nvSpPr>
              <p:spPr>
                <a:xfrm>
                  <a:off x="4131590" y="36899"/>
                  <a:ext cx="2509132" cy="4666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p>
                  <a:pPr defTabSz="410751" hangingPunct="0">
                    <a:defRPr sz="2200" i="0" spc="0">
                      <a:solidFill>
                        <a:srgbClr val="000000"/>
                      </a:solidFill>
                      <a:latin typeface="Gill Sans"/>
                      <a:ea typeface="Gill Sans"/>
                      <a:cs typeface="Gill Sans"/>
                      <a:sym typeface="Gill Sans"/>
                    </a:defRPr>
                  </a:pPr>
                  <a:r>
                    <a:rPr sz="1547" kern="0">
                      <a:solidFill>
                        <a:srgbClr val="000000"/>
                      </a:solidFill>
                      <a:latin typeface="Gill Sans"/>
                      <a:sym typeface="Gill Sans"/>
                    </a:rPr>
                    <a:t>“</a:t>
                  </a:r>
                  <a:r>
                    <a:rPr sz="1547" i="1" kern="0">
                      <a:solidFill>
                        <a:srgbClr val="000000"/>
                      </a:solidFill>
                      <a:latin typeface="Gill Sans"/>
                      <a:sym typeface="Gill Sans"/>
                    </a:rPr>
                    <a:t>DupF2</a:t>
                  </a:r>
                  <a:r>
                    <a:rPr sz="1547" kern="0">
                      <a:solidFill>
                        <a:srgbClr val="000000"/>
                      </a:solidFill>
                      <a:latin typeface="Gill Sans"/>
                      <a:sym typeface="Gill Sans"/>
                    </a:rPr>
                    <a:t>” duplication</a:t>
                  </a:r>
                </a:p>
              </p:txBody>
            </p:sp>
            <p:sp>
              <p:nvSpPr>
                <p:cNvPr id="965" name="“DelB” deletion"/>
                <p:cNvSpPr txBox="1"/>
                <p:nvPr/>
              </p:nvSpPr>
              <p:spPr>
                <a:xfrm>
                  <a:off x="936535" y="0"/>
                  <a:ext cx="2134894" cy="46660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p>
                  <a:pPr defTabSz="410751" hangingPunct="0">
                    <a:defRPr sz="2200" i="0" spc="0">
                      <a:solidFill>
                        <a:srgbClr val="000000"/>
                      </a:solidFill>
                      <a:latin typeface="Gill Sans"/>
                      <a:ea typeface="Gill Sans"/>
                      <a:cs typeface="Gill Sans"/>
                      <a:sym typeface="Gill Sans"/>
                    </a:defRPr>
                  </a:pPr>
                  <a:r>
                    <a:rPr sz="1547" kern="0">
                      <a:solidFill>
                        <a:srgbClr val="000000"/>
                      </a:solidFill>
                      <a:latin typeface="Gill Sans"/>
                      <a:sym typeface="Gill Sans"/>
                    </a:rPr>
                    <a:t>“</a:t>
                  </a:r>
                  <a:r>
                    <a:rPr sz="1547" i="1" kern="0">
                      <a:solidFill>
                        <a:srgbClr val="000000"/>
                      </a:solidFill>
                      <a:latin typeface="Gill Sans"/>
                      <a:sym typeface="Gill Sans"/>
                    </a:rPr>
                    <a:t>DelB</a:t>
                  </a:r>
                  <a:r>
                    <a:rPr sz="1547" kern="0">
                      <a:solidFill>
                        <a:srgbClr val="000000"/>
                      </a:solidFill>
                      <a:latin typeface="Gill Sans"/>
                      <a:sym typeface="Gill Sans"/>
                    </a:rPr>
                    <a:t>” deletion</a:t>
                  </a:r>
                </a:p>
              </p:txBody>
            </p:sp>
          </p:grpSp>
          <p:sp>
            <p:nvSpPr>
              <p:cNvPr id="967" name="cHi-C"/>
              <p:cNvSpPr txBox="1"/>
              <p:nvPr/>
            </p:nvSpPr>
            <p:spPr>
              <a:xfrm>
                <a:off x="303710" y="3164937"/>
                <a:ext cx="996999" cy="31799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spAutoFit/>
              </a:bodyPr>
              <a:lstStyle>
                <a:lvl1pPr algn="ctr" defTabSz="457197">
                  <a:spcBef>
                    <a:spcPts val="0"/>
                  </a:spcBef>
                  <a:tabLst>
                    <a:tab pos="342900" algn="l"/>
                    <a:tab pos="698500" algn="l"/>
                    <a:tab pos="1054100" algn="l"/>
                    <a:tab pos="1397000" algn="l"/>
                    <a:tab pos="1765300" algn="l"/>
                    <a:tab pos="2120900" algn="l"/>
                    <a:tab pos="2463800" algn="l"/>
                    <a:tab pos="2832100" algn="l"/>
                    <a:tab pos="3187700" algn="l"/>
                    <a:tab pos="3530600" algn="l"/>
                    <a:tab pos="3898900" algn="l"/>
                    <a:tab pos="4254500" algn="l"/>
                  </a:tabLst>
                  <a:defRPr sz="1400" b="1" i="0" spc="0">
                    <a:solidFill>
                      <a:schemeClr val="accent6">
                        <a:hueOff val="268956"/>
                        <a:satOff val="-2801"/>
                        <a:lumOff val="-18156"/>
                      </a:schemeClr>
                    </a:solidFill>
                    <a:latin typeface="Helvetica"/>
                    <a:ea typeface="Helvetica"/>
                    <a:cs typeface="Helvetica"/>
                    <a:sym typeface="Helvetica"/>
                  </a:defRPr>
                </a:lvl1pPr>
              </a:lstStyle>
              <a:p>
                <a:pPr defTabSz="321455" hangingPunct="0">
                  <a:tabLst>
                    <a:tab pos="241093" algn="l"/>
                    <a:tab pos="491115" algn="l"/>
                    <a:tab pos="741138" algn="l"/>
                    <a:tab pos="982231" algn="l"/>
                    <a:tab pos="1241182" algn="l"/>
                    <a:tab pos="1491205" algn="l"/>
                    <a:tab pos="1732298" algn="l"/>
                    <a:tab pos="1991250" algn="l"/>
                    <a:tab pos="2241272" algn="l"/>
                    <a:tab pos="2482365" algn="l"/>
                    <a:tab pos="2741317" algn="l"/>
                    <a:tab pos="2991339" algn="l"/>
                  </a:tabLst>
                </a:pPr>
                <a:r>
                  <a:rPr sz="984" kern="0">
                    <a:solidFill>
                      <a:srgbClr val="8C869B">
                        <a:hueOff val="268956"/>
                        <a:satOff val="-2801"/>
                        <a:lumOff val="-18156"/>
                      </a:srgbClr>
                    </a:solidFill>
                  </a:rPr>
                  <a:t>cHi-C</a:t>
                </a:r>
              </a:p>
            </p:txBody>
          </p:sp>
          <p:sp>
            <p:nvSpPr>
              <p:cNvPr id="968" name="cHi-C"/>
              <p:cNvSpPr txBox="1"/>
              <p:nvPr/>
            </p:nvSpPr>
            <p:spPr>
              <a:xfrm>
                <a:off x="3959574" y="3164937"/>
                <a:ext cx="997000" cy="31799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spAutoFit/>
              </a:bodyPr>
              <a:lstStyle>
                <a:lvl1pPr algn="ctr" defTabSz="457197">
                  <a:spcBef>
                    <a:spcPts val="0"/>
                  </a:spcBef>
                  <a:tabLst>
                    <a:tab pos="342900" algn="l"/>
                    <a:tab pos="698500" algn="l"/>
                    <a:tab pos="1054100" algn="l"/>
                    <a:tab pos="1397000" algn="l"/>
                    <a:tab pos="1765300" algn="l"/>
                    <a:tab pos="2120900" algn="l"/>
                    <a:tab pos="2463800" algn="l"/>
                    <a:tab pos="2832100" algn="l"/>
                    <a:tab pos="3187700" algn="l"/>
                    <a:tab pos="3530600" algn="l"/>
                    <a:tab pos="3898900" algn="l"/>
                    <a:tab pos="4254500" algn="l"/>
                  </a:tabLst>
                  <a:defRPr sz="1400" b="1" i="0" spc="0">
                    <a:solidFill>
                      <a:schemeClr val="accent6">
                        <a:hueOff val="268956"/>
                        <a:satOff val="-2801"/>
                        <a:lumOff val="-18156"/>
                      </a:schemeClr>
                    </a:solidFill>
                    <a:latin typeface="Helvetica"/>
                    <a:ea typeface="Helvetica"/>
                    <a:cs typeface="Helvetica"/>
                    <a:sym typeface="Helvetica"/>
                  </a:defRPr>
                </a:lvl1pPr>
              </a:lstStyle>
              <a:p>
                <a:pPr defTabSz="321455" hangingPunct="0">
                  <a:tabLst>
                    <a:tab pos="241093" algn="l"/>
                    <a:tab pos="491115" algn="l"/>
                    <a:tab pos="741138" algn="l"/>
                    <a:tab pos="982231" algn="l"/>
                    <a:tab pos="1241182" algn="l"/>
                    <a:tab pos="1491205" algn="l"/>
                    <a:tab pos="1732298" algn="l"/>
                    <a:tab pos="1991250" algn="l"/>
                    <a:tab pos="2241272" algn="l"/>
                    <a:tab pos="2482365" algn="l"/>
                    <a:tab pos="2741317" algn="l"/>
                    <a:tab pos="2991339" algn="l"/>
                  </a:tabLst>
                </a:pPr>
                <a:r>
                  <a:rPr sz="984" kern="0">
                    <a:solidFill>
                      <a:srgbClr val="8C869B">
                        <a:hueOff val="268956"/>
                        <a:satOff val="-2801"/>
                        <a:lumOff val="-18156"/>
                      </a:srgbClr>
                    </a:solidFill>
                  </a:rPr>
                  <a:t>cHi-C</a:t>
                </a:r>
              </a:p>
            </p:txBody>
          </p:sp>
          <p:sp>
            <p:nvSpPr>
              <p:cNvPr id="969" name="Model"/>
              <p:cNvSpPr txBox="1"/>
              <p:nvPr/>
            </p:nvSpPr>
            <p:spPr>
              <a:xfrm>
                <a:off x="415565" y="748774"/>
                <a:ext cx="997000" cy="31799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spAutoFit/>
              </a:bodyPr>
              <a:lstStyle>
                <a:lvl1pPr algn="ctr" defTabSz="457197">
                  <a:spcBef>
                    <a:spcPts val="0"/>
                  </a:spcBef>
                  <a:tabLst>
                    <a:tab pos="342900" algn="l"/>
                    <a:tab pos="698500" algn="l"/>
                    <a:tab pos="1054100" algn="l"/>
                    <a:tab pos="1397000" algn="l"/>
                    <a:tab pos="1765300" algn="l"/>
                    <a:tab pos="2120900" algn="l"/>
                    <a:tab pos="2463800" algn="l"/>
                    <a:tab pos="2832100" algn="l"/>
                    <a:tab pos="3187700" algn="l"/>
                    <a:tab pos="3530600" algn="l"/>
                    <a:tab pos="3898900" algn="l"/>
                    <a:tab pos="4254500" algn="l"/>
                  </a:tabLst>
                  <a:defRPr sz="1400" b="1" i="0" spc="0">
                    <a:solidFill>
                      <a:schemeClr val="accent6">
                        <a:hueOff val="268956"/>
                        <a:satOff val="-2801"/>
                        <a:lumOff val="-18156"/>
                      </a:schemeClr>
                    </a:solidFill>
                    <a:latin typeface="Helvetica"/>
                    <a:ea typeface="Helvetica"/>
                    <a:cs typeface="Helvetica"/>
                    <a:sym typeface="Helvetica"/>
                  </a:defRPr>
                </a:lvl1pPr>
              </a:lstStyle>
              <a:p>
                <a:pPr defTabSz="321455" hangingPunct="0">
                  <a:tabLst>
                    <a:tab pos="241093" algn="l"/>
                    <a:tab pos="491115" algn="l"/>
                    <a:tab pos="741138" algn="l"/>
                    <a:tab pos="982231" algn="l"/>
                    <a:tab pos="1241182" algn="l"/>
                    <a:tab pos="1491205" algn="l"/>
                    <a:tab pos="1732298" algn="l"/>
                    <a:tab pos="1991250" algn="l"/>
                    <a:tab pos="2241272" algn="l"/>
                    <a:tab pos="2482365" algn="l"/>
                    <a:tab pos="2741317" algn="l"/>
                    <a:tab pos="2991339" algn="l"/>
                  </a:tabLst>
                </a:pPr>
                <a:r>
                  <a:rPr sz="984" kern="0">
                    <a:solidFill>
                      <a:srgbClr val="8C869B">
                        <a:hueOff val="268956"/>
                        <a:satOff val="-2801"/>
                        <a:lumOff val="-18156"/>
                      </a:srgbClr>
                    </a:solidFill>
                  </a:rPr>
                  <a:t>Model</a:t>
                </a:r>
              </a:p>
            </p:txBody>
          </p:sp>
          <p:sp>
            <p:nvSpPr>
              <p:cNvPr id="970" name="Model"/>
              <p:cNvSpPr txBox="1"/>
              <p:nvPr/>
            </p:nvSpPr>
            <p:spPr>
              <a:xfrm>
                <a:off x="4104164" y="748774"/>
                <a:ext cx="996999" cy="31799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spAutoFit/>
              </a:bodyPr>
              <a:lstStyle>
                <a:lvl1pPr algn="ctr" defTabSz="457197">
                  <a:spcBef>
                    <a:spcPts val="0"/>
                  </a:spcBef>
                  <a:tabLst>
                    <a:tab pos="342900" algn="l"/>
                    <a:tab pos="698500" algn="l"/>
                    <a:tab pos="1054100" algn="l"/>
                    <a:tab pos="1397000" algn="l"/>
                    <a:tab pos="1765300" algn="l"/>
                    <a:tab pos="2120900" algn="l"/>
                    <a:tab pos="2463800" algn="l"/>
                    <a:tab pos="2832100" algn="l"/>
                    <a:tab pos="3187700" algn="l"/>
                    <a:tab pos="3530600" algn="l"/>
                    <a:tab pos="3898900" algn="l"/>
                    <a:tab pos="4254500" algn="l"/>
                  </a:tabLst>
                  <a:defRPr sz="1400" b="1" i="0" spc="0">
                    <a:solidFill>
                      <a:schemeClr val="accent6">
                        <a:hueOff val="268956"/>
                        <a:satOff val="-2801"/>
                        <a:lumOff val="-18156"/>
                      </a:schemeClr>
                    </a:solidFill>
                    <a:latin typeface="Helvetica"/>
                    <a:ea typeface="Helvetica"/>
                    <a:cs typeface="Helvetica"/>
                    <a:sym typeface="Helvetica"/>
                  </a:defRPr>
                </a:lvl1pPr>
              </a:lstStyle>
              <a:p>
                <a:pPr defTabSz="321455" hangingPunct="0">
                  <a:tabLst>
                    <a:tab pos="241093" algn="l"/>
                    <a:tab pos="491115" algn="l"/>
                    <a:tab pos="741138" algn="l"/>
                    <a:tab pos="982231" algn="l"/>
                    <a:tab pos="1241182" algn="l"/>
                    <a:tab pos="1491205" algn="l"/>
                    <a:tab pos="1732298" algn="l"/>
                    <a:tab pos="1991250" algn="l"/>
                    <a:tab pos="2241272" algn="l"/>
                    <a:tab pos="2482365" algn="l"/>
                    <a:tab pos="2741317" algn="l"/>
                    <a:tab pos="2991339" algn="l"/>
                  </a:tabLst>
                </a:pPr>
                <a:r>
                  <a:rPr sz="984" kern="0">
                    <a:solidFill>
                      <a:srgbClr val="8C869B">
                        <a:hueOff val="268956"/>
                        <a:satOff val="-2801"/>
                        <a:lumOff val="-18156"/>
                      </a:srgbClr>
                    </a:solidFill>
                  </a:rPr>
                  <a:t>Model</a:t>
                </a:r>
              </a:p>
            </p:txBody>
          </p:sp>
        </p:grpSp>
        <p:sp>
          <p:nvSpPr>
            <p:cNvPr id="972" name="corr. = 93%"/>
            <p:cNvSpPr txBox="1"/>
            <p:nvPr/>
          </p:nvSpPr>
          <p:spPr>
            <a:xfrm>
              <a:off x="1103220" y="3508709"/>
              <a:ext cx="1342818" cy="4102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numCol="1" anchor="ctr">
              <a:spAutoFit/>
            </a:bodyPr>
            <a:lstStyle>
              <a:lvl1pPr algn="ctr" defTabSz="914399">
                <a:spcBef>
                  <a:spcPts val="0"/>
                </a:spcBef>
                <a:defRPr sz="2000" i="0" spc="0">
                  <a:solidFill>
                    <a:srgbClr val="000000"/>
                  </a:solidFill>
                  <a:latin typeface="DIN Alternate"/>
                  <a:ea typeface="DIN Alternate"/>
                  <a:cs typeface="DIN Alternate"/>
                  <a:sym typeface="DIN Alternate"/>
                </a:defRPr>
              </a:lvl1pPr>
            </a:lstStyle>
            <a:p>
              <a:pPr defTabSz="642914" hangingPunct="0"/>
              <a:r>
                <a:rPr sz="1406" b="1" kern="0" dirty="0"/>
                <a:t>corr. = 93% </a:t>
              </a:r>
            </a:p>
          </p:txBody>
        </p:sp>
        <p:sp>
          <p:nvSpPr>
            <p:cNvPr id="973" name="corr. = 90%"/>
            <p:cNvSpPr txBox="1"/>
            <p:nvPr/>
          </p:nvSpPr>
          <p:spPr>
            <a:xfrm>
              <a:off x="5315682" y="3504456"/>
              <a:ext cx="1342818" cy="4102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numCol="1" anchor="ctr">
              <a:spAutoFit/>
            </a:bodyPr>
            <a:lstStyle>
              <a:lvl1pPr algn="ctr" defTabSz="914399">
                <a:spcBef>
                  <a:spcPts val="0"/>
                </a:spcBef>
                <a:defRPr sz="2000" i="0" spc="0">
                  <a:solidFill>
                    <a:srgbClr val="000000"/>
                  </a:solidFill>
                  <a:latin typeface="DIN Alternate"/>
                  <a:ea typeface="DIN Alternate"/>
                  <a:cs typeface="DIN Alternate"/>
                  <a:sym typeface="DIN Alternate"/>
                </a:defRPr>
              </a:lvl1pPr>
            </a:lstStyle>
            <a:p>
              <a:pPr defTabSz="642914" hangingPunct="0"/>
              <a:r>
                <a:rPr sz="1406" b="1" kern="0"/>
                <a:t>corr. = 90% </a:t>
              </a:r>
            </a:p>
          </p:txBody>
        </p:sp>
      </p:grpSp>
      <p:grpSp>
        <p:nvGrpSpPr>
          <p:cNvPr id="1023" name="Gruppo"/>
          <p:cNvGrpSpPr/>
          <p:nvPr/>
        </p:nvGrpSpPr>
        <p:grpSpPr>
          <a:xfrm>
            <a:off x="3472558" y="3741742"/>
            <a:ext cx="5306600" cy="2415826"/>
            <a:chOff x="59104" y="0"/>
            <a:chExt cx="7547162" cy="3435840"/>
          </a:xfrm>
        </p:grpSpPr>
        <p:pic>
          <p:nvPicPr>
            <p:cNvPr id="977" name="Fig4.jpg" descr="Fig4.jpg"/>
            <p:cNvPicPr>
              <a:picLocks noChangeAspect="1"/>
            </p:cNvPicPr>
            <p:nvPr/>
          </p:nvPicPr>
          <p:blipFill>
            <a:blip r:embed="rId6">
              <a:extLst/>
            </a:blip>
            <a:srcRect l="2204" t="25829" r="33461" b="50048"/>
            <a:stretch>
              <a:fillRect/>
            </a:stretch>
          </p:blipFill>
          <p:spPr>
            <a:xfrm>
              <a:off x="308958" y="0"/>
              <a:ext cx="7215080" cy="3247670"/>
            </a:xfrm>
            <a:prstGeom prst="rect">
              <a:avLst/>
            </a:prstGeom>
            <a:ln w="12700" cap="flat">
              <a:noFill/>
              <a:miter lim="400000"/>
            </a:ln>
            <a:effectLst/>
          </p:spPr>
        </p:pic>
        <p:grpSp>
          <p:nvGrpSpPr>
            <p:cNvPr id="980" name="Gruppo"/>
            <p:cNvGrpSpPr/>
            <p:nvPr/>
          </p:nvGrpSpPr>
          <p:grpSpPr>
            <a:xfrm>
              <a:off x="375792" y="373714"/>
              <a:ext cx="3392199" cy="1144416"/>
              <a:chOff x="-23180" y="7293"/>
              <a:chExt cx="3392197" cy="1144415"/>
            </a:xfrm>
          </p:grpSpPr>
          <p:sp>
            <p:nvSpPr>
              <p:cNvPr id="978" name="Rettangolo"/>
              <p:cNvSpPr/>
              <p:nvPr/>
            </p:nvSpPr>
            <p:spPr>
              <a:xfrm>
                <a:off x="-23181" y="7293"/>
                <a:ext cx="3392199" cy="1131712"/>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979" name="Rettangolo"/>
              <p:cNvSpPr/>
              <p:nvPr/>
            </p:nvSpPr>
            <p:spPr>
              <a:xfrm>
                <a:off x="0" y="684928"/>
                <a:ext cx="1316046" cy="466782"/>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grpSp>
          <p:nvGrpSpPr>
            <p:cNvPr id="983" name="Gruppo"/>
            <p:cNvGrpSpPr/>
            <p:nvPr/>
          </p:nvGrpSpPr>
          <p:grpSpPr>
            <a:xfrm>
              <a:off x="3984618" y="359181"/>
              <a:ext cx="3369018" cy="1151711"/>
              <a:chOff x="0" y="0"/>
              <a:chExt cx="3369017" cy="1151709"/>
            </a:xfrm>
          </p:grpSpPr>
          <p:sp>
            <p:nvSpPr>
              <p:cNvPr id="981" name="Rettangolo"/>
              <p:cNvSpPr/>
              <p:nvPr/>
            </p:nvSpPr>
            <p:spPr>
              <a:xfrm>
                <a:off x="44822" y="0"/>
                <a:ext cx="3324196" cy="1139005"/>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982" name="Rettangolo"/>
              <p:cNvSpPr/>
              <p:nvPr/>
            </p:nvSpPr>
            <p:spPr>
              <a:xfrm>
                <a:off x="0" y="684928"/>
                <a:ext cx="1316046" cy="466782"/>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grpSp>
          <p:nvGrpSpPr>
            <p:cNvPr id="987" name="Gruppo"/>
            <p:cNvGrpSpPr/>
            <p:nvPr/>
          </p:nvGrpSpPr>
          <p:grpSpPr>
            <a:xfrm rot="10800000" flipH="1">
              <a:off x="392754" y="2052384"/>
              <a:ext cx="3331080" cy="1145521"/>
              <a:chOff x="-49075" y="0"/>
              <a:chExt cx="3331079" cy="1145520"/>
            </a:xfrm>
          </p:grpSpPr>
          <p:sp>
            <p:nvSpPr>
              <p:cNvPr id="984" name="Rettangolo"/>
              <p:cNvSpPr/>
              <p:nvPr/>
            </p:nvSpPr>
            <p:spPr>
              <a:xfrm>
                <a:off x="1204261" y="-1"/>
                <a:ext cx="2077743" cy="1140027"/>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985" name="Rettangolo"/>
              <p:cNvSpPr/>
              <p:nvPr/>
            </p:nvSpPr>
            <p:spPr>
              <a:xfrm>
                <a:off x="-14817" y="10405"/>
                <a:ext cx="1786996" cy="1111559"/>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986" name="Rettangolo"/>
              <p:cNvSpPr/>
              <p:nvPr/>
            </p:nvSpPr>
            <p:spPr>
              <a:xfrm>
                <a:off x="-49076" y="838129"/>
                <a:ext cx="507141" cy="307392"/>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grpSp>
          <p:nvGrpSpPr>
            <p:cNvPr id="991" name="Gruppo"/>
            <p:cNvGrpSpPr/>
            <p:nvPr/>
          </p:nvGrpSpPr>
          <p:grpSpPr>
            <a:xfrm rot="10800000" flipH="1">
              <a:off x="4063511" y="2050703"/>
              <a:ext cx="3331080" cy="1147202"/>
              <a:chOff x="-49075" y="0"/>
              <a:chExt cx="3331079" cy="1147201"/>
            </a:xfrm>
          </p:grpSpPr>
          <p:sp>
            <p:nvSpPr>
              <p:cNvPr id="988" name="Rettangolo"/>
              <p:cNvSpPr/>
              <p:nvPr/>
            </p:nvSpPr>
            <p:spPr>
              <a:xfrm>
                <a:off x="1204261" y="-1"/>
                <a:ext cx="2077743" cy="1140027"/>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989" name="Rettangolo"/>
              <p:cNvSpPr/>
              <p:nvPr/>
            </p:nvSpPr>
            <p:spPr>
              <a:xfrm>
                <a:off x="-41635" y="10405"/>
                <a:ext cx="1813814" cy="1136797"/>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990" name="Rettangolo"/>
              <p:cNvSpPr/>
              <p:nvPr/>
            </p:nvSpPr>
            <p:spPr>
              <a:xfrm>
                <a:off x="-49076" y="838129"/>
                <a:ext cx="507141" cy="307392"/>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sp>
          <p:nvSpPr>
            <p:cNvPr id="992" name="Healty control"/>
            <p:cNvSpPr txBox="1"/>
            <p:nvPr/>
          </p:nvSpPr>
          <p:spPr>
            <a:xfrm>
              <a:off x="1687802" y="585447"/>
              <a:ext cx="1269324" cy="3051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a:spcBef>
                  <a:spcPts val="0"/>
                </a:spcBef>
                <a:defRPr sz="1200" b="1" spc="0">
                  <a:solidFill>
                    <a:srgbClr val="074081"/>
                  </a:solidFill>
                  <a:latin typeface="Helvetica"/>
                  <a:ea typeface="Helvetica"/>
                  <a:cs typeface="Helvetica"/>
                  <a:sym typeface="Helvetica"/>
                </a:defRPr>
              </a:lvl1pPr>
            </a:lstStyle>
            <a:p>
              <a:pPr defTabSz="410751" hangingPunct="0"/>
              <a:r>
                <a:rPr sz="844" i="1" kern="0"/>
                <a:t>Healty control</a:t>
              </a:r>
            </a:p>
          </p:txBody>
        </p:sp>
        <p:sp>
          <p:nvSpPr>
            <p:cNvPr id="993" name="DelB"/>
            <p:cNvSpPr txBox="1"/>
            <p:nvPr/>
          </p:nvSpPr>
          <p:spPr>
            <a:xfrm>
              <a:off x="2340372" y="1071902"/>
              <a:ext cx="703590" cy="33445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a:spcBef>
                  <a:spcPts val="0"/>
                </a:spcBef>
                <a:defRPr sz="1200" b="1" spc="0">
                  <a:solidFill>
                    <a:srgbClr val="074081"/>
                  </a:solidFill>
                  <a:latin typeface="Helvetica"/>
                  <a:ea typeface="Helvetica"/>
                  <a:cs typeface="Helvetica"/>
                  <a:sym typeface="Helvetica"/>
                </a:defRPr>
              </a:lvl1pPr>
            </a:lstStyle>
            <a:p>
              <a:pPr defTabSz="410751" hangingPunct="0"/>
              <a:r>
                <a:rPr sz="844" i="1" kern="0"/>
                <a:t>DelB</a:t>
              </a:r>
            </a:p>
          </p:txBody>
        </p:sp>
        <p:sp>
          <p:nvSpPr>
            <p:cNvPr id="994" name="Linea"/>
            <p:cNvSpPr/>
            <p:nvPr/>
          </p:nvSpPr>
          <p:spPr>
            <a:xfrm flipV="1">
              <a:off x="3196508" y="1998777"/>
              <a:ext cx="1" cy="1034311"/>
            </a:xfrm>
            <a:prstGeom prst="line">
              <a:avLst/>
            </a:prstGeom>
            <a:noFill/>
            <a:ln w="12700" cap="flat">
              <a:solidFill>
                <a:srgbClr val="FF40FF"/>
              </a:solidFill>
              <a:custDash>
                <a:ds d="600000" sp="600000"/>
              </a:custDash>
              <a:miter lim="400000"/>
            </a:ln>
            <a:effectLst/>
          </p:spPr>
          <p:txBody>
            <a:bodyPr wrap="square" lIns="35719" tIns="35719" rIns="35719" bIns="35719" numCol="1" anchor="ctr">
              <a:noAutofit/>
            </a:bodyPr>
            <a:lstStyle/>
            <a:p>
              <a:pPr algn="ctr" defTabSz="410751" hangingPunct="0">
                <a:defRPr sz="2400" i="0" spc="0">
                  <a:solidFill>
                    <a:srgbClr val="000000"/>
                  </a:solidFill>
                  <a:latin typeface="Helvetica Light"/>
                  <a:ea typeface="Helvetica Light"/>
                  <a:cs typeface="Helvetica Light"/>
                  <a:sym typeface="Helvetica Light"/>
                </a:defRPr>
              </a:pPr>
              <a:endParaRPr sz="1687" kern="0">
                <a:solidFill>
                  <a:srgbClr val="000000"/>
                </a:solidFill>
                <a:latin typeface="Helvetica Light"/>
                <a:sym typeface="Helvetica Light"/>
              </a:endParaRPr>
            </a:p>
          </p:txBody>
        </p:sp>
        <p:sp>
          <p:nvSpPr>
            <p:cNvPr id="995" name="Healty control"/>
            <p:cNvSpPr txBox="1"/>
            <p:nvPr/>
          </p:nvSpPr>
          <p:spPr>
            <a:xfrm>
              <a:off x="1775262" y="2360294"/>
              <a:ext cx="1210088" cy="3463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a:spcBef>
                  <a:spcPts val="0"/>
                </a:spcBef>
                <a:defRPr sz="1200" b="1" spc="0">
                  <a:solidFill>
                    <a:srgbClr val="FF9E32"/>
                  </a:solidFill>
                  <a:latin typeface="Helvetica"/>
                  <a:ea typeface="Helvetica"/>
                  <a:cs typeface="Helvetica"/>
                  <a:sym typeface="Helvetica"/>
                </a:defRPr>
              </a:lvl1pPr>
            </a:lstStyle>
            <a:p>
              <a:pPr defTabSz="410751" hangingPunct="0"/>
              <a:r>
                <a:rPr sz="844" i="1" kern="0"/>
                <a:t>Healty control</a:t>
              </a:r>
            </a:p>
          </p:txBody>
        </p:sp>
        <p:sp>
          <p:nvSpPr>
            <p:cNvPr id="996" name="DelB"/>
            <p:cNvSpPr txBox="1"/>
            <p:nvPr/>
          </p:nvSpPr>
          <p:spPr>
            <a:xfrm>
              <a:off x="2330565" y="2883092"/>
              <a:ext cx="654785" cy="36183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a:spcBef>
                  <a:spcPts val="0"/>
                </a:spcBef>
                <a:defRPr sz="1200" b="1" spc="0">
                  <a:solidFill>
                    <a:srgbClr val="FF9E32"/>
                  </a:solidFill>
                  <a:latin typeface="Helvetica"/>
                  <a:ea typeface="Helvetica"/>
                  <a:cs typeface="Helvetica"/>
                  <a:sym typeface="Helvetica"/>
                </a:defRPr>
              </a:lvl1pPr>
            </a:lstStyle>
            <a:p>
              <a:pPr defTabSz="410751" hangingPunct="0"/>
              <a:r>
                <a:rPr sz="844" i="1" kern="0"/>
                <a:t>DelB</a:t>
              </a:r>
            </a:p>
          </p:txBody>
        </p:sp>
        <p:sp>
          <p:nvSpPr>
            <p:cNvPr id="997" name="Linea"/>
            <p:cNvSpPr/>
            <p:nvPr/>
          </p:nvSpPr>
          <p:spPr>
            <a:xfrm flipV="1">
              <a:off x="3196508" y="709230"/>
              <a:ext cx="1" cy="964189"/>
            </a:xfrm>
            <a:prstGeom prst="line">
              <a:avLst/>
            </a:prstGeom>
            <a:noFill/>
            <a:ln w="12700" cap="flat">
              <a:solidFill>
                <a:srgbClr val="FF40FF"/>
              </a:solidFill>
              <a:custDash>
                <a:ds d="600000" sp="600000"/>
              </a:custDash>
              <a:miter lim="400000"/>
            </a:ln>
            <a:effectLst/>
          </p:spPr>
          <p:txBody>
            <a:bodyPr wrap="square" lIns="35719" tIns="35719" rIns="35719" bIns="35719" numCol="1" anchor="ctr">
              <a:noAutofit/>
            </a:bodyPr>
            <a:lstStyle/>
            <a:p>
              <a:pPr algn="ctr" defTabSz="410751" hangingPunct="0">
                <a:defRPr sz="2400" i="0" spc="0">
                  <a:solidFill>
                    <a:srgbClr val="000000"/>
                  </a:solidFill>
                  <a:latin typeface="Helvetica Light"/>
                  <a:ea typeface="Helvetica Light"/>
                  <a:cs typeface="Helvetica Light"/>
                  <a:sym typeface="Helvetica Light"/>
                </a:defRPr>
              </a:pPr>
              <a:endParaRPr sz="1687" kern="0">
                <a:solidFill>
                  <a:srgbClr val="000000"/>
                </a:solidFill>
                <a:latin typeface="Helvetica Light"/>
                <a:sym typeface="Helvetica Light"/>
              </a:endParaRPr>
            </a:p>
          </p:txBody>
        </p:sp>
        <p:pic>
          <p:nvPicPr>
            <p:cNvPr id="998" name="riga_2.0_exp_WT.pdf" descr="riga_2.0_exp_WT.pdf"/>
            <p:cNvPicPr>
              <a:picLocks/>
            </p:cNvPicPr>
            <p:nvPr/>
          </p:nvPicPr>
          <p:blipFill>
            <a:blip r:embed="rId7">
              <a:extLst/>
            </a:blip>
            <a:stretch>
              <a:fillRect/>
            </a:stretch>
          </p:blipFill>
          <p:spPr>
            <a:xfrm>
              <a:off x="59104" y="2364182"/>
              <a:ext cx="3909343" cy="578513"/>
            </a:xfrm>
            <a:prstGeom prst="rect">
              <a:avLst/>
            </a:prstGeom>
            <a:ln w="12700" cap="flat">
              <a:noFill/>
              <a:miter lim="400000"/>
            </a:ln>
            <a:effectLst/>
          </p:spPr>
        </p:pic>
        <p:pic>
          <p:nvPicPr>
            <p:cNvPr id="999" name="riga_2.0_exp_mutant.pdf" descr="riga_2.0_exp_mutant.pdf"/>
            <p:cNvPicPr>
              <a:picLocks/>
            </p:cNvPicPr>
            <p:nvPr/>
          </p:nvPicPr>
          <p:blipFill>
            <a:blip r:embed="rId8">
              <a:extLst/>
            </a:blip>
            <a:stretch>
              <a:fillRect/>
            </a:stretch>
          </p:blipFill>
          <p:spPr>
            <a:xfrm>
              <a:off x="59104" y="2857327"/>
              <a:ext cx="3909343" cy="578514"/>
            </a:xfrm>
            <a:prstGeom prst="rect">
              <a:avLst/>
            </a:prstGeom>
            <a:ln w="12700" cap="flat">
              <a:noFill/>
              <a:miter lim="400000"/>
            </a:ln>
            <a:effectLst/>
          </p:spPr>
        </p:pic>
        <p:pic>
          <p:nvPicPr>
            <p:cNvPr id="1000" name="riga_2.0_model_mutant.pdf" descr="riga_2.0_model_mutant.pdf"/>
            <p:cNvPicPr>
              <a:picLocks/>
            </p:cNvPicPr>
            <p:nvPr/>
          </p:nvPicPr>
          <p:blipFill>
            <a:blip r:embed="rId9">
              <a:extLst/>
            </a:blip>
            <a:srcRect l="9812"/>
            <a:stretch>
              <a:fillRect/>
            </a:stretch>
          </p:blipFill>
          <p:spPr>
            <a:xfrm>
              <a:off x="353098" y="1038168"/>
              <a:ext cx="3639519" cy="578513"/>
            </a:xfrm>
            <a:prstGeom prst="rect">
              <a:avLst/>
            </a:prstGeom>
            <a:ln w="12700" cap="flat">
              <a:noFill/>
              <a:miter lim="400000"/>
            </a:ln>
            <a:effectLst/>
          </p:spPr>
        </p:pic>
        <p:pic>
          <p:nvPicPr>
            <p:cNvPr id="1001" name="riga_2.0_model_WT.pdf" descr="riga_2.0_model_WT.pdf"/>
            <p:cNvPicPr>
              <a:picLocks/>
            </p:cNvPicPr>
            <p:nvPr/>
          </p:nvPicPr>
          <p:blipFill>
            <a:blip r:embed="rId10">
              <a:extLst/>
            </a:blip>
            <a:stretch>
              <a:fillRect/>
            </a:stretch>
          </p:blipFill>
          <p:spPr>
            <a:xfrm>
              <a:off x="59104" y="595466"/>
              <a:ext cx="3909343" cy="578513"/>
            </a:xfrm>
            <a:prstGeom prst="rect">
              <a:avLst/>
            </a:prstGeom>
            <a:ln w="12700" cap="flat">
              <a:noFill/>
              <a:miter lim="400000"/>
            </a:ln>
            <a:effectLst/>
          </p:spPr>
        </p:pic>
        <p:sp>
          <p:nvSpPr>
            <p:cNvPr id="1002" name="Linea"/>
            <p:cNvSpPr/>
            <p:nvPr/>
          </p:nvSpPr>
          <p:spPr>
            <a:xfrm flipV="1">
              <a:off x="4839309" y="1995143"/>
              <a:ext cx="1" cy="1034311"/>
            </a:xfrm>
            <a:prstGeom prst="line">
              <a:avLst/>
            </a:prstGeom>
            <a:noFill/>
            <a:ln w="12700" cap="flat">
              <a:solidFill>
                <a:srgbClr val="FF40FF"/>
              </a:solidFill>
              <a:custDash>
                <a:ds d="600000" sp="600000"/>
              </a:custDash>
              <a:miter lim="400000"/>
            </a:ln>
            <a:effectLst/>
          </p:spPr>
          <p:txBody>
            <a:bodyPr wrap="square" lIns="35719" tIns="35719" rIns="35719" bIns="35719" numCol="1" anchor="ctr">
              <a:noAutofit/>
            </a:bodyPr>
            <a:lstStyle/>
            <a:p>
              <a:pPr algn="ctr" defTabSz="410751" hangingPunct="0">
                <a:defRPr sz="2400" i="0" spc="0">
                  <a:solidFill>
                    <a:srgbClr val="000000"/>
                  </a:solidFill>
                  <a:latin typeface="Helvetica Light"/>
                  <a:ea typeface="Helvetica Light"/>
                  <a:cs typeface="Helvetica Light"/>
                  <a:sym typeface="Helvetica Light"/>
                </a:defRPr>
              </a:pPr>
              <a:endParaRPr sz="1687" kern="0">
                <a:solidFill>
                  <a:srgbClr val="000000"/>
                </a:solidFill>
                <a:latin typeface="Helvetica Light"/>
                <a:sym typeface="Helvetica Light"/>
              </a:endParaRPr>
            </a:p>
          </p:txBody>
        </p:sp>
        <p:sp>
          <p:nvSpPr>
            <p:cNvPr id="1003" name="Linea"/>
            <p:cNvSpPr/>
            <p:nvPr/>
          </p:nvSpPr>
          <p:spPr>
            <a:xfrm flipV="1">
              <a:off x="4839309" y="705596"/>
              <a:ext cx="1" cy="964189"/>
            </a:xfrm>
            <a:prstGeom prst="line">
              <a:avLst/>
            </a:prstGeom>
            <a:noFill/>
            <a:ln w="12700" cap="flat">
              <a:solidFill>
                <a:srgbClr val="FF40FF"/>
              </a:solidFill>
              <a:custDash>
                <a:ds d="600000" sp="600000"/>
              </a:custDash>
              <a:miter lim="400000"/>
            </a:ln>
            <a:effectLst/>
          </p:spPr>
          <p:txBody>
            <a:bodyPr wrap="square" lIns="35719" tIns="35719" rIns="35719" bIns="35719" numCol="1" anchor="ctr">
              <a:noAutofit/>
            </a:bodyPr>
            <a:lstStyle/>
            <a:p>
              <a:pPr algn="ctr" defTabSz="410751" hangingPunct="0">
                <a:defRPr sz="2400" i="0" spc="0">
                  <a:solidFill>
                    <a:srgbClr val="000000"/>
                  </a:solidFill>
                  <a:latin typeface="Helvetica Light"/>
                  <a:ea typeface="Helvetica Light"/>
                  <a:cs typeface="Helvetica Light"/>
                  <a:sym typeface="Helvetica Light"/>
                </a:defRPr>
              </a:pPr>
              <a:endParaRPr sz="1687" kern="0">
                <a:solidFill>
                  <a:srgbClr val="000000"/>
                </a:solidFill>
                <a:latin typeface="Helvetica Light"/>
                <a:sym typeface="Helvetica Light"/>
              </a:endParaRPr>
            </a:p>
          </p:txBody>
        </p:sp>
        <p:pic>
          <p:nvPicPr>
            <p:cNvPr id="1004" name="riga_2.0_exp_mutation.pdf" descr="riga_2.0_exp_mutation.pdf"/>
            <p:cNvPicPr>
              <a:picLocks/>
            </p:cNvPicPr>
            <p:nvPr/>
          </p:nvPicPr>
          <p:blipFill>
            <a:blip r:embed="rId11">
              <a:extLst/>
            </a:blip>
            <a:stretch>
              <a:fillRect/>
            </a:stretch>
          </p:blipFill>
          <p:spPr>
            <a:xfrm>
              <a:off x="3696925" y="2857327"/>
              <a:ext cx="3909343" cy="578514"/>
            </a:xfrm>
            <a:prstGeom prst="rect">
              <a:avLst/>
            </a:prstGeom>
            <a:ln w="12700" cap="flat">
              <a:noFill/>
              <a:miter lim="400000"/>
            </a:ln>
            <a:effectLst/>
          </p:spPr>
        </p:pic>
        <p:pic>
          <p:nvPicPr>
            <p:cNvPr id="1005" name="riga_2.0_exp_WT.pdf" descr="riga_2.0_exp_WT.pdf"/>
            <p:cNvPicPr>
              <a:picLocks/>
            </p:cNvPicPr>
            <p:nvPr/>
          </p:nvPicPr>
          <p:blipFill>
            <a:blip r:embed="rId12">
              <a:extLst/>
            </a:blip>
            <a:stretch>
              <a:fillRect/>
            </a:stretch>
          </p:blipFill>
          <p:spPr>
            <a:xfrm>
              <a:off x="3696925" y="2364182"/>
              <a:ext cx="3909343" cy="578513"/>
            </a:xfrm>
            <a:prstGeom prst="rect">
              <a:avLst/>
            </a:prstGeom>
            <a:ln w="12700" cap="flat">
              <a:noFill/>
              <a:miter lim="400000"/>
            </a:ln>
            <a:effectLst/>
          </p:spPr>
        </p:pic>
        <p:pic>
          <p:nvPicPr>
            <p:cNvPr id="1006" name="riga_2.0_model_mutation.pdf" descr="riga_2.0_model_mutation.pdf"/>
            <p:cNvPicPr>
              <a:picLocks/>
            </p:cNvPicPr>
            <p:nvPr/>
          </p:nvPicPr>
          <p:blipFill>
            <a:blip r:embed="rId13">
              <a:extLst/>
            </a:blip>
            <a:stretch>
              <a:fillRect/>
            </a:stretch>
          </p:blipFill>
          <p:spPr>
            <a:xfrm>
              <a:off x="3696925" y="1050356"/>
              <a:ext cx="3909343" cy="578514"/>
            </a:xfrm>
            <a:prstGeom prst="rect">
              <a:avLst/>
            </a:prstGeom>
            <a:ln w="12700" cap="flat">
              <a:noFill/>
              <a:miter lim="400000"/>
            </a:ln>
            <a:effectLst/>
          </p:spPr>
        </p:pic>
        <p:pic>
          <p:nvPicPr>
            <p:cNvPr id="1007" name="riga_2.0_model_WT.pdf" descr="riga_2.0_model_WT.pdf"/>
            <p:cNvPicPr>
              <a:picLocks/>
            </p:cNvPicPr>
            <p:nvPr/>
          </p:nvPicPr>
          <p:blipFill>
            <a:blip r:embed="rId14">
              <a:extLst/>
            </a:blip>
            <a:stretch>
              <a:fillRect/>
            </a:stretch>
          </p:blipFill>
          <p:spPr>
            <a:xfrm>
              <a:off x="3696925" y="582896"/>
              <a:ext cx="3909343" cy="578513"/>
            </a:xfrm>
            <a:prstGeom prst="rect">
              <a:avLst/>
            </a:prstGeom>
            <a:ln w="12700" cap="flat">
              <a:noFill/>
              <a:miter lim="400000"/>
            </a:ln>
            <a:effectLst/>
          </p:spPr>
        </p:pic>
        <p:sp>
          <p:nvSpPr>
            <p:cNvPr id="1008" name="Healty control"/>
            <p:cNvSpPr txBox="1"/>
            <p:nvPr/>
          </p:nvSpPr>
          <p:spPr>
            <a:xfrm>
              <a:off x="6080879" y="567075"/>
              <a:ext cx="1180340" cy="30517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a:spcBef>
                  <a:spcPts val="0"/>
                </a:spcBef>
                <a:defRPr sz="1200" b="1" spc="0">
                  <a:solidFill>
                    <a:srgbClr val="074081"/>
                  </a:solidFill>
                  <a:latin typeface="Helvetica"/>
                  <a:ea typeface="Helvetica"/>
                  <a:cs typeface="Helvetica"/>
                  <a:sym typeface="Helvetica"/>
                </a:defRPr>
              </a:lvl1pPr>
            </a:lstStyle>
            <a:p>
              <a:pPr defTabSz="410751" hangingPunct="0"/>
              <a:r>
                <a:rPr sz="844" i="1" kern="0"/>
                <a:t>Healty control</a:t>
              </a:r>
            </a:p>
          </p:txBody>
        </p:sp>
        <p:sp>
          <p:nvSpPr>
            <p:cNvPr id="1009" name="DupF"/>
            <p:cNvSpPr txBox="1"/>
            <p:nvPr/>
          </p:nvSpPr>
          <p:spPr>
            <a:xfrm>
              <a:off x="6644464" y="1053530"/>
              <a:ext cx="703591" cy="3344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a:spcBef>
                  <a:spcPts val="0"/>
                </a:spcBef>
                <a:defRPr sz="1200" b="1" spc="0">
                  <a:solidFill>
                    <a:srgbClr val="074081"/>
                  </a:solidFill>
                  <a:latin typeface="Helvetica"/>
                  <a:ea typeface="Helvetica"/>
                  <a:cs typeface="Helvetica"/>
                  <a:sym typeface="Helvetica"/>
                </a:defRPr>
              </a:lvl1pPr>
            </a:lstStyle>
            <a:p>
              <a:pPr defTabSz="410751" hangingPunct="0"/>
              <a:r>
                <a:rPr sz="844" i="1" kern="0"/>
                <a:t>DupF</a:t>
              </a:r>
            </a:p>
          </p:txBody>
        </p:sp>
        <p:sp>
          <p:nvSpPr>
            <p:cNvPr id="1010" name="Healty control"/>
            <p:cNvSpPr txBox="1"/>
            <p:nvPr/>
          </p:nvSpPr>
          <p:spPr>
            <a:xfrm>
              <a:off x="6087092" y="2341921"/>
              <a:ext cx="1202350" cy="34633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a:spcBef>
                  <a:spcPts val="0"/>
                </a:spcBef>
                <a:defRPr sz="1200" b="1" spc="0">
                  <a:solidFill>
                    <a:srgbClr val="FF9E32"/>
                  </a:solidFill>
                  <a:latin typeface="Helvetica"/>
                  <a:ea typeface="Helvetica"/>
                  <a:cs typeface="Helvetica"/>
                  <a:sym typeface="Helvetica"/>
                </a:defRPr>
              </a:lvl1pPr>
            </a:lstStyle>
            <a:p>
              <a:pPr defTabSz="410751" hangingPunct="0"/>
              <a:r>
                <a:rPr sz="844" i="1" kern="0"/>
                <a:t>Healty control</a:t>
              </a:r>
            </a:p>
          </p:txBody>
        </p:sp>
        <p:sp>
          <p:nvSpPr>
            <p:cNvPr id="1011" name="DupF"/>
            <p:cNvSpPr txBox="1"/>
            <p:nvPr/>
          </p:nvSpPr>
          <p:spPr>
            <a:xfrm>
              <a:off x="6634658" y="2864719"/>
              <a:ext cx="654785" cy="36183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a:spcBef>
                  <a:spcPts val="0"/>
                </a:spcBef>
                <a:defRPr sz="1200" b="1" spc="0">
                  <a:solidFill>
                    <a:srgbClr val="FF9E32"/>
                  </a:solidFill>
                  <a:latin typeface="Helvetica"/>
                  <a:ea typeface="Helvetica"/>
                  <a:cs typeface="Helvetica"/>
                  <a:sym typeface="Helvetica"/>
                </a:defRPr>
              </a:lvl1pPr>
            </a:lstStyle>
            <a:p>
              <a:pPr defTabSz="410751" hangingPunct="0"/>
              <a:r>
                <a:rPr sz="844" i="1" kern="0"/>
                <a:t>DupF</a:t>
              </a:r>
            </a:p>
          </p:txBody>
        </p:sp>
        <p:sp>
          <p:nvSpPr>
            <p:cNvPr id="1012" name="Linea"/>
            <p:cNvSpPr/>
            <p:nvPr/>
          </p:nvSpPr>
          <p:spPr>
            <a:xfrm>
              <a:off x="3196508" y="591203"/>
              <a:ext cx="1" cy="92581"/>
            </a:xfrm>
            <a:prstGeom prst="line">
              <a:avLst/>
            </a:prstGeom>
            <a:noFill/>
            <a:ln w="12700" cap="flat">
              <a:solidFill>
                <a:srgbClr val="FFBC00"/>
              </a:solidFill>
              <a:prstDash val="solid"/>
              <a:miter lim="400000"/>
              <a:tailEnd type="triangle" w="med" len="med"/>
            </a:ln>
            <a:effectLst/>
          </p:spPr>
          <p:txBody>
            <a:bodyPr wrap="square" lIns="35719" tIns="35719" rIns="35719" bIns="35719" numCol="1" anchor="ctr">
              <a:noAutofit/>
            </a:bodyPr>
            <a:lstStyle/>
            <a:p>
              <a:pPr algn="ctr" defTabSz="410751" hangingPunct="0">
                <a:defRPr sz="2400" i="0" spc="0">
                  <a:solidFill>
                    <a:srgbClr val="000000"/>
                  </a:solidFill>
                  <a:latin typeface="Helvetica Light"/>
                  <a:ea typeface="Helvetica Light"/>
                  <a:cs typeface="Helvetica Light"/>
                  <a:sym typeface="Helvetica Light"/>
                </a:defRPr>
              </a:pPr>
              <a:endParaRPr sz="1687" kern="0">
                <a:solidFill>
                  <a:srgbClr val="000000"/>
                </a:solidFill>
                <a:latin typeface="Helvetica Light"/>
                <a:sym typeface="Helvetica Light"/>
              </a:endParaRPr>
            </a:p>
          </p:txBody>
        </p:sp>
        <p:sp>
          <p:nvSpPr>
            <p:cNvPr id="1013" name="Linea"/>
            <p:cNvSpPr/>
            <p:nvPr/>
          </p:nvSpPr>
          <p:spPr>
            <a:xfrm>
              <a:off x="3190817" y="2317964"/>
              <a:ext cx="1" cy="96373"/>
            </a:xfrm>
            <a:prstGeom prst="line">
              <a:avLst/>
            </a:prstGeom>
            <a:noFill/>
            <a:ln w="12700" cap="flat">
              <a:solidFill>
                <a:srgbClr val="FFBC00"/>
              </a:solidFill>
              <a:prstDash val="solid"/>
              <a:miter lim="400000"/>
              <a:tailEnd type="triangle" w="med" len="med"/>
            </a:ln>
            <a:effectLst/>
          </p:spPr>
          <p:txBody>
            <a:bodyPr wrap="square" lIns="35719" tIns="35719" rIns="35719" bIns="35719" numCol="1" anchor="ctr">
              <a:noAutofit/>
            </a:bodyPr>
            <a:lstStyle/>
            <a:p>
              <a:pPr algn="ctr" defTabSz="410751" hangingPunct="0">
                <a:defRPr sz="2400" i="0" spc="0">
                  <a:solidFill>
                    <a:srgbClr val="000000"/>
                  </a:solidFill>
                  <a:latin typeface="Helvetica Light"/>
                  <a:ea typeface="Helvetica Light"/>
                  <a:cs typeface="Helvetica Light"/>
                  <a:sym typeface="Helvetica Light"/>
                </a:defRPr>
              </a:pPr>
              <a:endParaRPr sz="1687" kern="0">
                <a:solidFill>
                  <a:srgbClr val="000000"/>
                </a:solidFill>
                <a:latin typeface="Helvetica Light"/>
                <a:sym typeface="Helvetica Light"/>
              </a:endParaRPr>
            </a:p>
          </p:txBody>
        </p:sp>
        <p:sp>
          <p:nvSpPr>
            <p:cNvPr id="1014" name="Linea"/>
            <p:cNvSpPr/>
            <p:nvPr/>
          </p:nvSpPr>
          <p:spPr>
            <a:xfrm>
              <a:off x="4842156" y="579653"/>
              <a:ext cx="1" cy="92581"/>
            </a:xfrm>
            <a:prstGeom prst="line">
              <a:avLst/>
            </a:prstGeom>
            <a:noFill/>
            <a:ln w="12700" cap="flat">
              <a:solidFill>
                <a:srgbClr val="00882B"/>
              </a:solidFill>
              <a:prstDash val="solid"/>
              <a:miter lim="400000"/>
              <a:tailEnd type="triangle" w="med" len="med"/>
            </a:ln>
            <a:effectLst/>
          </p:spPr>
          <p:txBody>
            <a:bodyPr wrap="square" lIns="35719" tIns="35719" rIns="35719" bIns="35719" numCol="1" anchor="ctr">
              <a:noAutofit/>
            </a:bodyPr>
            <a:lstStyle/>
            <a:p>
              <a:pPr algn="ctr" defTabSz="410751" hangingPunct="0">
                <a:defRPr sz="2400" i="0" spc="0">
                  <a:solidFill>
                    <a:srgbClr val="000000"/>
                  </a:solidFill>
                  <a:latin typeface="Helvetica Light"/>
                  <a:ea typeface="Helvetica Light"/>
                  <a:cs typeface="Helvetica Light"/>
                  <a:sym typeface="Helvetica Light"/>
                </a:defRPr>
              </a:pPr>
              <a:endParaRPr sz="1687" kern="0">
                <a:solidFill>
                  <a:srgbClr val="000000"/>
                </a:solidFill>
                <a:latin typeface="Helvetica Light"/>
                <a:sym typeface="Helvetica Light"/>
              </a:endParaRPr>
            </a:p>
          </p:txBody>
        </p:sp>
        <p:sp>
          <p:nvSpPr>
            <p:cNvPr id="1015" name="Linea"/>
            <p:cNvSpPr/>
            <p:nvPr/>
          </p:nvSpPr>
          <p:spPr>
            <a:xfrm>
              <a:off x="4836465" y="2323946"/>
              <a:ext cx="1" cy="96373"/>
            </a:xfrm>
            <a:prstGeom prst="line">
              <a:avLst/>
            </a:prstGeom>
            <a:noFill/>
            <a:ln w="12700" cap="flat">
              <a:solidFill>
                <a:srgbClr val="00882B"/>
              </a:solidFill>
              <a:prstDash val="solid"/>
              <a:miter lim="400000"/>
              <a:tailEnd type="triangle" w="med" len="med"/>
            </a:ln>
            <a:effectLst/>
          </p:spPr>
          <p:txBody>
            <a:bodyPr wrap="square" lIns="35719" tIns="35719" rIns="35719" bIns="35719" numCol="1" anchor="ctr">
              <a:noAutofit/>
            </a:bodyPr>
            <a:lstStyle/>
            <a:p>
              <a:pPr algn="ctr" defTabSz="410751" hangingPunct="0">
                <a:defRPr sz="2400" i="0" spc="0">
                  <a:solidFill>
                    <a:srgbClr val="000000"/>
                  </a:solidFill>
                  <a:latin typeface="Helvetica Light"/>
                  <a:ea typeface="Helvetica Light"/>
                  <a:cs typeface="Helvetica Light"/>
                  <a:sym typeface="Helvetica Light"/>
                </a:defRPr>
              </a:pPr>
              <a:endParaRPr sz="1687" kern="0">
                <a:solidFill>
                  <a:srgbClr val="000000"/>
                </a:solidFill>
                <a:latin typeface="Helvetica Light"/>
                <a:sym typeface="Helvetica Light"/>
              </a:endParaRPr>
            </a:p>
          </p:txBody>
        </p:sp>
        <p:sp>
          <p:nvSpPr>
            <p:cNvPr id="1016" name="PAX3"/>
            <p:cNvSpPr txBox="1"/>
            <p:nvPr/>
          </p:nvSpPr>
          <p:spPr>
            <a:xfrm>
              <a:off x="2939608" y="326476"/>
              <a:ext cx="513801" cy="31555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a:spcBef>
                  <a:spcPts val="0"/>
                </a:spcBef>
                <a:defRPr sz="1200" b="1" spc="0">
                  <a:solidFill>
                    <a:srgbClr val="FFBC00"/>
                  </a:solidFill>
                  <a:latin typeface="Helvetica"/>
                  <a:ea typeface="Helvetica"/>
                  <a:cs typeface="Helvetica"/>
                  <a:sym typeface="Helvetica"/>
                </a:defRPr>
              </a:lvl1pPr>
            </a:lstStyle>
            <a:p>
              <a:pPr defTabSz="410751" hangingPunct="0"/>
              <a:r>
                <a:rPr sz="844" i="1" kern="0"/>
                <a:t>PAX3</a:t>
              </a:r>
            </a:p>
          </p:txBody>
        </p:sp>
        <p:sp>
          <p:nvSpPr>
            <p:cNvPr id="1017" name="WNT6"/>
            <p:cNvSpPr txBox="1"/>
            <p:nvPr/>
          </p:nvSpPr>
          <p:spPr>
            <a:xfrm>
              <a:off x="4561764" y="326476"/>
              <a:ext cx="555094" cy="31555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numCol="1" anchor="ctr">
              <a:noAutofit/>
            </a:bodyPr>
            <a:lstStyle>
              <a:lvl1pPr algn="ctr">
                <a:spcBef>
                  <a:spcPts val="0"/>
                </a:spcBef>
                <a:defRPr sz="1200" b="1" spc="0">
                  <a:solidFill>
                    <a:srgbClr val="00882B"/>
                  </a:solidFill>
                  <a:latin typeface="Helvetica"/>
                  <a:ea typeface="Helvetica"/>
                  <a:cs typeface="Helvetica"/>
                  <a:sym typeface="Helvetica"/>
                </a:defRPr>
              </a:lvl1pPr>
            </a:lstStyle>
            <a:p>
              <a:pPr defTabSz="410751" hangingPunct="0"/>
              <a:r>
                <a:rPr sz="844" i="1" kern="0"/>
                <a:t>WNT6</a:t>
              </a:r>
            </a:p>
          </p:txBody>
        </p:sp>
        <p:pic>
          <p:nvPicPr>
            <p:cNvPr id="1018" name="Schermata 2017-04-30 alle 22.04.37.png" descr="Schermata 2017-04-30 alle 22.04.37.png"/>
            <p:cNvPicPr>
              <a:picLocks noChangeAspect="1"/>
            </p:cNvPicPr>
            <p:nvPr/>
          </p:nvPicPr>
          <p:blipFill>
            <a:blip r:embed="rId15">
              <a:extLst/>
            </a:blip>
            <a:srcRect t="11055" b="11055"/>
            <a:stretch>
              <a:fillRect/>
            </a:stretch>
          </p:blipFill>
          <p:spPr>
            <a:xfrm>
              <a:off x="280846" y="411783"/>
              <a:ext cx="449188" cy="404019"/>
            </a:xfrm>
            <a:prstGeom prst="rect">
              <a:avLst/>
            </a:prstGeom>
            <a:ln w="12700" cap="flat">
              <a:noFill/>
              <a:miter lim="400000"/>
            </a:ln>
            <a:effectLst/>
          </p:spPr>
        </p:pic>
        <p:pic>
          <p:nvPicPr>
            <p:cNvPr id="1019" name="Schermata 2017-05-30 alle 18.14.34.png" descr="Schermata 2017-05-30 alle 18.14.34.png"/>
            <p:cNvPicPr>
              <a:picLocks noChangeAspect="1"/>
            </p:cNvPicPr>
            <p:nvPr/>
          </p:nvPicPr>
          <p:blipFill>
            <a:blip r:embed="rId16">
              <a:extLst/>
            </a:blip>
            <a:stretch>
              <a:fillRect/>
            </a:stretch>
          </p:blipFill>
          <p:spPr>
            <a:xfrm>
              <a:off x="322064" y="2062705"/>
              <a:ext cx="366789" cy="648636"/>
            </a:xfrm>
            <a:prstGeom prst="rect">
              <a:avLst/>
            </a:prstGeom>
            <a:ln w="12700" cap="flat">
              <a:noFill/>
              <a:miter lim="400000"/>
            </a:ln>
            <a:effectLst/>
          </p:spPr>
        </p:pic>
        <p:pic>
          <p:nvPicPr>
            <p:cNvPr id="1020" name="Schermata 2017-04-30 alle 22.04.37.png" descr="Schermata 2017-04-30 alle 22.04.37.png"/>
            <p:cNvPicPr>
              <a:picLocks noChangeAspect="1"/>
            </p:cNvPicPr>
            <p:nvPr/>
          </p:nvPicPr>
          <p:blipFill>
            <a:blip r:embed="rId15">
              <a:extLst/>
            </a:blip>
            <a:srcRect t="11055" b="11055"/>
            <a:stretch>
              <a:fillRect/>
            </a:stretch>
          </p:blipFill>
          <p:spPr>
            <a:xfrm>
              <a:off x="3901140" y="407337"/>
              <a:ext cx="449188" cy="404020"/>
            </a:xfrm>
            <a:prstGeom prst="rect">
              <a:avLst/>
            </a:prstGeom>
            <a:ln w="12700" cap="flat">
              <a:noFill/>
              <a:miter lim="400000"/>
            </a:ln>
            <a:effectLst/>
          </p:spPr>
        </p:pic>
        <p:pic>
          <p:nvPicPr>
            <p:cNvPr id="1021" name="Schermata 2017-05-30 alle 18.14.34.png" descr="Schermata 2017-05-30 alle 18.14.34.png"/>
            <p:cNvPicPr>
              <a:picLocks noChangeAspect="1"/>
            </p:cNvPicPr>
            <p:nvPr/>
          </p:nvPicPr>
          <p:blipFill>
            <a:blip r:embed="rId16">
              <a:extLst/>
            </a:blip>
            <a:stretch>
              <a:fillRect/>
            </a:stretch>
          </p:blipFill>
          <p:spPr>
            <a:xfrm>
              <a:off x="3942358" y="2066297"/>
              <a:ext cx="366788" cy="648636"/>
            </a:xfrm>
            <a:prstGeom prst="rect">
              <a:avLst/>
            </a:prstGeom>
            <a:ln w="12700" cap="flat">
              <a:noFill/>
              <a:miter lim="400000"/>
            </a:ln>
            <a:effectLst/>
          </p:spPr>
        </p:pic>
        <p:sp>
          <p:nvSpPr>
            <p:cNvPr id="1022" name="Rettangolo"/>
            <p:cNvSpPr/>
            <p:nvPr/>
          </p:nvSpPr>
          <p:spPr>
            <a:xfrm>
              <a:off x="4006368" y="1731266"/>
              <a:ext cx="832896" cy="143045"/>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DIN Alternate"/>
                  <a:ea typeface="DIN Alternate"/>
                  <a:cs typeface="DIN Alternate"/>
                  <a:sym typeface="DIN Alternate"/>
                </a:defRPr>
              </a:pPr>
              <a:endParaRPr sz="1687" kern="0">
                <a:solidFill>
                  <a:srgbClr val="FFFFFF"/>
                </a:solidFill>
                <a:latin typeface="DIN Alternate"/>
                <a:sym typeface="DIN Alternate"/>
              </a:endParaRPr>
            </a:p>
          </p:txBody>
        </p:sp>
      </p:grpSp>
      <p:grpSp>
        <p:nvGrpSpPr>
          <p:cNvPr id="1028" name="Gruppo"/>
          <p:cNvGrpSpPr/>
          <p:nvPr/>
        </p:nvGrpSpPr>
        <p:grpSpPr>
          <a:xfrm>
            <a:off x="4688630" y="1674853"/>
            <a:ext cx="2904979" cy="1640392"/>
            <a:chOff x="0" y="0"/>
            <a:chExt cx="4131524" cy="2333000"/>
          </a:xfrm>
        </p:grpSpPr>
        <p:sp>
          <p:nvSpPr>
            <p:cNvPr id="1024" name="Linea"/>
            <p:cNvSpPr/>
            <p:nvPr/>
          </p:nvSpPr>
          <p:spPr>
            <a:xfrm flipH="1" flipV="1">
              <a:off x="0" y="0"/>
              <a:ext cx="1264762" cy="913656"/>
            </a:xfrm>
            <a:prstGeom prst="line">
              <a:avLst/>
            </a:prstGeom>
            <a:noFill/>
            <a:ln w="12700" cap="flat">
              <a:solidFill>
                <a:srgbClr val="FF40FF"/>
              </a:solidFill>
              <a:custDash>
                <a:ds d="600000" sp="600000"/>
              </a:custDash>
              <a:miter lim="400000"/>
            </a:ln>
            <a:effectLst/>
          </p:spPr>
          <p:txBody>
            <a:bodyPr wrap="square" lIns="35719" tIns="35719" rIns="35719" bIns="35719" numCol="1" anchor="ctr">
              <a:noAutofit/>
            </a:bodyPr>
            <a:lstStyle/>
            <a:p>
              <a:pPr algn="ctr" defTabSz="410751" hangingPunct="0">
                <a:defRPr sz="2400" i="0" spc="0">
                  <a:latin typeface="DIN Alternate"/>
                  <a:ea typeface="DIN Alternate"/>
                  <a:cs typeface="DIN Alternate"/>
                  <a:sym typeface="DIN Alternate"/>
                </a:defRPr>
              </a:pPr>
              <a:endParaRPr sz="1687" kern="0">
                <a:solidFill>
                  <a:srgbClr val="5C5C5C"/>
                </a:solidFill>
                <a:latin typeface="DIN Alternate"/>
                <a:sym typeface="DIN Alternate"/>
              </a:endParaRPr>
            </a:p>
          </p:txBody>
        </p:sp>
        <p:sp>
          <p:nvSpPr>
            <p:cNvPr id="1025" name="Linea"/>
            <p:cNvSpPr/>
            <p:nvPr/>
          </p:nvSpPr>
          <p:spPr>
            <a:xfrm flipV="1">
              <a:off x="2981543" y="27084"/>
              <a:ext cx="1149982" cy="843359"/>
            </a:xfrm>
            <a:prstGeom prst="line">
              <a:avLst/>
            </a:prstGeom>
            <a:noFill/>
            <a:ln w="12700" cap="flat">
              <a:solidFill>
                <a:srgbClr val="FF40FF"/>
              </a:solidFill>
              <a:custDash>
                <a:ds d="600000" sp="600000"/>
              </a:custDash>
              <a:miter lim="400000"/>
            </a:ln>
            <a:effectLst/>
          </p:spPr>
          <p:txBody>
            <a:bodyPr wrap="square" lIns="35719" tIns="35719" rIns="35719" bIns="35719" numCol="1" anchor="ctr">
              <a:noAutofit/>
            </a:bodyPr>
            <a:lstStyle/>
            <a:p>
              <a:pPr algn="ctr" defTabSz="410751" hangingPunct="0">
                <a:defRPr sz="2400" i="0" spc="0">
                  <a:latin typeface="DIN Alternate"/>
                  <a:ea typeface="DIN Alternate"/>
                  <a:cs typeface="DIN Alternate"/>
                  <a:sym typeface="DIN Alternate"/>
                </a:defRPr>
              </a:pPr>
              <a:endParaRPr sz="1687" kern="0">
                <a:solidFill>
                  <a:srgbClr val="5C5C5C"/>
                </a:solidFill>
                <a:latin typeface="DIN Alternate"/>
                <a:sym typeface="DIN Alternate"/>
              </a:endParaRPr>
            </a:p>
          </p:txBody>
        </p:sp>
        <p:sp>
          <p:nvSpPr>
            <p:cNvPr id="1026" name="Linea"/>
            <p:cNvSpPr/>
            <p:nvPr/>
          </p:nvSpPr>
          <p:spPr>
            <a:xfrm flipH="1">
              <a:off x="0" y="1419345"/>
              <a:ext cx="1264762" cy="913656"/>
            </a:xfrm>
            <a:prstGeom prst="line">
              <a:avLst/>
            </a:prstGeom>
            <a:noFill/>
            <a:ln w="12700" cap="flat">
              <a:solidFill>
                <a:srgbClr val="FF40FF"/>
              </a:solidFill>
              <a:custDash>
                <a:ds d="600000" sp="600000"/>
              </a:custDash>
              <a:miter lim="400000"/>
            </a:ln>
            <a:effectLst/>
          </p:spPr>
          <p:txBody>
            <a:bodyPr wrap="square" lIns="35719" tIns="35719" rIns="35719" bIns="35719" numCol="1" anchor="ctr">
              <a:noAutofit/>
            </a:bodyPr>
            <a:lstStyle/>
            <a:p>
              <a:pPr algn="ctr" defTabSz="410751" hangingPunct="0">
                <a:defRPr sz="2400" i="0" spc="0">
                  <a:latin typeface="DIN Alternate"/>
                  <a:ea typeface="DIN Alternate"/>
                  <a:cs typeface="DIN Alternate"/>
                  <a:sym typeface="DIN Alternate"/>
                </a:defRPr>
              </a:pPr>
              <a:endParaRPr sz="1687" kern="0">
                <a:solidFill>
                  <a:srgbClr val="5C5C5C"/>
                </a:solidFill>
                <a:latin typeface="DIN Alternate"/>
                <a:sym typeface="DIN Alternate"/>
              </a:endParaRPr>
            </a:p>
          </p:txBody>
        </p:sp>
        <p:sp>
          <p:nvSpPr>
            <p:cNvPr id="1027" name="Linea"/>
            <p:cNvSpPr/>
            <p:nvPr/>
          </p:nvSpPr>
          <p:spPr>
            <a:xfrm>
              <a:off x="2960278" y="1470791"/>
              <a:ext cx="1149982" cy="843359"/>
            </a:xfrm>
            <a:prstGeom prst="line">
              <a:avLst/>
            </a:prstGeom>
            <a:noFill/>
            <a:ln w="12700" cap="flat">
              <a:solidFill>
                <a:srgbClr val="FF40FF"/>
              </a:solidFill>
              <a:custDash>
                <a:ds d="600000" sp="600000"/>
              </a:custDash>
              <a:miter lim="400000"/>
            </a:ln>
            <a:effectLst/>
          </p:spPr>
          <p:txBody>
            <a:bodyPr wrap="square" lIns="35719" tIns="35719" rIns="35719" bIns="35719" numCol="1" anchor="ctr">
              <a:noAutofit/>
            </a:bodyPr>
            <a:lstStyle/>
            <a:p>
              <a:pPr algn="ctr" defTabSz="410751" hangingPunct="0">
                <a:defRPr sz="2400" i="0" spc="0">
                  <a:latin typeface="DIN Alternate"/>
                  <a:ea typeface="DIN Alternate"/>
                  <a:cs typeface="DIN Alternate"/>
                  <a:sym typeface="DIN Alternate"/>
                </a:defRPr>
              </a:pPr>
              <a:endParaRPr sz="1687" kern="0">
                <a:solidFill>
                  <a:srgbClr val="5C5C5C"/>
                </a:solidFill>
                <a:latin typeface="DIN Alternate"/>
                <a:sym typeface="DIN Alternate"/>
              </a:endParaRPr>
            </a:p>
          </p:txBody>
        </p:sp>
      </p:grpSp>
      <p:sp>
        <p:nvSpPr>
          <p:cNvPr id="1029" name="cHi-C"/>
          <p:cNvSpPr txBox="1"/>
          <p:nvPr/>
        </p:nvSpPr>
        <p:spPr>
          <a:xfrm>
            <a:off x="768453" y="1535433"/>
            <a:ext cx="701015" cy="2235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ctr" defTabSz="457197">
              <a:spcBef>
                <a:spcPts val="0"/>
              </a:spcBef>
              <a:tabLst>
                <a:tab pos="342900" algn="l"/>
                <a:tab pos="698500" algn="l"/>
                <a:tab pos="1054100" algn="l"/>
                <a:tab pos="1397000" algn="l"/>
                <a:tab pos="1765300" algn="l"/>
                <a:tab pos="2120900" algn="l"/>
                <a:tab pos="2463800" algn="l"/>
                <a:tab pos="2832100" algn="l"/>
                <a:tab pos="3187700" algn="l"/>
                <a:tab pos="3530600" algn="l"/>
                <a:tab pos="3898900" algn="l"/>
                <a:tab pos="4254500" algn="l"/>
              </a:tabLst>
              <a:defRPr sz="1400" b="1" i="0" spc="0">
                <a:solidFill>
                  <a:schemeClr val="accent6">
                    <a:hueOff val="268956"/>
                    <a:satOff val="-2801"/>
                    <a:lumOff val="-18156"/>
                  </a:schemeClr>
                </a:solidFill>
                <a:latin typeface="Helvetica"/>
                <a:ea typeface="Helvetica"/>
                <a:cs typeface="Helvetica"/>
                <a:sym typeface="Helvetica"/>
              </a:defRPr>
            </a:lvl1pPr>
          </a:lstStyle>
          <a:p>
            <a:pPr defTabSz="321455" hangingPunct="0">
              <a:tabLst>
                <a:tab pos="241093" algn="l"/>
                <a:tab pos="491115" algn="l"/>
                <a:tab pos="741138" algn="l"/>
                <a:tab pos="982231" algn="l"/>
                <a:tab pos="1241182" algn="l"/>
                <a:tab pos="1491205" algn="l"/>
                <a:tab pos="1732298" algn="l"/>
                <a:tab pos="1991250" algn="l"/>
                <a:tab pos="2241272" algn="l"/>
                <a:tab pos="2482365" algn="l"/>
                <a:tab pos="2741317" algn="l"/>
                <a:tab pos="2991339" algn="l"/>
              </a:tabLst>
            </a:pPr>
            <a:r>
              <a:rPr sz="984" kern="0">
                <a:solidFill>
                  <a:srgbClr val="8C869B">
                    <a:hueOff val="268956"/>
                    <a:satOff val="-2801"/>
                    <a:lumOff val="-18156"/>
                  </a:srgbClr>
                </a:solidFill>
              </a:rPr>
              <a:t>cHi-C</a:t>
            </a:r>
          </a:p>
        </p:txBody>
      </p:sp>
      <p:sp>
        <p:nvSpPr>
          <p:cNvPr id="1030" name="Model"/>
          <p:cNvSpPr txBox="1"/>
          <p:nvPr/>
        </p:nvSpPr>
        <p:spPr>
          <a:xfrm>
            <a:off x="879048" y="3234299"/>
            <a:ext cx="701015" cy="2235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ctr" defTabSz="457197">
              <a:spcBef>
                <a:spcPts val="0"/>
              </a:spcBef>
              <a:tabLst>
                <a:tab pos="342900" algn="l"/>
                <a:tab pos="698500" algn="l"/>
                <a:tab pos="1054100" algn="l"/>
                <a:tab pos="1397000" algn="l"/>
                <a:tab pos="1765300" algn="l"/>
                <a:tab pos="2120900" algn="l"/>
                <a:tab pos="2463800" algn="l"/>
                <a:tab pos="2832100" algn="l"/>
                <a:tab pos="3187700" algn="l"/>
                <a:tab pos="3530600" algn="l"/>
                <a:tab pos="3898900" algn="l"/>
                <a:tab pos="4254500" algn="l"/>
              </a:tabLst>
              <a:defRPr sz="1400" b="1" i="0" spc="0">
                <a:solidFill>
                  <a:schemeClr val="accent6">
                    <a:hueOff val="268956"/>
                    <a:satOff val="-2801"/>
                    <a:lumOff val="-18156"/>
                  </a:schemeClr>
                </a:solidFill>
                <a:latin typeface="Helvetica"/>
                <a:ea typeface="Helvetica"/>
                <a:cs typeface="Helvetica"/>
                <a:sym typeface="Helvetica"/>
              </a:defRPr>
            </a:lvl1pPr>
          </a:lstStyle>
          <a:p>
            <a:pPr defTabSz="321455" hangingPunct="0">
              <a:tabLst>
                <a:tab pos="241093" algn="l"/>
                <a:tab pos="491115" algn="l"/>
                <a:tab pos="741138" algn="l"/>
                <a:tab pos="982231" algn="l"/>
                <a:tab pos="1241182" algn="l"/>
                <a:tab pos="1491205" algn="l"/>
                <a:tab pos="1732298" algn="l"/>
                <a:tab pos="1991250" algn="l"/>
                <a:tab pos="2241272" algn="l"/>
                <a:tab pos="2482365" algn="l"/>
                <a:tab pos="2741317" algn="l"/>
                <a:tab pos="2991339" algn="l"/>
              </a:tabLst>
            </a:pPr>
            <a:r>
              <a:rPr sz="984" kern="0">
                <a:solidFill>
                  <a:srgbClr val="8C869B">
                    <a:hueOff val="268956"/>
                    <a:satOff val="-2801"/>
                    <a:lumOff val="-18156"/>
                  </a:srgbClr>
                </a:solidFill>
              </a:rPr>
              <a:t>Model</a:t>
            </a:r>
          </a:p>
        </p:txBody>
      </p:sp>
      <p:pic>
        <p:nvPicPr>
          <p:cNvPr id="1031" name="20160704_mat_KR_Control_PL-Dup-L_218320000_224090000_triu.png" descr="20160704_mat_KR_Control_PL-Dup-L_218320000_224090000_triu.png"/>
          <p:cNvPicPr>
            <a:picLocks/>
          </p:cNvPicPr>
          <p:nvPr/>
        </p:nvPicPr>
        <p:blipFill>
          <a:blip r:embed="rId17">
            <a:extLst/>
          </a:blip>
          <a:srcRect l="4389" t="2080" r="3897" b="2221"/>
          <a:stretch>
            <a:fillRect/>
          </a:stretch>
        </p:blipFill>
        <p:spPr>
          <a:xfrm rot="5400000">
            <a:off x="1470053" y="792150"/>
            <a:ext cx="761277" cy="2220981"/>
          </a:xfrm>
          <a:custGeom>
            <a:avLst/>
            <a:gdLst/>
            <a:ahLst/>
            <a:cxnLst>
              <a:cxn ang="0">
                <a:pos x="wd2" y="hd2"/>
              </a:cxn>
              <a:cxn ang="5400000">
                <a:pos x="wd2" y="hd2"/>
              </a:cxn>
              <a:cxn ang="10800000">
                <a:pos x="wd2" y="hd2"/>
              </a:cxn>
              <a:cxn ang="16200000">
                <a:pos x="wd2" y="hd2"/>
              </a:cxn>
            </a:cxnLst>
            <a:rect l="0" t="0" r="r" b="b"/>
            <a:pathLst>
              <a:path w="21492" h="21599" extrusionOk="0">
                <a:moveTo>
                  <a:pt x="21492" y="0"/>
                </a:moveTo>
                <a:lnTo>
                  <a:pt x="18758" y="1365"/>
                </a:lnTo>
                <a:cubicBezTo>
                  <a:pt x="17253" y="2116"/>
                  <a:pt x="16055" y="2773"/>
                  <a:pt x="16095" y="2822"/>
                </a:cubicBezTo>
                <a:cubicBezTo>
                  <a:pt x="16136" y="2872"/>
                  <a:pt x="15947" y="2972"/>
                  <a:pt x="15678" y="3045"/>
                </a:cubicBezTo>
                <a:cubicBezTo>
                  <a:pt x="15234" y="3165"/>
                  <a:pt x="10420" y="5505"/>
                  <a:pt x="10376" y="5623"/>
                </a:cubicBezTo>
                <a:cubicBezTo>
                  <a:pt x="10320" y="5771"/>
                  <a:pt x="9299" y="6297"/>
                  <a:pt x="8745" y="6462"/>
                </a:cubicBezTo>
                <a:cubicBezTo>
                  <a:pt x="8393" y="6566"/>
                  <a:pt x="8099" y="6714"/>
                  <a:pt x="8099" y="6790"/>
                </a:cubicBezTo>
                <a:cubicBezTo>
                  <a:pt x="8099" y="6866"/>
                  <a:pt x="7893" y="6954"/>
                  <a:pt x="7642" y="6985"/>
                </a:cubicBezTo>
                <a:cubicBezTo>
                  <a:pt x="7391" y="7017"/>
                  <a:pt x="7185" y="7083"/>
                  <a:pt x="7185" y="7135"/>
                </a:cubicBezTo>
                <a:cubicBezTo>
                  <a:pt x="7185" y="7186"/>
                  <a:pt x="6931" y="7349"/>
                  <a:pt x="6618" y="7498"/>
                </a:cubicBezTo>
                <a:cubicBezTo>
                  <a:pt x="6305" y="7647"/>
                  <a:pt x="5285" y="8152"/>
                  <a:pt x="4349" y="8619"/>
                </a:cubicBezTo>
                <a:cubicBezTo>
                  <a:pt x="3413" y="9086"/>
                  <a:pt x="2235" y="9659"/>
                  <a:pt x="1726" y="9894"/>
                </a:cubicBezTo>
                <a:cubicBezTo>
                  <a:pt x="1217" y="10130"/>
                  <a:pt x="796" y="10387"/>
                  <a:pt x="796" y="10464"/>
                </a:cubicBezTo>
                <a:cubicBezTo>
                  <a:pt x="796" y="10542"/>
                  <a:pt x="585" y="10644"/>
                  <a:pt x="323" y="10692"/>
                </a:cubicBezTo>
                <a:cubicBezTo>
                  <a:pt x="-108" y="10772"/>
                  <a:pt x="-108" y="10792"/>
                  <a:pt x="323" y="10909"/>
                </a:cubicBezTo>
                <a:cubicBezTo>
                  <a:pt x="585" y="10981"/>
                  <a:pt x="796" y="11117"/>
                  <a:pt x="796" y="11211"/>
                </a:cubicBezTo>
                <a:cubicBezTo>
                  <a:pt x="796" y="11453"/>
                  <a:pt x="1131" y="11530"/>
                  <a:pt x="1608" y="11401"/>
                </a:cubicBezTo>
                <a:cubicBezTo>
                  <a:pt x="1832" y="11339"/>
                  <a:pt x="2017" y="11324"/>
                  <a:pt x="2017" y="11365"/>
                </a:cubicBezTo>
                <a:cubicBezTo>
                  <a:pt x="2017" y="11406"/>
                  <a:pt x="2219" y="11383"/>
                  <a:pt x="2474" y="11314"/>
                </a:cubicBezTo>
                <a:cubicBezTo>
                  <a:pt x="2740" y="11241"/>
                  <a:pt x="2868" y="11108"/>
                  <a:pt x="2766" y="11002"/>
                </a:cubicBezTo>
                <a:cubicBezTo>
                  <a:pt x="2509" y="10736"/>
                  <a:pt x="2876" y="10576"/>
                  <a:pt x="3412" y="10722"/>
                </a:cubicBezTo>
                <a:cubicBezTo>
                  <a:pt x="3648" y="10787"/>
                  <a:pt x="3844" y="10800"/>
                  <a:pt x="3845" y="10752"/>
                </a:cubicBezTo>
                <a:cubicBezTo>
                  <a:pt x="3846" y="10704"/>
                  <a:pt x="4323" y="10836"/>
                  <a:pt x="4909" y="11045"/>
                </a:cubicBezTo>
                <a:cubicBezTo>
                  <a:pt x="5494" y="11254"/>
                  <a:pt x="5991" y="11401"/>
                  <a:pt x="6011" y="11371"/>
                </a:cubicBezTo>
                <a:cubicBezTo>
                  <a:pt x="6169" y="11142"/>
                  <a:pt x="6106" y="11045"/>
                  <a:pt x="5712" y="10890"/>
                </a:cubicBezTo>
                <a:cubicBezTo>
                  <a:pt x="5033" y="10625"/>
                  <a:pt x="5005" y="10234"/>
                  <a:pt x="5657" y="10120"/>
                </a:cubicBezTo>
                <a:cubicBezTo>
                  <a:pt x="6063" y="10048"/>
                  <a:pt x="6314" y="10063"/>
                  <a:pt x="6594" y="10174"/>
                </a:cubicBezTo>
                <a:cubicBezTo>
                  <a:pt x="6841" y="10272"/>
                  <a:pt x="7084" y="10290"/>
                  <a:pt x="7272" y="10228"/>
                </a:cubicBezTo>
                <a:cubicBezTo>
                  <a:pt x="7433" y="10175"/>
                  <a:pt x="7758" y="10156"/>
                  <a:pt x="7989" y="10185"/>
                </a:cubicBezTo>
                <a:cubicBezTo>
                  <a:pt x="8261" y="10219"/>
                  <a:pt x="8406" y="10166"/>
                  <a:pt x="8406" y="10033"/>
                </a:cubicBezTo>
                <a:cubicBezTo>
                  <a:pt x="8406" y="9796"/>
                  <a:pt x="8877" y="9665"/>
                  <a:pt x="9171" y="9821"/>
                </a:cubicBezTo>
                <a:cubicBezTo>
                  <a:pt x="9308" y="9894"/>
                  <a:pt x="9580" y="9882"/>
                  <a:pt x="10029" y="9786"/>
                </a:cubicBezTo>
                <a:cubicBezTo>
                  <a:pt x="10617" y="9660"/>
                  <a:pt x="10814" y="9671"/>
                  <a:pt x="11865" y="9889"/>
                </a:cubicBezTo>
                <a:cubicBezTo>
                  <a:pt x="12892" y="10102"/>
                  <a:pt x="13019" y="10169"/>
                  <a:pt x="12865" y="10421"/>
                </a:cubicBezTo>
                <a:cubicBezTo>
                  <a:pt x="12769" y="10579"/>
                  <a:pt x="12829" y="10737"/>
                  <a:pt x="12999" y="10771"/>
                </a:cubicBezTo>
                <a:cubicBezTo>
                  <a:pt x="13208" y="10813"/>
                  <a:pt x="13205" y="10874"/>
                  <a:pt x="12991" y="10958"/>
                </a:cubicBezTo>
                <a:cubicBezTo>
                  <a:pt x="12817" y="11027"/>
                  <a:pt x="12756" y="11110"/>
                  <a:pt x="12858" y="11143"/>
                </a:cubicBezTo>
                <a:cubicBezTo>
                  <a:pt x="12959" y="11176"/>
                  <a:pt x="12628" y="11287"/>
                  <a:pt x="12125" y="11387"/>
                </a:cubicBezTo>
                <a:lnTo>
                  <a:pt x="11211" y="11569"/>
                </a:lnTo>
                <a:lnTo>
                  <a:pt x="11912" y="11838"/>
                </a:lnTo>
                <a:cubicBezTo>
                  <a:pt x="12300" y="11985"/>
                  <a:pt x="12941" y="12128"/>
                  <a:pt x="13330" y="12155"/>
                </a:cubicBezTo>
                <a:cubicBezTo>
                  <a:pt x="14652" y="12247"/>
                  <a:pt x="16449" y="12493"/>
                  <a:pt x="16552" y="12595"/>
                </a:cubicBezTo>
                <a:cubicBezTo>
                  <a:pt x="16609" y="12651"/>
                  <a:pt x="16184" y="12850"/>
                  <a:pt x="15607" y="13040"/>
                </a:cubicBezTo>
                <a:cubicBezTo>
                  <a:pt x="14671" y="13347"/>
                  <a:pt x="14410" y="13379"/>
                  <a:pt x="13228" y="13344"/>
                </a:cubicBezTo>
                <a:cubicBezTo>
                  <a:pt x="12499" y="13322"/>
                  <a:pt x="11712" y="13284"/>
                  <a:pt x="11479" y="13257"/>
                </a:cubicBezTo>
                <a:cubicBezTo>
                  <a:pt x="11245" y="13230"/>
                  <a:pt x="10813" y="13280"/>
                  <a:pt x="10518" y="13368"/>
                </a:cubicBezTo>
                <a:cubicBezTo>
                  <a:pt x="10013" y="13518"/>
                  <a:pt x="10011" y="13545"/>
                  <a:pt x="10486" y="13843"/>
                </a:cubicBezTo>
                <a:cubicBezTo>
                  <a:pt x="10764" y="14017"/>
                  <a:pt x="11038" y="14182"/>
                  <a:pt x="11093" y="14209"/>
                </a:cubicBezTo>
                <a:cubicBezTo>
                  <a:pt x="11147" y="14236"/>
                  <a:pt x="11324" y="14180"/>
                  <a:pt x="11487" y="14085"/>
                </a:cubicBezTo>
                <a:cubicBezTo>
                  <a:pt x="11650" y="13989"/>
                  <a:pt x="11977" y="13911"/>
                  <a:pt x="12212" y="13911"/>
                </a:cubicBezTo>
                <a:cubicBezTo>
                  <a:pt x="12670" y="13911"/>
                  <a:pt x="14189" y="14509"/>
                  <a:pt x="14189" y="14690"/>
                </a:cubicBezTo>
                <a:cubicBezTo>
                  <a:pt x="14189" y="14750"/>
                  <a:pt x="14325" y="14826"/>
                  <a:pt x="14496" y="14861"/>
                </a:cubicBezTo>
                <a:cubicBezTo>
                  <a:pt x="14668" y="14896"/>
                  <a:pt x="14776" y="14887"/>
                  <a:pt x="14733" y="14842"/>
                </a:cubicBezTo>
                <a:cubicBezTo>
                  <a:pt x="14604" y="14706"/>
                  <a:pt x="15806" y="14310"/>
                  <a:pt x="16348" y="14310"/>
                </a:cubicBezTo>
                <a:cubicBezTo>
                  <a:pt x="16625" y="14310"/>
                  <a:pt x="17003" y="14371"/>
                  <a:pt x="17191" y="14446"/>
                </a:cubicBezTo>
                <a:cubicBezTo>
                  <a:pt x="17450" y="14548"/>
                  <a:pt x="17385" y="14623"/>
                  <a:pt x="16915" y="14763"/>
                </a:cubicBezTo>
                <a:cubicBezTo>
                  <a:pt x="16302" y="14945"/>
                  <a:pt x="16307" y="14948"/>
                  <a:pt x="17269" y="15081"/>
                </a:cubicBezTo>
                <a:cubicBezTo>
                  <a:pt x="18511" y="15252"/>
                  <a:pt x="18164" y="15360"/>
                  <a:pt x="16371" y="15360"/>
                </a:cubicBezTo>
                <a:cubicBezTo>
                  <a:pt x="15160" y="15360"/>
                  <a:pt x="14955" y="15387"/>
                  <a:pt x="14953" y="15558"/>
                </a:cubicBezTo>
                <a:cubicBezTo>
                  <a:pt x="14952" y="15668"/>
                  <a:pt x="15225" y="15836"/>
                  <a:pt x="15560" y="15930"/>
                </a:cubicBezTo>
                <a:cubicBezTo>
                  <a:pt x="15895" y="16024"/>
                  <a:pt x="16045" y="16105"/>
                  <a:pt x="15899" y="16106"/>
                </a:cubicBezTo>
                <a:cubicBezTo>
                  <a:pt x="15752" y="16108"/>
                  <a:pt x="15802" y="16174"/>
                  <a:pt x="16001" y="16253"/>
                </a:cubicBezTo>
                <a:cubicBezTo>
                  <a:pt x="16293" y="16368"/>
                  <a:pt x="16200" y="16428"/>
                  <a:pt x="15552" y="16568"/>
                </a:cubicBezTo>
                <a:cubicBezTo>
                  <a:pt x="15018" y="16683"/>
                  <a:pt x="14800" y="16803"/>
                  <a:pt x="14898" y="16926"/>
                </a:cubicBezTo>
                <a:cubicBezTo>
                  <a:pt x="14991" y="17042"/>
                  <a:pt x="14822" y="17149"/>
                  <a:pt x="14441" y="17216"/>
                </a:cubicBezTo>
                <a:cubicBezTo>
                  <a:pt x="14107" y="17275"/>
                  <a:pt x="13910" y="17384"/>
                  <a:pt x="14000" y="17461"/>
                </a:cubicBezTo>
                <a:cubicBezTo>
                  <a:pt x="14089" y="17537"/>
                  <a:pt x="14030" y="17628"/>
                  <a:pt x="13866" y="17661"/>
                </a:cubicBezTo>
                <a:cubicBezTo>
                  <a:pt x="13698" y="17695"/>
                  <a:pt x="13972" y="17890"/>
                  <a:pt x="14488" y="18104"/>
                </a:cubicBezTo>
                <a:cubicBezTo>
                  <a:pt x="14995" y="18313"/>
                  <a:pt x="15402" y="18534"/>
                  <a:pt x="15402" y="18595"/>
                </a:cubicBezTo>
                <a:cubicBezTo>
                  <a:pt x="15402" y="18656"/>
                  <a:pt x="15550" y="18706"/>
                  <a:pt x="15725" y="18706"/>
                </a:cubicBezTo>
                <a:cubicBezTo>
                  <a:pt x="15901" y="18706"/>
                  <a:pt x="16209" y="18830"/>
                  <a:pt x="16411" y="18983"/>
                </a:cubicBezTo>
                <a:cubicBezTo>
                  <a:pt x="16612" y="19136"/>
                  <a:pt x="17802" y="19787"/>
                  <a:pt x="19058" y="20429"/>
                </a:cubicBezTo>
                <a:cubicBezTo>
                  <a:pt x="20313" y="21072"/>
                  <a:pt x="21371" y="21598"/>
                  <a:pt x="21413" y="21599"/>
                </a:cubicBezTo>
                <a:cubicBezTo>
                  <a:pt x="21455" y="21600"/>
                  <a:pt x="21492" y="16741"/>
                  <a:pt x="21492" y="10801"/>
                </a:cubicBezTo>
                <a:lnTo>
                  <a:pt x="21492" y="0"/>
                </a:lnTo>
                <a:close/>
                <a:moveTo>
                  <a:pt x="9643" y="10217"/>
                </a:moveTo>
                <a:cubicBezTo>
                  <a:pt x="9466" y="10217"/>
                  <a:pt x="9320" y="10260"/>
                  <a:pt x="9320" y="10315"/>
                </a:cubicBezTo>
                <a:cubicBezTo>
                  <a:pt x="9320" y="10370"/>
                  <a:pt x="9380" y="10416"/>
                  <a:pt x="9454" y="10416"/>
                </a:cubicBezTo>
                <a:cubicBezTo>
                  <a:pt x="9528" y="10416"/>
                  <a:pt x="9674" y="10370"/>
                  <a:pt x="9777" y="10315"/>
                </a:cubicBezTo>
                <a:cubicBezTo>
                  <a:pt x="9881" y="10260"/>
                  <a:pt x="9821" y="10217"/>
                  <a:pt x="9643" y="10217"/>
                </a:cubicBezTo>
                <a:close/>
                <a:moveTo>
                  <a:pt x="7894" y="10736"/>
                </a:moveTo>
                <a:cubicBezTo>
                  <a:pt x="7832" y="10733"/>
                  <a:pt x="7800" y="10748"/>
                  <a:pt x="7800" y="10779"/>
                </a:cubicBezTo>
                <a:cubicBezTo>
                  <a:pt x="7800" y="10836"/>
                  <a:pt x="7885" y="10911"/>
                  <a:pt x="7997" y="10947"/>
                </a:cubicBezTo>
                <a:cubicBezTo>
                  <a:pt x="8108" y="10984"/>
                  <a:pt x="8273" y="10992"/>
                  <a:pt x="8359" y="10964"/>
                </a:cubicBezTo>
                <a:cubicBezTo>
                  <a:pt x="8446" y="10935"/>
                  <a:pt x="8352" y="10858"/>
                  <a:pt x="8154" y="10793"/>
                </a:cubicBezTo>
                <a:cubicBezTo>
                  <a:pt x="8045" y="10757"/>
                  <a:pt x="7957" y="10738"/>
                  <a:pt x="7894" y="10736"/>
                </a:cubicBezTo>
                <a:close/>
                <a:moveTo>
                  <a:pt x="10683" y="12361"/>
                </a:moveTo>
                <a:cubicBezTo>
                  <a:pt x="10632" y="12354"/>
                  <a:pt x="10535" y="12358"/>
                  <a:pt x="10400" y="12375"/>
                </a:cubicBezTo>
                <a:cubicBezTo>
                  <a:pt x="10140" y="12408"/>
                  <a:pt x="9927" y="12454"/>
                  <a:pt x="9927" y="12475"/>
                </a:cubicBezTo>
                <a:cubicBezTo>
                  <a:pt x="9927" y="12556"/>
                  <a:pt x="10504" y="12510"/>
                  <a:pt x="10683" y="12416"/>
                </a:cubicBezTo>
                <a:cubicBezTo>
                  <a:pt x="10736" y="12387"/>
                  <a:pt x="10734" y="12368"/>
                  <a:pt x="10683" y="12361"/>
                </a:cubicBezTo>
                <a:close/>
                <a:moveTo>
                  <a:pt x="12818" y="14695"/>
                </a:moveTo>
                <a:cubicBezTo>
                  <a:pt x="12659" y="14695"/>
                  <a:pt x="12491" y="14738"/>
                  <a:pt x="12440" y="14787"/>
                </a:cubicBezTo>
                <a:cubicBezTo>
                  <a:pt x="12389" y="14837"/>
                  <a:pt x="12558" y="14877"/>
                  <a:pt x="12818" y="14877"/>
                </a:cubicBezTo>
                <a:cubicBezTo>
                  <a:pt x="13079" y="14877"/>
                  <a:pt x="13247" y="14837"/>
                  <a:pt x="13196" y="14787"/>
                </a:cubicBezTo>
                <a:cubicBezTo>
                  <a:pt x="13146" y="14738"/>
                  <a:pt x="12977" y="14695"/>
                  <a:pt x="12818" y="14695"/>
                </a:cubicBezTo>
                <a:close/>
              </a:path>
            </a:pathLst>
          </a:custGeom>
          <a:ln w="12700">
            <a:miter lim="400000"/>
          </a:ln>
        </p:spPr>
      </p:pic>
      <p:pic>
        <p:nvPicPr>
          <p:cNvPr id="1032" name="Combinazione_0.70_Aperto_0.30_Chiuso_Tres_2.5_WT_triu.png" descr="Combinazione_0.70_Aperto_0.30_Chiuso_Tres_2.5_WT_triu.png"/>
          <p:cNvPicPr>
            <a:picLocks/>
          </p:cNvPicPr>
          <p:nvPr/>
        </p:nvPicPr>
        <p:blipFill>
          <a:blip r:embed="rId18">
            <a:extLst/>
          </a:blip>
          <a:srcRect l="24281" t="2079" r="3552" b="2043"/>
          <a:stretch>
            <a:fillRect/>
          </a:stretch>
        </p:blipFill>
        <p:spPr>
          <a:xfrm rot="5400000" flipH="1">
            <a:off x="1525302" y="1880677"/>
            <a:ext cx="646567" cy="2264514"/>
          </a:xfrm>
          <a:custGeom>
            <a:avLst/>
            <a:gdLst/>
            <a:ahLst/>
            <a:cxnLst>
              <a:cxn ang="0">
                <a:pos x="wd2" y="hd2"/>
              </a:cxn>
              <a:cxn ang="5400000">
                <a:pos x="wd2" y="hd2"/>
              </a:cxn>
              <a:cxn ang="10800000">
                <a:pos x="wd2" y="hd2"/>
              </a:cxn>
              <a:cxn ang="16200000">
                <a:pos x="wd2" y="hd2"/>
              </a:cxn>
            </a:cxnLst>
            <a:rect l="0" t="0" r="r" b="b"/>
            <a:pathLst>
              <a:path w="21471" h="21600" extrusionOk="0">
                <a:moveTo>
                  <a:pt x="21342" y="0"/>
                </a:moveTo>
                <a:lnTo>
                  <a:pt x="18979" y="953"/>
                </a:lnTo>
                <a:cubicBezTo>
                  <a:pt x="17678" y="1478"/>
                  <a:pt x="15739" y="2234"/>
                  <a:pt x="14670" y="2630"/>
                </a:cubicBezTo>
                <a:cubicBezTo>
                  <a:pt x="12775" y="3332"/>
                  <a:pt x="12372" y="3524"/>
                  <a:pt x="13067" y="3399"/>
                </a:cubicBezTo>
                <a:cubicBezTo>
                  <a:pt x="13530" y="3316"/>
                  <a:pt x="14078" y="3761"/>
                  <a:pt x="13688" y="3902"/>
                </a:cubicBezTo>
                <a:cubicBezTo>
                  <a:pt x="13481" y="3977"/>
                  <a:pt x="13775" y="4066"/>
                  <a:pt x="14577" y="4176"/>
                </a:cubicBezTo>
                <a:cubicBezTo>
                  <a:pt x="15799" y="4344"/>
                  <a:pt x="16104" y="4585"/>
                  <a:pt x="15365" y="4799"/>
                </a:cubicBezTo>
                <a:cubicBezTo>
                  <a:pt x="14757" y="4975"/>
                  <a:pt x="14362" y="5594"/>
                  <a:pt x="14754" y="5752"/>
                </a:cubicBezTo>
                <a:cubicBezTo>
                  <a:pt x="14887" y="5806"/>
                  <a:pt x="15076" y="5949"/>
                  <a:pt x="15180" y="6071"/>
                </a:cubicBezTo>
                <a:cubicBezTo>
                  <a:pt x="15329" y="6248"/>
                  <a:pt x="15148" y="6329"/>
                  <a:pt x="14299" y="6460"/>
                </a:cubicBezTo>
                <a:cubicBezTo>
                  <a:pt x="13711" y="6551"/>
                  <a:pt x="13096" y="6614"/>
                  <a:pt x="12937" y="6601"/>
                </a:cubicBezTo>
                <a:cubicBezTo>
                  <a:pt x="12277" y="6547"/>
                  <a:pt x="11336" y="6699"/>
                  <a:pt x="11640" y="6811"/>
                </a:cubicBezTo>
                <a:cubicBezTo>
                  <a:pt x="12277" y="7047"/>
                  <a:pt x="12427" y="7468"/>
                  <a:pt x="11890" y="7527"/>
                </a:cubicBezTo>
                <a:cubicBezTo>
                  <a:pt x="11608" y="7559"/>
                  <a:pt x="11450" y="7617"/>
                  <a:pt x="11538" y="7658"/>
                </a:cubicBezTo>
                <a:cubicBezTo>
                  <a:pt x="11625" y="7699"/>
                  <a:pt x="11391" y="7810"/>
                  <a:pt x="11028" y="7905"/>
                </a:cubicBezTo>
                <a:cubicBezTo>
                  <a:pt x="10665" y="8001"/>
                  <a:pt x="10441" y="8112"/>
                  <a:pt x="10528" y="8153"/>
                </a:cubicBezTo>
                <a:cubicBezTo>
                  <a:pt x="10615" y="8194"/>
                  <a:pt x="10325" y="8297"/>
                  <a:pt x="9879" y="8382"/>
                </a:cubicBezTo>
                <a:cubicBezTo>
                  <a:pt x="9172" y="8516"/>
                  <a:pt x="9011" y="8516"/>
                  <a:pt x="8656" y="8392"/>
                </a:cubicBezTo>
                <a:cubicBezTo>
                  <a:pt x="8333" y="8280"/>
                  <a:pt x="8355" y="8240"/>
                  <a:pt x="8758" y="8195"/>
                </a:cubicBezTo>
                <a:cubicBezTo>
                  <a:pt x="9068" y="8161"/>
                  <a:pt x="9198" y="8063"/>
                  <a:pt x="9091" y="7945"/>
                </a:cubicBezTo>
                <a:cubicBezTo>
                  <a:pt x="8936" y="7774"/>
                  <a:pt x="8503" y="7770"/>
                  <a:pt x="8489" y="7940"/>
                </a:cubicBezTo>
                <a:cubicBezTo>
                  <a:pt x="8486" y="7976"/>
                  <a:pt x="8366" y="8057"/>
                  <a:pt x="8220" y="8124"/>
                </a:cubicBezTo>
                <a:cubicBezTo>
                  <a:pt x="8075" y="8190"/>
                  <a:pt x="8097" y="8324"/>
                  <a:pt x="8267" y="8419"/>
                </a:cubicBezTo>
                <a:cubicBezTo>
                  <a:pt x="8436" y="8514"/>
                  <a:pt x="8500" y="8648"/>
                  <a:pt x="8415" y="8717"/>
                </a:cubicBezTo>
                <a:cubicBezTo>
                  <a:pt x="8330" y="8786"/>
                  <a:pt x="8460" y="8831"/>
                  <a:pt x="8693" y="8816"/>
                </a:cubicBezTo>
                <a:cubicBezTo>
                  <a:pt x="8926" y="8801"/>
                  <a:pt x="9204" y="8881"/>
                  <a:pt x="9314" y="8994"/>
                </a:cubicBezTo>
                <a:cubicBezTo>
                  <a:pt x="9448" y="9132"/>
                  <a:pt x="9756" y="9192"/>
                  <a:pt x="10268" y="9180"/>
                </a:cubicBezTo>
                <a:cubicBezTo>
                  <a:pt x="10686" y="9171"/>
                  <a:pt x="11294" y="9246"/>
                  <a:pt x="11612" y="9348"/>
                </a:cubicBezTo>
                <a:cubicBezTo>
                  <a:pt x="12081" y="9498"/>
                  <a:pt x="12114" y="9569"/>
                  <a:pt x="11788" y="9721"/>
                </a:cubicBezTo>
                <a:cubicBezTo>
                  <a:pt x="11283" y="9955"/>
                  <a:pt x="11616" y="10239"/>
                  <a:pt x="12307" y="10163"/>
                </a:cubicBezTo>
                <a:cubicBezTo>
                  <a:pt x="12589" y="10131"/>
                  <a:pt x="13065" y="10171"/>
                  <a:pt x="13363" y="10250"/>
                </a:cubicBezTo>
                <a:cubicBezTo>
                  <a:pt x="13662" y="10330"/>
                  <a:pt x="14277" y="10493"/>
                  <a:pt x="14726" y="10612"/>
                </a:cubicBezTo>
                <a:lnTo>
                  <a:pt x="15541" y="10828"/>
                </a:lnTo>
                <a:lnTo>
                  <a:pt x="14457" y="11107"/>
                </a:lnTo>
                <a:cubicBezTo>
                  <a:pt x="13661" y="11314"/>
                  <a:pt x="13451" y="11428"/>
                  <a:pt x="13669" y="11541"/>
                </a:cubicBezTo>
                <a:cubicBezTo>
                  <a:pt x="13833" y="11626"/>
                  <a:pt x="14102" y="11696"/>
                  <a:pt x="14272" y="11698"/>
                </a:cubicBezTo>
                <a:cubicBezTo>
                  <a:pt x="14757" y="11704"/>
                  <a:pt x="15557" y="11796"/>
                  <a:pt x="16023" y="11901"/>
                </a:cubicBezTo>
                <a:cubicBezTo>
                  <a:pt x="16344" y="11973"/>
                  <a:pt x="16358" y="12031"/>
                  <a:pt x="16069" y="12132"/>
                </a:cubicBezTo>
                <a:cubicBezTo>
                  <a:pt x="15635" y="12284"/>
                  <a:pt x="16218" y="12569"/>
                  <a:pt x="16885" y="12531"/>
                </a:cubicBezTo>
                <a:cubicBezTo>
                  <a:pt x="17092" y="12520"/>
                  <a:pt x="17283" y="12607"/>
                  <a:pt x="17311" y="12723"/>
                </a:cubicBezTo>
                <a:cubicBezTo>
                  <a:pt x="17339" y="12840"/>
                  <a:pt x="17474" y="13015"/>
                  <a:pt x="17617" y="13114"/>
                </a:cubicBezTo>
                <a:cubicBezTo>
                  <a:pt x="18259" y="13559"/>
                  <a:pt x="17859" y="13987"/>
                  <a:pt x="17024" y="13745"/>
                </a:cubicBezTo>
                <a:cubicBezTo>
                  <a:pt x="16464" y="13583"/>
                  <a:pt x="16002" y="13615"/>
                  <a:pt x="16245" y="13798"/>
                </a:cubicBezTo>
                <a:cubicBezTo>
                  <a:pt x="16363" y="13887"/>
                  <a:pt x="16220" y="14062"/>
                  <a:pt x="15930" y="14190"/>
                </a:cubicBezTo>
                <a:cubicBezTo>
                  <a:pt x="15489" y="14385"/>
                  <a:pt x="15289" y="14405"/>
                  <a:pt x="14707" y="14315"/>
                </a:cubicBezTo>
                <a:cubicBezTo>
                  <a:pt x="14326" y="14256"/>
                  <a:pt x="13939" y="14232"/>
                  <a:pt x="13845" y="14259"/>
                </a:cubicBezTo>
                <a:cubicBezTo>
                  <a:pt x="13530" y="14350"/>
                  <a:pt x="15173" y="14894"/>
                  <a:pt x="15615" y="14845"/>
                </a:cubicBezTo>
                <a:cubicBezTo>
                  <a:pt x="16053" y="14796"/>
                  <a:pt x="16912" y="15134"/>
                  <a:pt x="16588" y="15228"/>
                </a:cubicBezTo>
                <a:cubicBezTo>
                  <a:pt x="16494" y="15255"/>
                  <a:pt x="16646" y="15303"/>
                  <a:pt x="16931" y="15334"/>
                </a:cubicBezTo>
                <a:cubicBezTo>
                  <a:pt x="17236" y="15368"/>
                  <a:pt x="17414" y="15343"/>
                  <a:pt x="17367" y="15273"/>
                </a:cubicBezTo>
                <a:cubicBezTo>
                  <a:pt x="17323" y="15208"/>
                  <a:pt x="17588" y="15156"/>
                  <a:pt x="17960" y="15156"/>
                </a:cubicBezTo>
                <a:cubicBezTo>
                  <a:pt x="18885" y="15156"/>
                  <a:pt x="18690" y="15482"/>
                  <a:pt x="17589" y="15768"/>
                </a:cubicBezTo>
                <a:cubicBezTo>
                  <a:pt x="17123" y="15889"/>
                  <a:pt x="16830" y="16031"/>
                  <a:pt x="16940" y="16082"/>
                </a:cubicBezTo>
                <a:cubicBezTo>
                  <a:pt x="17051" y="16134"/>
                  <a:pt x="16952" y="16264"/>
                  <a:pt x="16718" y="16372"/>
                </a:cubicBezTo>
                <a:cubicBezTo>
                  <a:pt x="16357" y="16540"/>
                  <a:pt x="16385" y="16591"/>
                  <a:pt x="16922" y="16705"/>
                </a:cubicBezTo>
                <a:cubicBezTo>
                  <a:pt x="17385" y="16803"/>
                  <a:pt x="17500" y="16908"/>
                  <a:pt x="17339" y="17094"/>
                </a:cubicBezTo>
                <a:cubicBezTo>
                  <a:pt x="17207" y="17246"/>
                  <a:pt x="17272" y="17374"/>
                  <a:pt x="17506" y="17416"/>
                </a:cubicBezTo>
                <a:cubicBezTo>
                  <a:pt x="17778" y="17464"/>
                  <a:pt x="17714" y="17527"/>
                  <a:pt x="17283" y="17618"/>
                </a:cubicBezTo>
                <a:cubicBezTo>
                  <a:pt x="16943" y="17690"/>
                  <a:pt x="16761" y="17779"/>
                  <a:pt x="16885" y="17815"/>
                </a:cubicBezTo>
                <a:cubicBezTo>
                  <a:pt x="17009" y="17851"/>
                  <a:pt x="16934" y="17942"/>
                  <a:pt x="16718" y="18017"/>
                </a:cubicBezTo>
                <a:cubicBezTo>
                  <a:pt x="16392" y="18131"/>
                  <a:pt x="16192" y="18108"/>
                  <a:pt x="15513" y="17879"/>
                </a:cubicBezTo>
                <a:cubicBezTo>
                  <a:pt x="15065" y="17728"/>
                  <a:pt x="14771" y="17676"/>
                  <a:pt x="14865" y="17764"/>
                </a:cubicBezTo>
                <a:cubicBezTo>
                  <a:pt x="14959" y="17853"/>
                  <a:pt x="14854" y="18007"/>
                  <a:pt x="14624" y="18108"/>
                </a:cubicBezTo>
                <a:cubicBezTo>
                  <a:pt x="13985" y="18386"/>
                  <a:pt x="14045" y="18717"/>
                  <a:pt x="14754" y="18826"/>
                </a:cubicBezTo>
                <a:cubicBezTo>
                  <a:pt x="15101" y="18880"/>
                  <a:pt x="15485" y="19025"/>
                  <a:pt x="15615" y="19146"/>
                </a:cubicBezTo>
                <a:cubicBezTo>
                  <a:pt x="15746" y="19267"/>
                  <a:pt x="17090" y="19868"/>
                  <a:pt x="18599" y="20482"/>
                </a:cubicBezTo>
                <a:lnTo>
                  <a:pt x="21342" y="21600"/>
                </a:lnTo>
                <a:lnTo>
                  <a:pt x="21435" y="16197"/>
                </a:lnTo>
                <a:cubicBezTo>
                  <a:pt x="21483" y="13226"/>
                  <a:pt x="21483" y="8367"/>
                  <a:pt x="21435" y="5398"/>
                </a:cubicBezTo>
                <a:lnTo>
                  <a:pt x="21342" y="0"/>
                </a:lnTo>
                <a:close/>
                <a:moveTo>
                  <a:pt x="10695" y="4232"/>
                </a:moveTo>
                <a:cubicBezTo>
                  <a:pt x="10677" y="4237"/>
                  <a:pt x="10781" y="4277"/>
                  <a:pt x="10991" y="4355"/>
                </a:cubicBezTo>
                <a:cubicBezTo>
                  <a:pt x="11433" y="4518"/>
                  <a:pt x="11705" y="4571"/>
                  <a:pt x="11705" y="4490"/>
                </a:cubicBezTo>
                <a:cubicBezTo>
                  <a:pt x="11705" y="4470"/>
                  <a:pt x="11446" y="4394"/>
                  <a:pt x="11121" y="4320"/>
                </a:cubicBezTo>
                <a:cubicBezTo>
                  <a:pt x="10853" y="4259"/>
                  <a:pt x="10712" y="4227"/>
                  <a:pt x="10695" y="4232"/>
                </a:cubicBezTo>
                <a:close/>
                <a:moveTo>
                  <a:pt x="12817" y="4762"/>
                </a:moveTo>
                <a:cubicBezTo>
                  <a:pt x="12728" y="4788"/>
                  <a:pt x="12759" y="4856"/>
                  <a:pt x="12882" y="4914"/>
                </a:cubicBezTo>
                <a:cubicBezTo>
                  <a:pt x="13215" y="5070"/>
                  <a:pt x="13407" y="5038"/>
                  <a:pt x="13178" y="4866"/>
                </a:cubicBezTo>
                <a:cubicBezTo>
                  <a:pt x="13068" y="4783"/>
                  <a:pt x="12905" y="4736"/>
                  <a:pt x="12817" y="4762"/>
                </a:cubicBezTo>
                <a:close/>
                <a:moveTo>
                  <a:pt x="11149" y="5507"/>
                </a:moveTo>
                <a:cubicBezTo>
                  <a:pt x="10521" y="5507"/>
                  <a:pt x="9259" y="5976"/>
                  <a:pt x="9536" y="6106"/>
                </a:cubicBezTo>
                <a:cubicBezTo>
                  <a:pt x="9745" y="6204"/>
                  <a:pt x="9835" y="6201"/>
                  <a:pt x="9953" y="6090"/>
                </a:cubicBezTo>
                <a:cubicBezTo>
                  <a:pt x="10036" y="6012"/>
                  <a:pt x="10416" y="5849"/>
                  <a:pt x="10797" y="5728"/>
                </a:cubicBezTo>
                <a:cubicBezTo>
                  <a:pt x="11177" y="5607"/>
                  <a:pt x="11335" y="5507"/>
                  <a:pt x="11149" y="5507"/>
                </a:cubicBezTo>
                <a:close/>
                <a:moveTo>
                  <a:pt x="11640" y="6042"/>
                </a:moveTo>
                <a:cubicBezTo>
                  <a:pt x="11536" y="6012"/>
                  <a:pt x="11350" y="6068"/>
                  <a:pt x="11223" y="6165"/>
                </a:cubicBezTo>
                <a:cubicBezTo>
                  <a:pt x="11039" y="6304"/>
                  <a:pt x="11074" y="6314"/>
                  <a:pt x="11408" y="6218"/>
                </a:cubicBezTo>
                <a:cubicBezTo>
                  <a:pt x="11639" y="6151"/>
                  <a:pt x="11744" y="6072"/>
                  <a:pt x="11640" y="6042"/>
                </a:cubicBezTo>
                <a:close/>
                <a:moveTo>
                  <a:pt x="6719" y="7378"/>
                </a:moveTo>
                <a:cubicBezTo>
                  <a:pt x="6659" y="7378"/>
                  <a:pt x="6636" y="7397"/>
                  <a:pt x="6636" y="7437"/>
                </a:cubicBezTo>
                <a:cubicBezTo>
                  <a:pt x="6636" y="7497"/>
                  <a:pt x="6830" y="7569"/>
                  <a:pt x="7062" y="7597"/>
                </a:cubicBezTo>
                <a:cubicBezTo>
                  <a:pt x="7745" y="7676"/>
                  <a:pt x="7934" y="7667"/>
                  <a:pt x="8193" y="7546"/>
                </a:cubicBezTo>
                <a:cubicBezTo>
                  <a:pt x="8353" y="7471"/>
                  <a:pt x="8257" y="7452"/>
                  <a:pt x="7915" y="7490"/>
                </a:cubicBezTo>
                <a:cubicBezTo>
                  <a:pt x="7628" y="7522"/>
                  <a:pt x="7224" y="7500"/>
                  <a:pt x="7016" y="7440"/>
                </a:cubicBezTo>
                <a:cubicBezTo>
                  <a:pt x="6877" y="7399"/>
                  <a:pt x="6779" y="7378"/>
                  <a:pt x="6719" y="7378"/>
                </a:cubicBezTo>
                <a:close/>
                <a:moveTo>
                  <a:pt x="2920" y="7453"/>
                </a:moveTo>
                <a:cubicBezTo>
                  <a:pt x="2920" y="7398"/>
                  <a:pt x="2541" y="7484"/>
                  <a:pt x="2076" y="7645"/>
                </a:cubicBezTo>
                <a:cubicBezTo>
                  <a:pt x="1612" y="7805"/>
                  <a:pt x="1224" y="7957"/>
                  <a:pt x="1224" y="7985"/>
                </a:cubicBezTo>
                <a:cubicBezTo>
                  <a:pt x="1224" y="8013"/>
                  <a:pt x="1491" y="8024"/>
                  <a:pt x="1817" y="8009"/>
                </a:cubicBezTo>
                <a:cubicBezTo>
                  <a:pt x="2142" y="7994"/>
                  <a:pt x="2369" y="7912"/>
                  <a:pt x="2317" y="7828"/>
                </a:cubicBezTo>
                <a:cubicBezTo>
                  <a:pt x="2266" y="7744"/>
                  <a:pt x="2377" y="7649"/>
                  <a:pt x="2568" y="7615"/>
                </a:cubicBezTo>
                <a:cubicBezTo>
                  <a:pt x="2758" y="7581"/>
                  <a:pt x="2920" y="7508"/>
                  <a:pt x="2920" y="7453"/>
                </a:cubicBezTo>
                <a:close/>
                <a:moveTo>
                  <a:pt x="5181" y="7676"/>
                </a:moveTo>
                <a:cubicBezTo>
                  <a:pt x="5100" y="7685"/>
                  <a:pt x="4995" y="7706"/>
                  <a:pt x="4884" y="7738"/>
                </a:cubicBezTo>
                <a:cubicBezTo>
                  <a:pt x="4417" y="7873"/>
                  <a:pt x="4193" y="8178"/>
                  <a:pt x="4616" y="8102"/>
                </a:cubicBezTo>
                <a:cubicBezTo>
                  <a:pt x="4772" y="8074"/>
                  <a:pt x="4997" y="8095"/>
                  <a:pt x="5116" y="8150"/>
                </a:cubicBezTo>
                <a:cubicBezTo>
                  <a:pt x="5235" y="8206"/>
                  <a:pt x="5477" y="8227"/>
                  <a:pt x="5653" y="8195"/>
                </a:cubicBezTo>
                <a:cubicBezTo>
                  <a:pt x="5830" y="8164"/>
                  <a:pt x="5858" y="8086"/>
                  <a:pt x="5718" y="8022"/>
                </a:cubicBezTo>
                <a:cubicBezTo>
                  <a:pt x="5579" y="7959"/>
                  <a:pt x="5439" y="7874"/>
                  <a:pt x="5412" y="7833"/>
                </a:cubicBezTo>
                <a:cubicBezTo>
                  <a:pt x="5386" y="7793"/>
                  <a:pt x="5352" y="7727"/>
                  <a:pt x="5329" y="7690"/>
                </a:cubicBezTo>
                <a:cubicBezTo>
                  <a:pt x="5317" y="7671"/>
                  <a:pt x="5261" y="7668"/>
                  <a:pt x="5181" y="7676"/>
                </a:cubicBezTo>
                <a:close/>
                <a:moveTo>
                  <a:pt x="2771" y="8273"/>
                </a:moveTo>
                <a:cubicBezTo>
                  <a:pt x="2655" y="8239"/>
                  <a:pt x="2307" y="8285"/>
                  <a:pt x="1993" y="8376"/>
                </a:cubicBezTo>
                <a:cubicBezTo>
                  <a:pt x="1466" y="8529"/>
                  <a:pt x="1468" y="8544"/>
                  <a:pt x="1984" y="8544"/>
                </a:cubicBezTo>
                <a:cubicBezTo>
                  <a:pt x="2600" y="8544"/>
                  <a:pt x="3104" y="8369"/>
                  <a:pt x="2771" y="8273"/>
                </a:cubicBezTo>
                <a:close/>
                <a:moveTo>
                  <a:pt x="408" y="8286"/>
                </a:moveTo>
                <a:cubicBezTo>
                  <a:pt x="137" y="8286"/>
                  <a:pt x="-117" y="8370"/>
                  <a:pt x="56" y="8451"/>
                </a:cubicBezTo>
                <a:cubicBezTo>
                  <a:pt x="163" y="8501"/>
                  <a:pt x="400" y="8544"/>
                  <a:pt x="575" y="8544"/>
                </a:cubicBezTo>
                <a:cubicBezTo>
                  <a:pt x="939" y="8544"/>
                  <a:pt x="999" y="8411"/>
                  <a:pt x="677" y="8318"/>
                </a:cubicBezTo>
                <a:cubicBezTo>
                  <a:pt x="599" y="8295"/>
                  <a:pt x="499" y="8286"/>
                  <a:pt x="408" y="8286"/>
                </a:cubicBezTo>
                <a:close/>
                <a:moveTo>
                  <a:pt x="16394" y="13003"/>
                </a:moveTo>
                <a:cubicBezTo>
                  <a:pt x="16170" y="12938"/>
                  <a:pt x="14754" y="13236"/>
                  <a:pt x="14754" y="13349"/>
                </a:cubicBezTo>
                <a:cubicBezTo>
                  <a:pt x="14754" y="13399"/>
                  <a:pt x="14884" y="13442"/>
                  <a:pt x="15041" y="13442"/>
                </a:cubicBezTo>
                <a:cubicBezTo>
                  <a:pt x="15423" y="13442"/>
                  <a:pt x="16596" y="13061"/>
                  <a:pt x="16394" y="13003"/>
                </a:cubicBezTo>
                <a:close/>
                <a:moveTo>
                  <a:pt x="10880" y="14671"/>
                </a:moveTo>
                <a:cubicBezTo>
                  <a:pt x="10761" y="14673"/>
                  <a:pt x="10632" y="14688"/>
                  <a:pt x="10500" y="14719"/>
                </a:cubicBezTo>
                <a:cubicBezTo>
                  <a:pt x="10240" y="14782"/>
                  <a:pt x="10111" y="14874"/>
                  <a:pt x="10213" y="14922"/>
                </a:cubicBezTo>
                <a:cubicBezTo>
                  <a:pt x="10459" y="15037"/>
                  <a:pt x="10946" y="15032"/>
                  <a:pt x="11204" y="14911"/>
                </a:cubicBezTo>
                <a:cubicBezTo>
                  <a:pt x="11477" y="14783"/>
                  <a:pt x="11237" y="14667"/>
                  <a:pt x="10880" y="14671"/>
                </a:cubicBezTo>
                <a:close/>
                <a:moveTo>
                  <a:pt x="11482" y="17360"/>
                </a:moveTo>
                <a:cubicBezTo>
                  <a:pt x="11349" y="17357"/>
                  <a:pt x="11226" y="17369"/>
                  <a:pt x="11139" y="17394"/>
                </a:cubicBezTo>
                <a:cubicBezTo>
                  <a:pt x="11028" y="17427"/>
                  <a:pt x="11127" y="17520"/>
                  <a:pt x="11362" y="17602"/>
                </a:cubicBezTo>
                <a:cubicBezTo>
                  <a:pt x="11910" y="17794"/>
                  <a:pt x="12381" y="17791"/>
                  <a:pt x="12381" y="17599"/>
                </a:cubicBezTo>
                <a:cubicBezTo>
                  <a:pt x="12381" y="17481"/>
                  <a:pt x="11881" y="17367"/>
                  <a:pt x="11482" y="17360"/>
                </a:cubicBezTo>
                <a:close/>
              </a:path>
            </a:pathLst>
          </a:custGeom>
          <a:ln w="12700">
            <a:miter lim="400000"/>
          </a:ln>
        </p:spPr>
      </p:pic>
      <p:sp>
        <p:nvSpPr>
          <p:cNvPr id="1033" name="Linea"/>
          <p:cNvSpPr/>
          <p:nvPr/>
        </p:nvSpPr>
        <p:spPr>
          <a:xfrm flipV="1">
            <a:off x="4617453" y="1867651"/>
            <a:ext cx="587502" cy="431563"/>
          </a:xfrm>
          <a:prstGeom prst="line">
            <a:avLst/>
          </a:prstGeom>
          <a:ln w="12700">
            <a:solidFill>
              <a:srgbClr val="000000"/>
            </a:solidFill>
            <a:custDash>
              <a:ds d="600000" sp="600000"/>
            </a:custDash>
            <a:miter lim="400000"/>
          </a:ln>
        </p:spPr>
        <p:txBody>
          <a:bodyPr lIns="35719" tIns="35719" rIns="35719" bIns="35719" anchor="ctr"/>
          <a:lstStyle/>
          <a:p>
            <a:pPr algn="ctr" defTabSz="410751" hangingPunct="0">
              <a:defRPr sz="2400" i="0" spc="0">
                <a:latin typeface="DIN Alternate"/>
                <a:ea typeface="DIN Alternate"/>
                <a:cs typeface="DIN Alternate"/>
                <a:sym typeface="DIN Alternate"/>
              </a:defRPr>
            </a:pPr>
            <a:endParaRPr sz="1687" kern="0">
              <a:solidFill>
                <a:srgbClr val="5C5C5C"/>
              </a:solidFill>
              <a:latin typeface="DIN Alternate"/>
              <a:sym typeface="DIN Alternate"/>
            </a:endParaRPr>
          </a:p>
        </p:txBody>
      </p:sp>
      <p:sp>
        <p:nvSpPr>
          <p:cNvPr id="1034" name="Linea"/>
          <p:cNvSpPr/>
          <p:nvPr/>
        </p:nvSpPr>
        <p:spPr>
          <a:xfrm>
            <a:off x="4617453" y="2710128"/>
            <a:ext cx="587502" cy="431563"/>
          </a:xfrm>
          <a:prstGeom prst="line">
            <a:avLst/>
          </a:prstGeom>
          <a:ln w="12700">
            <a:solidFill>
              <a:srgbClr val="000000"/>
            </a:solidFill>
            <a:custDash>
              <a:ds d="600000" sp="600000"/>
            </a:custDash>
            <a:miter lim="400000"/>
          </a:ln>
        </p:spPr>
        <p:txBody>
          <a:bodyPr lIns="35719" tIns="35719" rIns="35719" bIns="35719" anchor="ctr"/>
          <a:lstStyle/>
          <a:p>
            <a:pPr algn="ctr" defTabSz="410751" hangingPunct="0">
              <a:defRPr sz="2400" i="0" spc="0">
                <a:latin typeface="DIN Alternate"/>
                <a:ea typeface="DIN Alternate"/>
                <a:cs typeface="DIN Alternate"/>
                <a:sym typeface="DIN Alternate"/>
              </a:defRPr>
            </a:pPr>
            <a:endParaRPr sz="1687" kern="0">
              <a:solidFill>
                <a:srgbClr val="5C5C5C"/>
              </a:solidFill>
              <a:latin typeface="DIN Alternate"/>
              <a:sym typeface="DIN Alternate"/>
            </a:endParaRPr>
          </a:p>
        </p:txBody>
      </p:sp>
      <p:sp>
        <p:nvSpPr>
          <p:cNvPr id="1035" name="Linea"/>
          <p:cNvSpPr/>
          <p:nvPr/>
        </p:nvSpPr>
        <p:spPr>
          <a:xfrm flipH="1" flipV="1">
            <a:off x="6884155" y="2075055"/>
            <a:ext cx="293889" cy="215883"/>
          </a:xfrm>
          <a:prstGeom prst="line">
            <a:avLst/>
          </a:prstGeom>
          <a:ln w="12700">
            <a:solidFill>
              <a:srgbClr val="000000"/>
            </a:solidFill>
            <a:custDash>
              <a:ds d="600000" sp="600000"/>
            </a:custDash>
            <a:miter lim="400000"/>
          </a:ln>
        </p:spPr>
        <p:txBody>
          <a:bodyPr lIns="35719" tIns="35719" rIns="35719" bIns="35719" anchor="ctr"/>
          <a:lstStyle/>
          <a:p>
            <a:pPr algn="ctr" defTabSz="410751" hangingPunct="0">
              <a:defRPr sz="2400" i="0" spc="0">
                <a:latin typeface="DIN Alternate"/>
                <a:ea typeface="DIN Alternate"/>
                <a:cs typeface="DIN Alternate"/>
                <a:sym typeface="DIN Alternate"/>
              </a:defRPr>
            </a:pPr>
            <a:endParaRPr sz="1687" kern="0">
              <a:solidFill>
                <a:srgbClr val="5C5C5C"/>
              </a:solidFill>
              <a:latin typeface="DIN Alternate"/>
              <a:sym typeface="DIN Alternate"/>
            </a:endParaRPr>
          </a:p>
        </p:txBody>
      </p:sp>
      <p:sp>
        <p:nvSpPr>
          <p:cNvPr id="1036" name="Linea"/>
          <p:cNvSpPr/>
          <p:nvPr/>
        </p:nvSpPr>
        <p:spPr>
          <a:xfrm flipH="1">
            <a:off x="6884155" y="2697389"/>
            <a:ext cx="293889" cy="215883"/>
          </a:xfrm>
          <a:prstGeom prst="line">
            <a:avLst/>
          </a:prstGeom>
          <a:ln w="12700">
            <a:solidFill>
              <a:srgbClr val="000000"/>
            </a:solidFill>
            <a:custDash>
              <a:ds d="600000" sp="600000"/>
            </a:custDash>
            <a:miter lim="400000"/>
          </a:ln>
        </p:spPr>
        <p:txBody>
          <a:bodyPr lIns="35719" tIns="35719" rIns="35719" bIns="35719" anchor="ctr"/>
          <a:lstStyle/>
          <a:p>
            <a:pPr algn="ctr" defTabSz="410751" hangingPunct="0">
              <a:defRPr sz="2400" i="0" spc="0">
                <a:latin typeface="DIN Alternate"/>
                <a:ea typeface="DIN Alternate"/>
                <a:cs typeface="DIN Alternate"/>
                <a:sym typeface="DIN Alternate"/>
              </a:defRPr>
            </a:pPr>
            <a:endParaRPr sz="1687" kern="0">
              <a:solidFill>
                <a:srgbClr val="5C5C5C"/>
              </a:solidFill>
              <a:latin typeface="DIN Alternate"/>
              <a:sym typeface="DIN Alternate"/>
            </a:endParaRPr>
          </a:p>
        </p:txBody>
      </p:sp>
      <p:sp>
        <p:nvSpPr>
          <p:cNvPr id="1038" name="cHi-C data from Stefan Mundlos group  (Max Planck Institute, Berlin)"/>
          <p:cNvSpPr txBox="1"/>
          <p:nvPr/>
        </p:nvSpPr>
        <p:spPr>
          <a:xfrm>
            <a:off x="151518" y="6045175"/>
            <a:ext cx="1897151" cy="6166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p>
            <a:pPr algn="r" defTabSz="642915" hangingPunct="0">
              <a:defRPr sz="1700" i="0" spc="0">
                <a:latin typeface="DIN Alternate"/>
                <a:ea typeface="DIN Alternate"/>
                <a:cs typeface="DIN Alternate"/>
                <a:sym typeface="DIN Alternate"/>
              </a:defRPr>
            </a:pPr>
            <a:r>
              <a:rPr sz="1195" kern="0" dirty="0">
                <a:solidFill>
                  <a:srgbClr val="5C5C5C"/>
                </a:solidFill>
                <a:latin typeface="DIN Alternate"/>
                <a:sym typeface="DIN Alternate"/>
              </a:rPr>
              <a:t>cHi-C data from</a:t>
            </a:r>
            <a:br>
              <a:rPr sz="1195" kern="0" dirty="0">
                <a:solidFill>
                  <a:srgbClr val="5C5C5C"/>
                </a:solidFill>
                <a:latin typeface="DIN Alternate"/>
                <a:sym typeface="DIN Alternate"/>
              </a:rPr>
            </a:br>
            <a:r>
              <a:rPr sz="1195" kern="0" dirty="0">
                <a:solidFill>
                  <a:srgbClr val="5C5C5C"/>
                </a:solidFill>
                <a:latin typeface="DIN Alternate"/>
                <a:sym typeface="DIN Alternate"/>
              </a:rPr>
              <a:t>Stefan Mundlos group </a:t>
            </a:r>
            <a:br>
              <a:rPr sz="1195" kern="0" dirty="0">
                <a:solidFill>
                  <a:srgbClr val="5C5C5C"/>
                </a:solidFill>
                <a:latin typeface="DIN Alternate"/>
                <a:sym typeface="DIN Alternate"/>
              </a:rPr>
            </a:br>
            <a:r>
              <a:rPr sz="1195" kern="0" dirty="0">
                <a:solidFill>
                  <a:srgbClr val="5C5C5C"/>
                </a:solidFill>
                <a:latin typeface="DIN Alternate"/>
                <a:sym typeface="DIN Alternate"/>
              </a:rPr>
              <a:t>(Max Planck Institute, Berlin) </a:t>
            </a:r>
          </a:p>
        </p:txBody>
      </p:sp>
      <p:pic>
        <p:nvPicPr>
          <p:cNvPr id="1039" name="RTEmagicC_Unbenannt.png" descr="RTEmagicC_Unbenannt.png"/>
          <p:cNvPicPr>
            <a:picLocks noChangeAspect="1"/>
          </p:cNvPicPr>
          <p:nvPr/>
        </p:nvPicPr>
        <p:blipFill>
          <a:blip r:embed="rId19">
            <a:extLst/>
          </a:blip>
          <a:stretch>
            <a:fillRect/>
          </a:stretch>
        </p:blipFill>
        <p:spPr>
          <a:xfrm>
            <a:off x="2122486" y="6152789"/>
            <a:ext cx="400354" cy="508993"/>
          </a:xfrm>
          <a:prstGeom prst="rect">
            <a:avLst/>
          </a:prstGeom>
          <a:ln w="12700">
            <a:miter lim="400000"/>
          </a:ln>
        </p:spPr>
      </p:pic>
      <p:grpSp>
        <p:nvGrpSpPr>
          <p:cNvPr id="1054" name="Gruppo"/>
          <p:cNvGrpSpPr/>
          <p:nvPr/>
        </p:nvGrpSpPr>
        <p:grpSpPr>
          <a:xfrm>
            <a:off x="252000" y="3959869"/>
            <a:ext cx="3140502" cy="1762482"/>
            <a:chOff x="712055" y="0"/>
            <a:chExt cx="4466491" cy="2506639"/>
          </a:xfrm>
        </p:grpSpPr>
        <p:pic>
          <p:nvPicPr>
            <p:cNvPr id="1040" name="FigS3.jpg" descr="FigS3.jpg"/>
            <p:cNvPicPr>
              <a:picLocks noChangeAspect="1"/>
            </p:cNvPicPr>
            <p:nvPr/>
          </p:nvPicPr>
          <p:blipFill rotWithShape="1">
            <a:blip r:embed="rId20">
              <a:extLst/>
            </a:blip>
            <a:srcRect l="6087" t="35190" r="55735" b="46630"/>
            <a:stretch/>
          </p:blipFill>
          <p:spPr>
            <a:xfrm>
              <a:off x="712055" y="218257"/>
              <a:ext cx="4466491" cy="2288382"/>
            </a:xfrm>
            <a:prstGeom prst="rect">
              <a:avLst/>
            </a:prstGeom>
            <a:ln w="12700" cap="flat">
              <a:noFill/>
              <a:miter lim="400000"/>
            </a:ln>
            <a:effectLst/>
          </p:spPr>
        </p:pic>
        <p:grpSp>
          <p:nvGrpSpPr>
            <p:cNvPr id="1053" name="Gruppo"/>
            <p:cNvGrpSpPr/>
            <p:nvPr/>
          </p:nvGrpSpPr>
          <p:grpSpPr>
            <a:xfrm>
              <a:off x="1003921" y="0"/>
              <a:ext cx="3813872" cy="89667"/>
              <a:chOff x="0" y="0"/>
              <a:chExt cx="3813871" cy="89666"/>
            </a:xfrm>
          </p:grpSpPr>
          <p:sp>
            <p:nvSpPr>
              <p:cNvPr id="1041" name="Rettangolo"/>
              <p:cNvSpPr/>
              <p:nvPr/>
            </p:nvSpPr>
            <p:spPr>
              <a:xfrm>
                <a:off x="0" y="0"/>
                <a:ext cx="213417" cy="89667"/>
              </a:xfrm>
              <a:prstGeom prst="rect">
                <a:avLst/>
              </a:prstGeom>
              <a:solidFill>
                <a:srgbClr val="02BF00"/>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1042" name="Rettangolo"/>
              <p:cNvSpPr/>
              <p:nvPr/>
            </p:nvSpPr>
            <p:spPr>
              <a:xfrm>
                <a:off x="211722" y="0"/>
                <a:ext cx="224521" cy="89667"/>
              </a:xfrm>
              <a:prstGeom prst="rect">
                <a:avLst/>
              </a:prstGeom>
              <a:solidFill>
                <a:srgbClr val="366C4D"/>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1043" name="Rettangolo"/>
              <p:cNvSpPr/>
              <p:nvPr/>
            </p:nvSpPr>
            <p:spPr>
              <a:xfrm>
                <a:off x="428135" y="0"/>
                <a:ext cx="431435" cy="89667"/>
              </a:xfrm>
              <a:prstGeom prst="rect">
                <a:avLst/>
              </a:prstGeom>
              <a:solidFill>
                <a:srgbClr val="38B786"/>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1044" name="Rettangolo"/>
              <p:cNvSpPr/>
              <p:nvPr/>
            </p:nvSpPr>
            <p:spPr>
              <a:xfrm>
                <a:off x="852935" y="0"/>
                <a:ext cx="634448" cy="89667"/>
              </a:xfrm>
              <a:prstGeom prst="rect">
                <a:avLst/>
              </a:prstGeom>
              <a:solidFill>
                <a:srgbClr val="842484"/>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1045" name="Rettangolo"/>
              <p:cNvSpPr/>
              <p:nvPr/>
            </p:nvSpPr>
            <p:spPr>
              <a:xfrm>
                <a:off x="1480748" y="0"/>
                <a:ext cx="212792" cy="89667"/>
              </a:xfrm>
              <a:prstGeom prst="rect">
                <a:avLst/>
              </a:prstGeom>
              <a:solidFill>
                <a:srgbClr val="B12C2C"/>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1046" name="Rettangolo"/>
              <p:cNvSpPr/>
              <p:nvPr/>
            </p:nvSpPr>
            <p:spPr>
              <a:xfrm>
                <a:off x="1692375" y="0"/>
                <a:ext cx="457608" cy="89667"/>
              </a:xfrm>
              <a:prstGeom prst="rect">
                <a:avLst/>
              </a:prstGeom>
              <a:solidFill>
                <a:srgbClr val="DD6991"/>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1047" name="Rettangolo"/>
              <p:cNvSpPr/>
              <p:nvPr/>
            </p:nvSpPr>
            <p:spPr>
              <a:xfrm>
                <a:off x="2149933" y="0"/>
                <a:ext cx="597385" cy="89667"/>
              </a:xfrm>
              <a:prstGeom prst="rect">
                <a:avLst/>
              </a:prstGeom>
              <a:solidFill>
                <a:srgbClr val="762A2A"/>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1048" name="Rettangolo"/>
              <p:cNvSpPr/>
              <p:nvPr/>
            </p:nvSpPr>
            <p:spPr>
              <a:xfrm>
                <a:off x="2747317" y="0"/>
                <a:ext cx="259949" cy="89667"/>
              </a:xfrm>
              <a:prstGeom prst="rect">
                <a:avLst/>
              </a:prstGeom>
              <a:solidFill>
                <a:srgbClr val="B782A4"/>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1049" name="Rettangolo"/>
              <p:cNvSpPr/>
              <p:nvPr/>
            </p:nvSpPr>
            <p:spPr>
              <a:xfrm>
                <a:off x="2982789" y="0"/>
                <a:ext cx="224522" cy="89667"/>
              </a:xfrm>
              <a:prstGeom prst="rect">
                <a:avLst/>
              </a:prstGeom>
              <a:solidFill>
                <a:srgbClr val="B65D17"/>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1050" name="Rettangolo"/>
              <p:cNvSpPr/>
              <p:nvPr/>
            </p:nvSpPr>
            <p:spPr>
              <a:xfrm>
                <a:off x="3199808" y="0"/>
                <a:ext cx="224522" cy="89667"/>
              </a:xfrm>
              <a:prstGeom prst="rect">
                <a:avLst/>
              </a:prstGeom>
              <a:solidFill>
                <a:srgbClr val="BE8127"/>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1051" name="Rettangolo"/>
              <p:cNvSpPr/>
              <p:nvPr/>
            </p:nvSpPr>
            <p:spPr>
              <a:xfrm>
                <a:off x="3416827" y="0"/>
                <a:ext cx="212791" cy="89667"/>
              </a:xfrm>
              <a:prstGeom prst="rect">
                <a:avLst/>
              </a:prstGeom>
              <a:solidFill>
                <a:srgbClr val="CAB554"/>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1052" name="Rettangolo"/>
              <p:cNvSpPr/>
              <p:nvPr/>
            </p:nvSpPr>
            <p:spPr>
              <a:xfrm>
                <a:off x="3589350" y="0"/>
                <a:ext cx="224522" cy="89667"/>
              </a:xfrm>
              <a:prstGeom prst="rect">
                <a:avLst/>
              </a:prstGeom>
              <a:solidFill>
                <a:srgbClr val="9B713C"/>
              </a:solidFill>
              <a:ln w="12700" cap="flat">
                <a:noFill/>
                <a:miter lim="400000"/>
              </a:ln>
              <a:effectLst/>
            </p:spPr>
            <p:txBody>
              <a:bodyPr wrap="square" lIns="35719" tIns="35719" rIns="35719" bIns="35719" numCol="1" anchor="ctr">
                <a:noAutofit/>
              </a:bodyPr>
              <a:lstStyle/>
              <a:p>
                <a:pPr algn="ctr" defTabSz="410751" hangingPunct="0">
                  <a:defRPr sz="2400" i="0" spc="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grpSp>
      <p:pic>
        <p:nvPicPr>
          <p:cNvPr id="109" name="Linea" descr="Linea">
            <a:extLst>
              <a:ext uri="{FF2B5EF4-FFF2-40B4-BE49-F238E27FC236}">
                <a16:creationId xmlns:a16="http://schemas.microsoft.com/office/drawing/2014/main" id="{6BCEA0D8-6E98-44FA-9090-5C0D7BF3ED8A}"/>
              </a:ext>
            </a:extLst>
          </p:cNvPr>
          <p:cNvPicPr>
            <a:picLocks/>
          </p:cNvPicPr>
          <p:nvPr/>
        </p:nvPicPr>
        <p:blipFill>
          <a:blip r:embed="rId21">
            <a:extLst/>
          </a:blip>
          <a:stretch>
            <a:fillRect/>
          </a:stretch>
        </p:blipFill>
        <p:spPr>
          <a:xfrm rot="21600000">
            <a:off x="252000" y="583200"/>
            <a:ext cx="8640000" cy="126000"/>
          </a:xfrm>
          <a:prstGeom prst="rect">
            <a:avLst/>
          </a:prstGeom>
        </p:spPr>
      </p:pic>
      <p:sp>
        <p:nvSpPr>
          <p:cNvPr id="110" name="OUTLINE">
            <a:extLst>
              <a:ext uri="{FF2B5EF4-FFF2-40B4-BE49-F238E27FC236}">
                <a16:creationId xmlns:a16="http://schemas.microsoft.com/office/drawing/2014/main" id="{FBF40B6A-B3DF-43D6-8FE0-5654A1266873}"/>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CB297B"/>
                </a:solidFill>
              </a:rPr>
              <a:t>EPHA4 STRUCTURAL VARIANTS IN HUMANS</a:t>
            </a:r>
          </a:p>
        </p:txBody>
      </p:sp>
      <p:sp>
        <p:nvSpPr>
          <p:cNvPr id="111" name="Chiariello et al. (SciRep, 2016)…">
            <a:extLst>
              <a:ext uri="{FF2B5EF4-FFF2-40B4-BE49-F238E27FC236}">
                <a16:creationId xmlns:a16="http://schemas.microsoft.com/office/drawing/2014/main" id="{84047E16-BE45-4F4C-9153-CEA7F1940492}"/>
              </a:ext>
            </a:extLst>
          </p:cNvPr>
          <p:cNvSpPr txBox="1"/>
          <p:nvPr/>
        </p:nvSpPr>
        <p:spPr>
          <a:xfrm>
            <a:off x="6769952" y="6590746"/>
            <a:ext cx="2374048" cy="2568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p>
            <a:pPr algn="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defRPr sz="1900">
                <a:latin typeface="Times New Roman"/>
                <a:ea typeface="Times New Roman"/>
                <a:cs typeface="Times New Roman"/>
                <a:sym typeface="Times New Roman"/>
              </a:defRPr>
            </a:pPr>
            <a:r>
              <a:rPr sz="1200" kern="0" dirty="0">
                <a:solidFill>
                  <a:srgbClr val="000000"/>
                </a:solidFill>
                <a:latin typeface="Times New Roman"/>
                <a:cs typeface="Times New Roman"/>
                <a:sym typeface="Times New Roman"/>
              </a:rPr>
              <a:t>Bianco et al. (Nature Genetics, 2018)</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1034" grpId="0" animBg="1"/>
      <p:bldP spid="1035" grpId="0" animBg="1"/>
      <p:bldP spid="103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1">
            <a:extLst>
              <a:ext uri="{FF2B5EF4-FFF2-40B4-BE49-F238E27FC236}">
                <a16:creationId xmlns:a16="http://schemas.microsoft.com/office/drawing/2014/main" id="{44456E3B-CCB0-4B9A-84F6-21712AACC49C}"/>
              </a:ext>
            </a:extLst>
          </p:cNvPr>
          <p:cNvPicPr>
            <a:picLocks noChangeAspect="1"/>
          </p:cNvPicPr>
          <p:nvPr/>
        </p:nvPicPr>
        <p:blipFill rotWithShape="1">
          <a:blip r:embed="rId2"/>
          <a:srcRect l="6265" b="27469"/>
          <a:stretch/>
        </p:blipFill>
        <p:spPr>
          <a:xfrm>
            <a:off x="44708" y="953780"/>
            <a:ext cx="5246662" cy="5184000"/>
          </a:xfrm>
          <a:prstGeom prst="rect">
            <a:avLst/>
          </a:prstGeom>
        </p:spPr>
      </p:pic>
      <p:sp>
        <p:nvSpPr>
          <p:cNvPr id="5" name="Rettangolo 4">
            <a:extLst>
              <a:ext uri="{FF2B5EF4-FFF2-40B4-BE49-F238E27FC236}">
                <a16:creationId xmlns:a16="http://schemas.microsoft.com/office/drawing/2014/main" id="{AB3CDA2C-50B0-41C0-B4EF-61D250A243D7}"/>
              </a:ext>
            </a:extLst>
          </p:cNvPr>
          <p:cNvSpPr/>
          <p:nvPr/>
        </p:nvSpPr>
        <p:spPr>
          <a:xfrm>
            <a:off x="152527" y="1020909"/>
            <a:ext cx="1181063" cy="32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rPr>
              <a:t>cHi-C forelimb (FL)</a:t>
            </a:r>
          </a:p>
          <a:p>
            <a:pPr algn="ctr"/>
            <a:r>
              <a:rPr lang="en-GB" sz="1000" dirty="0">
                <a:solidFill>
                  <a:schemeClr val="tx1"/>
                </a:solidFill>
              </a:rPr>
              <a:t>wild-type (WT)</a:t>
            </a:r>
          </a:p>
        </p:txBody>
      </p:sp>
      <p:sp>
        <p:nvSpPr>
          <p:cNvPr id="6" name="Rettangolo 5">
            <a:extLst>
              <a:ext uri="{FF2B5EF4-FFF2-40B4-BE49-F238E27FC236}">
                <a16:creationId xmlns:a16="http://schemas.microsoft.com/office/drawing/2014/main" id="{8CA9E514-825D-4CA7-8B53-0BCD5A313177}"/>
              </a:ext>
            </a:extLst>
          </p:cNvPr>
          <p:cNvSpPr/>
          <p:nvPr/>
        </p:nvSpPr>
        <p:spPr>
          <a:xfrm>
            <a:off x="152867" y="2746565"/>
            <a:ext cx="1181063" cy="32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rPr>
              <a:t>cHi-C hindlimb (HL)</a:t>
            </a:r>
          </a:p>
          <a:p>
            <a:pPr algn="ctr"/>
            <a:r>
              <a:rPr lang="en-GB" sz="1000" dirty="0">
                <a:solidFill>
                  <a:schemeClr val="tx1"/>
                </a:solidFill>
              </a:rPr>
              <a:t>wild-type (WT)</a:t>
            </a:r>
          </a:p>
        </p:txBody>
      </p:sp>
      <p:cxnSp>
        <p:nvCxnSpPr>
          <p:cNvPr id="8" name="Connettore diritto 7">
            <a:extLst>
              <a:ext uri="{FF2B5EF4-FFF2-40B4-BE49-F238E27FC236}">
                <a16:creationId xmlns:a16="http://schemas.microsoft.com/office/drawing/2014/main" id="{F2F92F53-FB68-4D24-8F58-6B2D98191064}"/>
              </a:ext>
            </a:extLst>
          </p:cNvPr>
          <p:cNvCxnSpPr>
            <a:cxnSpLocks/>
          </p:cNvCxnSpPr>
          <p:nvPr/>
        </p:nvCxnSpPr>
        <p:spPr>
          <a:xfrm>
            <a:off x="4224463" y="2671539"/>
            <a:ext cx="7355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asellaDiTesto 12">
            <a:extLst>
              <a:ext uri="{FF2B5EF4-FFF2-40B4-BE49-F238E27FC236}">
                <a16:creationId xmlns:a16="http://schemas.microsoft.com/office/drawing/2014/main" id="{385779FA-5626-4EDA-A7C5-3E9D6A3F0E03}"/>
              </a:ext>
            </a:extLst>
          </p:cNvPr>
          <p:cNvSpPr txBox="1"/>
          <p:nvPr/>
        </p:nvSpPr>
        <p:spPr>
          <a:xfrm>
            <a:off x="4324388" y="2647560"/>
            <a:ext cx="535724" cy="246221"/>
          </a:xfrm>
          <a:prstGeom prst="rect">
            <a:avLst/>
          </a:prstGeom>
          <a:noFill/>
        </p:spPr>
        <p:txBody>
          <a:bodyPr wrap="none" rtlCol="0">
            <a:spAutoFit/>
          </a:bodyPr>
          <a:lstStyle/>
          <a:p>
            <a:r>
              <a:rPr lang="it-IT" sz="1000" dirty="0"/>
              <a:t>200 kb</a:t>
            </a:r>
            <a:endParaRPr lang="en-US" sz="1000" dirty="0"/>
          </a:p>
        </p:txBody>
      </p:sp>
      <p:pic>
        <p:nvPicPr>
          <p:cNvPr id="14" name="Schermata 2018-09-06 alle 11.21.44.png" descr="Schermata 2018-09-06 alle 11.21.44.png">
            <a:extLst>
              <a:ext uri="{FF2B5EF4-FFF2-40B4-BE49-F238E27FC236}">
                <a16:creationId xmlns:a16="http://schemas.microsoft.com/office/drawing/2014/main" id="{29B08AB5-A975-4426-A7E5-C023CDAFFD8A}"/>
              </a:ext>
            </a:extLst>
          </p:cNvPr>
          <p:cNvPicPr>
            <a:picLocks noChangeAspect="1"/>
          </p:cNvPicPr>
          <p:nvPr/>
        </p:nvPicPr>
        <p:blipFill>
          <a:blip r:embed="rId3">
            <a:extLst/>
          </a:blip>
          <a:stretch>
            <a:fillRect/>
          </a:stretch>
        </p:blipFill>
        <p:spPr>
          <a:xfrm>
            <a:off x="5126573" y="4711123"/>
            <a:ext cx="1075081" cy="1116000"/>
          </a:xfrm>
          <a:prstGeom prst="rect">
            <a:avLst/>
          </a:prstGeom>
          <a:ln w="12700">
            <a:miter lim="400000"/>
          </a:ln>
        </p:spPr>
      </p:pic>
      <p:pic>
        <p:nvPicPr>
          <p:cNvPr id="16" name="Schermata 2018-09-06 alle 11.21.32.png" descr="Schermata 2018-09-06 alle 11.21.32.png">
            <a:extLst>
              <a:ext uri="{FF2B5EF4-FFF2-40B4-BE49-F238E27FC236}">
                <a16:creationId xmlns:a16="http://schemas.microsoft.com/office/drawing/2014/main" id="{B14B49E1-582A-4E0E-9389-0151A1F264B3}"/>
              </a:ext>
            </a:extLst>
          </p:cNvPr>
          <p:cNvPicPr>
            <a:picLocks noChangeAspect="1"/>
          </p:cNvPicPr>
          <p:nvPr/>
        </p:nvPicPr>
        <p:blipFill>
          <a:blip r:embed="rId4">
            <a:extLst/>
          </a:blip>
          <a:stretch>
            <a:fillRect/>
          </a:stretch>
        </p:blipFill>
        <p:spPr>
          <a:xfrm>
            <a:off x="5065920" y="2099331"/>
            <a:ext cx="1195636" cy="1224000"/>
          </a:xfrm>
          <a:prstGeom prst="rect">
            <a:avLst/>
          </a:prstGeom>
          <a:ln w="12700">
            <a:miter lim="400000"/>
          </a:ln>
        </p:spPr>
      </p:pic>
      <p:sp>
        <p:nvSpPr>
          <p:cNvPr id="17" name="Arm">
            <a:extLst>
              <a:ext uri="{FF2B5EF4-FFF2-40B4-BE49-F238E27FC236}">
                <a16:creationId xmlns:a16="http://schemas.microsoft.com/office/drawing/2014/main" id="{05AEF5B0-3308-4937-A7F0-A129D2A4F936}"/>
              </a:ext>
            </a:extLst>
          </p:cNvPr>
          <p:cNvSpPr txBox="1"/>
          <p:nvPr/>
        </p:nvSpPr>
        <p:spPr>
          <a:xfrm>
            <a:off x="5291370" y="1810304"/>
            <a:ext cx="689292" cy="2875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400" b="0" dirty="0">
                <a:latin typeface="+mn-lt"/>
              </a:rPr>
              <a:t>WT </a:t>
            </a:r>
            <a:r>
              <a:rPr sz="1400" b="0" dirty="0">
                <a:latin typeface="+mn-lt"/>
              </a:rPr>
              <a:t>Arm</a:t>
            </a:r>
          </a:p>
        </p:txBody>
      </p:sp>
      <p:sp>
        <p:nvSpPr>
          <p:cNvPr id="18" name="Arm">
            <a:extLst>
              <a:ext uri="{FF2B5EF4-FFF2-40B4-BE49-F238E27FC236}">
                <a16:creationId xmlns:a16="http://schemas.microsoft.com/office/drawing/2014/main" id="{21349569-A6F2-451B-BF02-3122761ED603}"/>
              </a:ext>
            </a:extLst>
          </p:cNvPr>
          <p:cNvSpPr txBox="1"/>
          <p:nvPr/>
        </p:nvSpPr>
        <p:spPr>
          <a:xfrm>
            <a:off x="5327428" y="4404057"/>
            <a:ext cx="629981" cy="2875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en-US" sz="1400" b="0" dirty="0">
                <a:solidFill>
                  <a:srgbClr val="C00000"/>
                </a:solidFill>
                <a:latin typeface="+mn-lt"/>
              </a:rPr>
              <a:t>WT Leg</a:t>
            </a:r>
          </a:p>
        </p:txBody>
      </p:sp>
      <p:sp>
        <p:nvSpPr>
          <p:cNvPr id="20" name="CasellaDiTesto 19">
            <a:extLst>
              <a:ext uri="{FF2B5EF4-FFF2-40B4-BE49-F238E27FC236}">
                <a16:creationId xmlns:a16="http://schemas.microsoft.com/office/drawing/2014/main" id="{6957BAC2-A3D9-4A1F-A892-4F380986CF46}"/>
              </a:ext>
            </a:extLst>
          </p:cNvPr>
          <p:cNvSpPr txBox="1"/>
          <p:nvPr/>
        </p:nvSpPr>
        <p:spPr>
          <a:xfrm>
            <a:off x="6397453" y="6581001"/>
            <a:ext cx="2746329" cy="276999"/>
          </a:xfrm>
          <a:prstGeom prst="rect">
            <a:avLst/>
          </a:prstGeom>
          <a:noFill/>
        </p:spPr>
        <p:txBody>
          <a:bodyPr wrap="none" rtlCol="0">
            <a:spAutoFit/>
          </a:bodyPr>
          <a:lstStyle/>
          <a:p>
            <a:r>
              <a:rPr lang="it-IT" sz="1200" dirty="0"/>
              <a:t>Kragesteen et al., Nature Genetics (2018)</a:t>
            </a:r>
            <a:endParaRPr lang="en-US" sz="1200" dirty="0"/>
          </a:p>
        </p:txBody>
      </p:sp>
      <p:sp>
        <p:nvSpPr>
          <p:cNvPr id="21" name="CasellaDiTesto 20">
            <a:extLst>
              <a:ext uri="{FF2B5EF4-FFF2-40B4-BE49-F238E27FC236}">
                <a16:creationId xmlns:a16="http://schemas.microsoft.com/office/drawing/2014/main" id="{1562BCBB-552F-49DF-8E93-82193F65A95E}"/>
              </a:ext>
            </a:extLst>
          </p:cNvPr>
          <p:cNvSpPr txBox="1"/>
          <p:nvPr/>
        </p:nvSpPr>
        <p:spPr>
          <a:xfrm>
            <a:off x="3666535" y="1136228"/>
            <a:ext cx="1343573" cy="307777"/>
          </a:xfrm>
          <a:prstGeom prst="rect">
            <a:avLst/>
          </a:prstGeom>
          <a:noFill/>
        </p:spPr>
        <p:txBody>
          <a:bodyPr wrap="none" rtlCol="0">
            <a:spAutoFit/>
          </a:bodyPr>
          <a:lstStyle/>
          <a:p>
            <a:r>
              <a:rPr lang="en-US" sz="1400" b="1" dirty="0"/>
              <a:t>Pitx1 is inactive</a:t>
            </a:r>
          </a:p>
        </p:txBody>
      </p:sp>
      <p:sp>
        <p:nvSpPr>
          <p:cNvPr id="22" name="CasellaDiTesto 21">
            <a:extLst>
              <a:ext uri="{FF2B5EF4-FFF2-40B4-BE49-F238E27FC236}">
                <a16:creationId xmlns:a16="http://schemas.microsoft.com/office/drawing/2014/main" id="{B8CDA3ED-F892-447E-BBC3-357FABEC6887}"/>
              </a:ext>
            </a:extLst>
          </p:cNvPr>
          <p:cNvSpPr txBox="1"/>
          <p:nvPr/>
        </p:nvSpPr>
        <p:spPr>
          <a:xfrm>
            <a:off x="3710001" y="2893781"/>
            <a:ext cx="1250150" cy="307777"/>
          </a:xfrm>
          <a:prstGeom prst="rect">
            <a:avLst/>
          </a:prstGeom>
          <a:noFill/>
        </p:spPr>
        <p:txBody>
          <a:bodyPr wrap="none" rtlCol="0">
            <a:spAutoFit/>
          </a:bodyPr>
          <a:lstStyle/>
          <a:p>
            <a:r>
              <a:rPr lang="en-US" sz="1400" b="1" dirty="0"/>
              <a:t>Pitx1 is active</a:t>
            </a:r>
          </a:p>
        </p:txBody>
      </p:sp>
      <p:sp>
        <p:nvSpPr>
          <p:cNvPr id="76" name="Rettangolo 75">
            <a:extLst>
              <a:ext uri="{FF2B5EF4-FFF2-40B4-BE49-F238E27FC236}">
                <a16:creationId xmlns:a16="http://schemas.microsoft.com/office/drawing/2014/main" id="{180F8137-B65C-41AB-A971-B4F4AD2152DB}"/>
              </a:ext>
            </a:extLst>
          </p:cNvPr>
          <p:cNvSpPr/>
          <p:nvPr/>
        </p:nvSpPr>
        <p:spPr>
          <a:xfrm>
            <a:off x="6320992" y="4156325"/>
            <a:ext cx="2635671" cy="171421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3" name="Gruppo 82">
            <a:extLst>
              <a:ext uri="{FF2B5EF4-FFF2-40B4-BE49-F238E27FC236}">
                <a16:creationId xmlns:a16="http://schemas.microsoft.com/office/drawing/2014/main" id="{8F905148-81AE-40E0-B0BC-B7DEDE754AB1}"/>
              </a:ext>
            </a:extLst>
          </p:cNvPr>
          <p:cNvGrpSpPr/>
          <p:nvPr/>
        </p:nvGrpSpPr>
        <p:grpSpPr>
          <a:xfrm>
            <a:off x="5746026" y="3587248"/>
            <a:ext cx="3840000" cy="2880000"/>
            <a:chOff x="5746026" y="3587248"/>
            <a:chExt cx="3840000" cy="2880000"/>
          </a:xfrm>
        </p:grpSpPr>
        <p:grpSp>
          <p:nvGrpSpPr>
            <p:cNvPr id="75" name="Gruppo 74">
              <a:extLst>
                <a:ext uri="{FF2B5EF4-FFF2-40B4-BE49-F238E27FC236}">
                  <a16:creationId xmlns:a16="http://schemas.microsoft.com/office/drawing/2014/main" id="{8D936657-5E59-4A57-B933-321C550D7093}"/>
                </a:ext>
              </a:extLst>
            </p:cNvPr>
            <p:cNvGrpSpPr/>
            <p:nvPr/>
          </p:nvGrpSpPr>
          <p:grpSpPr>
            <a:xfrm>
              <a:off x="5746026" y="3587248"/>
              <a:ext cx="3840000" cy="2880000"/>
              <a:chOff x="5839173" y="2223874"/>
              <a:chExt cx="3840000" cy="2880000"/>
            </a:xfrm>
          </p:grpSpPr>
          <p:pic>
            <p:nvPicPr>
              <p:cNvPr id="54" name="Immagine 53">
                <a:extLst>
                  <a:ext uri="{FF2B5EF4-FFF2-40B4-BE49-F238E27FC236}">
                    <a16:creationId xmlns:a16="http://schemas.microsoft.com/office/drawing/2014/main" id="{8A2F43DE-7F89-48E6-A190-11D362EA91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9173" y="2223874"/>
                <a:ext cx="3840000" cy="2880000"/>
              </a:xfrm>
              <a:prstGeom prst="rect">
                <a:avLst/>
              </a:prstGeom>
            </p:spPr>
          </p:pic>
          <p:sp>
            <p:nvSpPr>
              <p:cNvPr id="56" name="Ovale 55">
                <a:extLst>
                  <a:ext uri="{FF2B5EF4-FFF2-40B4-BE49-F238E27FC236}">
                    <a16:creationId xmlns:a16="http://schemas.microsoft.com/office/drawing/2014/main" id="{1B58148B-47F3-4CCB-A3EA-FC2F159469AC}"/>
                  </a:ext>
                </a:extLst>
              </p:cNvPr>
              <p:cNvSpPr>
                <a:spLocks noChangeAspect="1"/>
              </p:cNvSpPr>
              <p:nvPr/>
            </p:nvSpPr>
            <p:spPr>
              <a:xfrm>
                <a:off x="6893546" y="2864828"/>
                <a:ext cx="1007153" cy="1080000"/>
              </a:xfrm>
              <a:prstGeom prst="ellipse">
                <a:avLst/>
              </a:prstGeom>
              <a:gradFill>
                <a:gsLst>
                  <a:gs pos="5000">
                    <a:schemeClr val="accent6">
                      <a:lumMod val="50000"/>
                      <a:alpha val="46000"/>
                    </a:schemeClr>
                  </a:gs>
                  <a:gs pos="76000">
                    <a:schemeClr val="bg1">
                      <a:alpha val="3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e 57">
                <a:extLst>
                  <a:ext uri="{FF2B5EF4-FFF2-40B4-BE49-F238E27FC236}">
                    <a16:creationId xmlns:a16="http://schemas.microsoft.com/office/drawing/2014/main" id="{3B1546BA-E4CE-40C6-B512-E80EC21AB031}"/>
                  </a:ext>
                </a:extLst>
              </p:cNvPr>
              <p:cNvSpPr>
                <a:spLocks noChangeAspect="1"/>
              </p:cNvSpPr>
              <p:nvPr/>
            </p:nvSpPr>
            <p:spPr>
              <a:xfrm>
                <a:off x="7465329" y="3692795"/>
                <a:ext cx="828043" cy="887938"/>
              </a:xfrm>
              <a:prstGeom prst="ellipse">
                <a:avLst/>
              </a:prstGeom>
              <a:gradFill>
                <a:gsLst>
                  <a:gs pos="5000">
                    <a:schemeClr val="accent2">
                      <a:lumMod val="50000"/>
                      <a:alpha val="36000"/>
                    </a:schemeClr>
                  </a:gs>
                  <a:gs pos="79000">
                    <a:schemeClr val="bg1">
                      <a:alpha val="23000"/>
                    </a:schemeClr>
                  </a:gs>
                </a:gsLst>
                <a:path path="circle">
                  <a:fillToRect l="50000" t="50000" r="50000" b="5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9" name="Connettore 2 58">
                <a:extLst>
                  <a:ext uri="{FF2B5EF4-FFF2-40B4-BE49-F238E27FC236}">
                    <a16:creationId xmlns:a16="http://schemas.microsoft.com/office/drawing/2014/main" id="{3B271992-E3D7-4B78-8818-99C653010FFA}"/>
                  </a:ext>
                </a:extLst>
              </p:cNvPr>
              <p:cNvCxnSpPr>
                <a:cxnSpLocks/>
              </p:cNvCxnSpPr>
              <p:nvPr/>
            </p:nvCxnSpPr>
            <p:spPr>
              <a:xfrm flipV="1">
                <a:off x="6977608" y="3504667"/>
                <a:ext cx="196466" cy="61642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0" name="Arm">
                <a:extLst>
                  <a:ext uri="{FF2B5EF4-FFF2-40B4-BE49-F238E27FC236}">
                    <a16:creationId xmlns:a16="http://schemas.microsoft.com/office/drawing/2014/main" id="{CFA58181-726A-430E-B036-7FE195CAD56D}"/>
                  </a:ext>
                </a:extLst>
              </p:cNvPr>
              <p:cNvSpPr txBox="1"/>
              <p:nvPr/>
            </p:nvSpPr>
            <p:spPr>
              <a:xfrm>
                <a:off x="6501908" y="4077489"/>
                <a:ext cx="902491"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rgbClr val="C00000"/>
                    </a:solidFill>
                    <a:latin typeface="+mn-lt"/>
                  </a:rPr>
                  <a:t>Neurog1</a:t>
                </a:r>
                <a:endParaRPr sz="1758" i="1" dirty="0">
                  <a:solidFill>
                    <a:srgbClr val="C00000"/>
                  </a:solidFill>
                  <a:latin typeface="+mn-lt"/>
                </a:endParaRPr>
              </a:p>
            </p:txBody>
          </p:sp>
          <p:cxnSp>
            <p:nvCxnSpPr>
              <p:cNvPr id="64" name="Connettore 2 63">
                <a:extLst>
                  <a:ext uri="{FF2B5EF4-FFF2-40B4-BE49-F238E27FC236}">
                    <a16:creationId xmlns:a16="http://schemas.microsoft.com/office/drawing/2014/main" id="{97E53123-9F17-4FF6-AAD4-FDA89DAED8C8}"/>
                  </a:ext>
                </a:extLst>
              </p:cNvPr>
              <p:cNvCxnSpPr>
                <a:cxnSpLocks/>
              </p:cNvCxnSpPr>
              <p:nvPr/>
            </p:nvCxnSpPr>
            <p:spPr>
              <a:xfrm flipH="1">
                <a:off x="8292746" y="3080597"/>
                <a:ext cx="113992" cy="30473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9" name="Arm">
                <a:extLst>
                  <a:ext uri="{FF2B5EF4-FFF2-40B4-BE49-F238E27FC236}">
                    <a16:creationId xmlns:a16="http://schemas.microsoft.com/office/drawing/2014/main" id="{C4900D92-62B9-4D02-B61D-F51307E9C14E}"/>
                  </a:ext>
                </a:extLst>
              </p:cNvPr>
              <p:cNvSpPr txBox="1"/>
              <p:nvPr/>
            </p:nvSpPr>
            <p:spPr>
              <a:xfrm>
                <a:off x="8154990" y="2805388"/>
                <a:ext cx="560411"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chemeClr val="accent5">
                        <a:lumMod val="75000"/>
                      </a:schemeClr>
                    </a:solidFill>
                    <a:latin typeface="+mn-lt"/>
                  </a:rPr>
                  <a:t>Pitx1</a:t>
                </a:r>
                <a:endParaRPr sz="1758" i="1" dirty="0">
                  <a:solidFill>
                    <a:schemeClr val="accent5">
                      <a:lumMod val="75000"/>
                    </a:schemeClr>
                  </a:solidFill>
                  <a:latin typeface="+mn-lt"/>
                </a:endParaRPr>
              </a:p>
            </p:txBody>
          </p:sp>
          <p:cxnSp>
            <p:nvCxnSpPr>
              <p:cNvPr id="70" name="Connettore 2 69">
                <a:extLst>
                  <a:ext uri="{FF2B5EF4-FFF2-40B4-BE49-F238E27FC236}">
                    <a16:creationId xmlns:a16="http://schemas.microsoft.com/office/drawing/2014/main" id="{71CB7025-70E8-4085-B1A3-9F311E357A78}"/>
                  </a:ext>
                </a:extLst>
              </p:cNvPr>
              <p:cNvCxnSpPr>
                <a:cxnSpLocks/>
              </p:cNvCxnSpPr>
              <p:nvPr/>
            </p:nvCxnSpPr>
            <p:spPr>
              <a:xfrm>
                <a:off x="7125368" y="3047662"/>
                <a:ext cx="284022" cy="17437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3" name="Arm">
                <a:extLst>
                  <a:ext uri="{FF2B5EF4-FFF2-40B4-BE49-F238E27FC236}">
                    <a16:creationId xmlns:a16="http://schemas.microsoft.com/office/drawing/2014/main" id="{D89E66CD-8935-4EB7-89E8-D36B6D0B5CC9}"/>
                  </a:ext>
                </a:extLst>
              </p:cNvPr>
              <p:cNvSpPr txBox="1"/>
              <p:nvPr/>
            </p:nvSpPr>
            <p:spPr>
              <a:xfrm>
                <a:off x="6693006" y="2807005"/>
                <a:ext cx="432362"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rgbClr val="20561D"/>
                    </a:solidFill>
                    <a:latin typeface="+mn-lt"/>
                  </a:rPr>
                  <a:t>Pen</a:t>
                </a:r>
                <a:endParaRPr sz="1758" i="1" dirty="0">
                  <a:solidFill>
                    <a:srgbClr val="20561D"/>
                  </a:solidFill>
                  <a:latin typeface="+mn-lt"/>
                </a:endParaRPr>
              </a:p>
            </p:txBody>
          </p:sp>
        </p:grpSp>
        <p:sp>
          <p:nvSpPr>
            <p:cNvPr id="79" name="CasellaDiTesto 78">
              <a:extLst>
                <a:ext uri="{FF2B5EF4-FFF2-40B4-BE49-F238E27FC236}">
                  <a16:creationId xmlns:a16="http://schemas.microsoft.com/office/drawing/2014/main" id="{0C4475DA-6BD0-4E1A-9D5D-E782EB0056AB}"/>
                </a:ext>
              </a:extLst>
            </p:cNvPr>
            <p:cNvSpPr txBox="1"/>
            <p:nvPr/>
          </p:nvSpPr>
          <p:spPr>
            <a:xfrm>
              <a:off x="6239222" y="3817745"/>
              <a:ext cx="2248372" cy="400110"/>
            </a:xfrm>
            <a:prstGeom prst="rect">
              <a:avLst/>
            </a:prstGeom>
            <a:noFill/>
          </p:spPr>
          <p:txBody>
            <a:bodyPr wrap="none" rtlCol="0">
              <a:spAutoFit/>
            </a:bodyPr>
            <a:lstStyle/>
            <a:p>
              <a:r>
                <a:rPr lang="en-US" sz="2000" b="1" dirty="0">
                  <a:solidFill>
                    <a:srgbClr val="C00000"/>
                  </a:solidFill>
                </a:rPr>
                <a:t>HL WT 3D structure</a:t>
              </a:r>
            </a:p>
          </p:txBody>
        </p:sp>
      </p:grpSp>
      <p:grpSp>
        <p:nvGrpSpPr>
          <p:cNvPr id="82" name="Gruppo 81">
            <a:extLst>
              <a:ext uri="{FF2B5EF4-FFF2-40B4-BE49-F238E27FC236}">
                <a16:creationId xmlns:a16="http://schemas.microsoft.com/office/drawing/2014/main" id="{E1155A1B-755B-40E0-9539-C0C5BDC66D76}"/>
              </a:ext>
            </a:extLst>
          </p:cNvPr>
          <p:cNvGrpSpPr/>
          <p:nvPr/>
        </p:nvGrpSpPr>
        <p:grpSpPr>
          <a:xfrm>
            <a:off x="6227421" y="1346896"/>
            <a:ext cx="2763712" cy="2070015"/>
            <a:chOff x="6258436" y="1767063"/>
            <a:chExt cx="2763712" cy="2070015"/>
          </a:xfrm>
        </p:grpSpPr>
        <p:grpSp>
          <p:nvGrpSpPr>
            <p:cNvPr id="50" name="Gruppo 49">
              <a:extLst>
                <a:ext uri="{FF2B5EF4-FFF2-40B4-BE49-F238E27FC236}">
                  <a16:creationId xmlns:a16="http://schemas.microsoft.com/office/drawing/2014/main" id="{7A5519E0-65D4-444E-8563-A4981A289B86}"/>
                </a:ext>
              </a:extLst>
            </p:cNvPr>
            <p:cNvGrpSpPr/>
            <p:nvPr/>
          </p:nvGrpSpPr>
          <p:grpSpPr>
            <a:xfrm>
              <a:off x="6374107" y="2060054"/>
              <a:ext cx="2648041" cy="1777024"/>
              <a:chOff x="6344477" y="1018412"/>
              <a:chExt cx="2648041" cy="1777024"/>
            </a:xfrm>
          </p:grpSpPr>
          <p:pic>
            <p:nvPicPr>
              <p:cNvPr id="32" name="Immagine 31">
                <a:extLst>
                  <a:ext uri="{FF2B5EF4-FFF2-40B4-BE49-F238E27FC236}">
                    <a16:creationId xmlns:a16="http://schemas.microsoft.com/office/drawing/2014/main" id="{10A8BD6D-D0DA-426A-A7EF-E72B93B98469}"/>
                  </a:ext>
                </a:extLst>
              </p:cNvPr>
              <p:cNvPicPr>
                <a:picLocks noChangeAspect="1"/>
              </p:cNvPicPr>
              <p:nvPr/>
            </p:nvPicPr>
            <p:blipFill rotWithShape="1">
              <a:blip r:embed="rId6">
                <a:extLst>
                  <a:ext uri="{28A0092B-C50C-407E-A947-70E740481C1C}">
                    <a14:useLocalDpi xmlns:a14="http://schemas.microsoft.com/office/drawing/2010/main" val="0"/>
                  </a:ext>
                </a:extLst>
              </a:blip>
              <a:srcRect l="12170" t="28453" r="13792" b="21702"/>
              <a:stretch/>
            </p:blipFill>
            <p:spPr>
              <a:xfrm>
                <a:off x="6344477" y="1337618"/>
                <a:ext cx="2594297" cy="1309942"/>
              </a:xfrm>
              <a:prstGeom prst="rect">
                <a:avLst/>
              </a:prstGeom>
            </p:spPr>
          </p:pic>
          <p:sp>
            <p:nvSpPr>
              <p:cNvPr id="33" name="Ovale 32">
                <a:extLst>
                  <a:ext uri="{FF2B5EF4-FFF2-40B4-BE49-F238E27FC236}">
                    <a16:creationId xmlns:a16="http://schemas.microsoft.com/office/drawing/2014/main" id="{EF763277-9399-4F72-AAB9-F8C85C118402}"/>
                  </a:ext>
                </a:extLst>
              </p:cNvPr>
              <p:cNvSpPr/>
              <p:nvPr/>
            </p:nvSpPr>
            <p:spPr>
              <a:xfrm>
                <a:off x="6595697" y="1290116"/>
                <a:ext cx="1237824" cy="1333991"/>
              </a:xfrm>
              <a:prstGeom prst="ellipse">
                <a:avLst/>
              </a:prstGeom>
              <a:gradFill>
                <a:gsLst>
                  <a:gs pos="5000">
                    <a:srgbClr val="C00000">
                      <a:alpha val="23000"/>
                    </a:srgbClr>
                  </a:gs>
                  <a:gs pos="76000">
                    <a:schemeClr val="bg1">
                      <a:alpha val="3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e 33">
                <a:extLst>
                  <a:ext uri="{FF2B5EF4-FFF2-40B4-BE49-F238E27FC236}">
                    <a16:creationId xmlns:a16="http://schemas.microsoft.com/office/drawing/2014/main" id="{25290911-CEEC-476D-9410-B09311AD4146}"/>
                  </a:ext>
                </a:extLst>
              </p:cNvPr>
              <p:cNvSpPr/>
              <p:nvPr/>
            </p:nvSpPr>
            <p:spPr>
              <a:xfrm>
                <a:off x="7754694" y="1313569"/>
                <a:ext cx="1237824" cy="1333991"/>
              </a:xfrm>
              <a:prstGeom prst="ellipse">
                <a:avLst/>
              </a:prstGeom>
              <a:gradFill>
                <a:gsLst>
                  <a:gs pos="5000">
                    <a:schemeClr val="accent6">
                      <a:lumMod val="50000"/>
                      <a:alpha val="23000"/>
                    </a:schemeClr>
                  </a:gs>
                  <a:gs pos="76000">
                    <a:schemeClr val="bg1">
                      <a:alpha val="3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6" name="Connettore 2 35">
                <a:extLst>
                  <a:ext uri="{FF2B5EF4-FFF2-40B4-BE49-F238E27FC236}">
                    <a16:creationId xmlns:a16="http://schemas.microsoft.com/office/drawing/2014/main" id="{B284353A-2A49-4EBD-B27A-E6F013F1E5C7}"/>
                  </a:ext>
                </a:extLst>
              </p:cNvPr>
              <p:cNvCxnSpPr>
                <a:cxnSpLocks/>
              </p:cNvCxnSpPr>
              <p:nvPr/>
            </p:nvCxnSpPr>
            <p:spPr>
              <a:xfrm flipH="1" flipV="1">
                <a:off x="8144666" y="1992589"/>
                <a:ext cx="361851" cy="5474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Arm">
                <a:extLst>
                  <a:ext uri="{FF2B5EF4-FFF2-40B4-BE49-F238E27FC236}">
                    <a16:creationId xmlns:a16="http://schemas.microsoft.com/office/drawing/2014/main" id="{4BE7EA71-7610-4074-ABA4-22D4064821DA}"/>
                  </a:ext>
                </a:extLst>
              </p:cNvPr>
              <p:cNvSpPr txBox="1"/>
              <p:nvPr/>
            </p:nvSpPr>
            <p:spPr>
              <a:xfrm>
                <a:off x="8303912" y="2452777"/>
                <a:ext cx="432362"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rgbClr val="20561D"/>
                    </a:solidFill>
                    <a:latin typeface="+mn-lt"/>
                  </a:rPr>
                  <a:t>Pen</a:t>
                </a:r>
                <a:endParaRPr sz="1758" i="1" dirty="0">
                  <a:solidFill>
                    <a:srgbClr val="20561D"/>
                  </a:solidFill>
                  <a:latin typeface="+mn-lt"/>
                </a:endParaRPr>
              </a:p>
            </p:txBody>
          </p:sp>
          <p:sp>
            <p:nvSpPr>
              <p:cNvPr id="40" name="Arm">
                <a:extLst>
                  <a:ext uri="{FF2B5EF4-FFF2-40B4-BE49-F238E27FC236}">
                    <a16:creationId xmlns:a16="http://schemas.microsoft.com/office/drawing/2014/main" id="{A0949A01-953F-4728-9DB9-BF6A894F3FCC}"/>
                  </a:ext>
                </a:extLst>
              </p:cNvPr>
              <p:cNvSpPr txBox="1"/>
              <p:nvPr/>
            </p:nvSpPr>
            <p:spPr>
              <a:xfrm>
                <a:off x="6356847" y="2378839"/>
                <a:ext cx="560411"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chemeClr val="accent5">
                        <a:lumMod val="75000"/>
                      </a:schemeClr>
                    </a:solidFill>
                    <a:latin typeface="+mn-lt"/>
                  </a:rPr>
                  <a:t>Pitx1</a:t>
                </a:r>
                <a:endParaRPr sz="1758" i="1" dirty="0">
                  <a:solidFill>
                    <a:schemeClr val="accent5">
                      <a:lumMod val="75000"/>
                    </a:schemeClr>
                  </a:solidFill>
                  <a:latin typeface="+mn-lt"/>
                </a:endParaRPr>
              </a:p>
            </p:txBody>
          </p:sp>
          <p:cxnSp>
            <p:nvCxnSpPr>
              <p:cNvPr id="41" name="Connettore 2 40">
                <a:extLst>
                  <a:ext uri="{FF2B5EF4-FFF2-40B4-BE49-F238E27FC236}">
                    <a16:creationId xmlns:a16="http://schemas.microsoft.com/office/drawing/2014/main" id="{10B87D88-FD1E-4C97-918C-8277601F5291}"/>
                  </a:ext>
                </a:extLst>
              </p:cNvPr>
              <p:cNvCxnSpPr>
                <a:cxnSpLocks/>
              </p:cNvCxnSpPr>
              <p:nvPr/>
            </p:nvCxnSpPr>
            <p:spPr>
              <a:xfrm flipV="1">
                <a:off x="6625739" y="1980564"/>
                <a:ext cx="408237" cy="47221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ttore 2 44">
                <a:extLst>
                  <a:ext uri="{FF2B5EF4-FFF2-40B4-BE49-F238E27FC236}">
                    <a16:creationId xmlns:a16="http://schemas.microsoft.com/office/drawing/2014/main" id="{E581335C-A982-4177-93E0-D2F4F263F586}"/>
                  </a:ext>
                </a:extLst>
              </p:cNvPr>
              <p:cNvCxnSpPr>
                <a:cxnSpLocks/>
              </p:cNvCxnSpPr>
              <p:nvPr/>
            </p:nvCxnSpPr>
            <p:spPr>
              <a:xfrm flipH="1">
                <a:off x="7641625" y="1313569"/>
                <a:ext cx="130378" cy="38628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Arm">
                <a:extLst>
                  <a:ext uri="{FF2B5EF4-FFF2-40B4-BE49-F238E27FC236}">
                    <a16:creationId xmlns:a16="http://schemas.microsoft.com/office/drawing/2014/main" id="{BB719686-DFF6-4580-85B5-1E54290EE427}"/>
                  </a:ext>
                </a:extLst>
              </p:cNvPr>
              <p:cNvSpPr txBox="1"/>
              <p:nvPr/>
            </p:nvSpPr>
            <p:spPr>
              <a:xfrm>
                <a:off x="7381773" y="1018412"/>
                <a:ext cx="902491"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rgbClr val="C00000"/>
                    </a:solidFill>
                    <a:latin typeface="+mn-lt"/>
                  </a:rPr>
                  <a:t>Neurog1</a:t>
                </a:r>
                <a:endParaRPr sz="1758" i="1" dirty="0">
                  <a:solidFill>
                    <a:srgbClr val="C00000"/>
                  </a:solidFill>
                  <a:latin typeface="+mn-lt"/>
                </a:endParaRPr>
              </a:p>
            </p:txBody>
          </p:sp>
        </p:grpSp>
        <p:sp>
          <p:nvSpPr>
            <p:cNvPr id="80" name="Rettangolo 79">
              <a:extLst>
                <a:ext uri="{FF2B5EF4-FFF2-40B4-BE49-F238E27FC236}">
                  <a16:creationId xmlns:a16="http://schemas.microsoft.com/office/drawing/2014/main" id="{6E5670D1-A41E-4D93-B950-6371408D6923}"/>
                </a:ext>
              </a:extLst>
            </p:cNvPr>
            <p:cNvSpPr/>
            <p:nvPr/>
          </p:nvSpPr>
          <p:spPr>
            <a:xfrm>
              <a:off x="6348190" y="2109202"/>
              <a:ext cx="2635671" cy="171421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CasellaDiTesto 80">
              <a:extLst>
                <a:ext uri="{FF2B5EF4-FFF2-40B4-BE49-F238E27FC236}">
                  <a16:creationId xmlns:a16="http://schemas.microsoft.com/office/drawing/2014/main" id="{77986298-1CED-4811-9B8A-3EB80079AE4B}"/>
                </a:ext>
              </a:extLst>
            </p:cNvPr>
            <p:cNvSpPr txBox="1"/>
            <p:nvPr/>
          </p:nvSpPr>
          <p:spPr>
            <a:xfrm>
              <a:off x="6258436" y="1767063"/>
              <a:ext cx="2203488" cy="400110"/>
            </a:xfrm>
            <a:prstGeom prst="rect">
              <a:avLst/>
            </a:prstGeom>
            <a:noFill/>
          </p:spPr>
          <p:txBody>
            <a:bodyPr wrap="none" rtlCol="0">
              <a:spAutoFit/>
            </a:bodyPr>
            <a:lstStyle/>
            <a:p>
              <a:r>
                <a:rPr lang="en-US" sz="2000" b="1" dirty="0">
                  <a:solidFill>
                    <a:schemeClr val="accent5">
                      <a:lumMod val="75000"/>
                    </a:schemeClr>
                  </a:solidFill>
                </a:rPr>
                <a:t>FL WT 3D structure</a:t>
              </a:r>
            </a:p>
          </p:txBody>
        </p:sp>
      </p:grpSp>
      <p:sp>
        <p:nvSpPr>
          <p:cNvPr id="84" name="CasellaDiTesto 83">
            <a:extLst>
              <a:ext uri="{FF2B5EF4-FFF2-40B4-BE49-F238E27FC236}">
                <a16:creationId xmlns:a16="http://schemas.microsoft.com/office/drawing/2014/main" id="{1853A52A-B940-4D46-BEE6-4DF8562CD5AC}"/>
              </a:ext>
            </a:extLst>
          </p:cNvPr>
          <p:cNvSpPr txBox="1"/>
          <p:nvPr/>
        </p:nvSpPr>
        <p:spPr>
          <a:xfrm>
            <a:off x="6742810" y="3381667"/>
            <a:ext cx="1784399" cy="307777"/>
          </a:xfrm>
          <a:prstGeom prst="rect">
            <a:avLst/>
          </a:prstGeom>
          <a:noFill/>
        </p:spPr>
        <p:txBody>
          <a:bodyPr wrap="none" rtlCol="0">
            <a:spAutoFit/>
          </a:bodyPr>
          <a:lstStyle/>
          <a:p>
            <a:r>
              <a:rPr lang="en-US" sz="1400" i="1" dirty="0"/>
              <a:t>inactive conformation</a:t>
            </a:r>
          </a:p>
        </p:txBody>
      </p:sp>
      <p:sp>
        <p:nvSpPr>
          <p:cNvPr id="86" name="CasellaDiTesto 85">
            <a:extLst>
              <a:ext uri="{FF2B5EF4-FFF2-40B4-BE49-F238E27FC236}">
                <a16:creationId xmlns:a16="http://schemas.microsoft.com/office/drawing/2014/main" id="{E87CFDDC-854A-4293-8036-E1478AB0CD59}"/>
              </a:ext>
            </a:extLst>
          </p:cNvPr>
          <p:cNvSpPr txBox="1"/>
          <p:nvPr/>
        </p:nvSpPr>
        <p:spPr>
          <a:xfrm>
            <a:off x="6791092" y="5835078"/>
            <a:ext cx="1687834" cy="307777"/>
          </a:xfrm>
          <a:prstGeom prst="rect">
            <a:avLst/>
          </a:prstGeom>
          <a:noFill/>
        </p:spPr>
        <p:txBody>
          <a:bodyPr wrap="none" rtlCol="0">
            <a:spAutoFit/>
          </a:bodyPr>
          <a:lstStyle/>
          <a:p>
            <a:r>
              <a:rPr lang="en-US" sz="1400" i="1" dirty="0"/>
              <a:t>active conformation</a:t>
            </a:r>
          </a:p>
        </p:txBody>
      </p:sp>
      <p:sp>
        <p:nvSpPr>
          <p:cNvPr id="88" name="Ovale 87">
            <a:extLst>
              <a:ext uri="{FF2B5EF4-FFF2-40B4-BE49-F238E27FC236}">
                <a16:creationId xmlns:a16="http://schemas.microsoft.com/office/drawing/2014/main" id="{4E9DB5AB-3EA3-4829-8AF4-56151D8F3F4E}"/>
              </a:ext>
            </a:extLst>
          </p:cNvPr>
          <p:cNvSpPr>
            <a:spLocks noChangeAspect="1"/>
          </p:cNvSpPr>
          <p:nvPr/>
        </p:nvSpPr>
        <p:spPr>
          <a:xfrm>
            <a:off x="7906679" y="4465190"/>
            <a:ext cx="805721" cy="864000"/>
          </a:xfrm>
          <a:prstGeom prst="ellipse">
            <a:avLst/>
          </a:prstGeom>
          <a:gradFill>
            <a:gsLst>
              <a:gs pos="5000">
                <a:srgbClr val="153553">
                  <a:alpha val="45000"/>
                </a:srgbClr>
              </a:gs>
              <a:gs pos="76000">
                <a:schemeClr val="bg1">
                  <a:alpha val="3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6" name="Linea" descr="Linea">
            <a:extLst>
              <a:ext uri="{FF2B5EF4-FFF2-40B4-BE49-F238E27FC236}">
                <a16:creationId xmlns:a16="http://schemas.microsoft.com/office/drawing/2014/main" id="{935F2C7E-A138-4C26-8953-32FCD9DE58CC}"/>
              </a:ext>
            </a:extLst>
          </p:cNvPr>
          <p:cNvPicPr>
            <a:picLocks/>
          </p:cNvPicPr>
          <p:nvPr/>
        </p:nvPicPr>
        <p:blipFill>
          <a:blip r:embed="rId7">
            <a:extLst/>
          </a:blip>
          <a:stretch>
            <a:fillRect/>
          </a:stretch>
        </p:blipFill>
        <p:spPr>
          <a:xfrm rot="21600000">
            <a:off x="252000" y="583200"/>
            <a:ext cx="8640000" cy="126000"/>
          </a:xfrm>
          <a:prstGeom prst="rect">
            <a:avLst/>
          </a:prstGeom>
        </p:spPr>
      </p:pic>
      <p:sp>
        <p:nvSpPr>
          <p:cNvPr id="47" name="OUTLINE">
            <a:extLst>
              <a:ext uri="{FF2B5EF4-FFF2-40B4-BE49-F238E27FC236}">
                <a16:creationId xmlns:a16="http://schemas.microsoft.com/office/drawing/2014/main" id="{55225C8E-DB88-47CD-A985-057DBA1A37B3}"/>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CB297B"/>
                </a:solidFill>
              </a:rPr>
              <a:t>CHROMATIN STRUCTURE MUTES ENHANCER ACTIVITY (I)</a:t>
            </a:r>
          </a:p>
        </p:txBody>
      </p:sp>
    </p:spTree>
    <p:extLst>
      <p:ext uri="{BB962C8B-B14F-4D97-AF65-F5344CB8AC3E}">
        <p14:creationId xmlns:p14="http://schemas.microsoft.com/office/powerpoint/2010/main" val="135229660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1">
            <a:extLst>
              <a:ext uri="{FF2B5EF4-FFF2-40B4-BE49-F238E27FC236}">
                <a16:creationId xmlns:a16="http://schemas.microsoft.com/office/drawing/2014/main" id="{44456E3B-CCB0-4B9A-84F6-21712AACC49C}"/>
              </a:ext>
            </a:extLst>
          </p:cNvPr>
          <p:cNvPicPr>
            <a:picLocks noChangeAspect="1"/>
          </p:cNvPicPr>
          <p:nvPr/>
        </p:nvPicPr>
        <p:blipFill rotWithShape="1">
          <a:blip r:embed="rId2"/>
          <a:srcRect l="6265" t="1" b="51628"/>
          <a:stretch/>
        </p:blipFill>
        <p:spPr>
          <a:xfrm>
            <a:off x="44708" y="953780"/>
            <a:ext cx="5246662" cy="3457256"/>
          </a:xfrm>
          <a:prstGeom prst="rect">
            <a:avLst/>
          </a:prstGeom>
        </p:spPr>
      </p:pic>
      <p:sp>
        <p:nvSpPr>
          <p:cNvPr id="5" name="Rettangolo 4">
            <a:extLst>
              <a:ext uri="{FF2B5EF4-FFF2-40B4-BE49-F238E27FC236}">
                <a16:creationId xmlns:a16="http://schemas.microsoft.com/office/drawing/2014/main" id="{AB3CDA2C-50B0-41C0-B4EF-61D250A243D7}"/>
              </a:ext>
            </a:extLst>
          </p:cNvPr>
          <p:cNvSpPr/>
          <p:nvPr/>
        </p:nvSpPr>
        <p:spPr>
          <a:xfrm>
            <a:off x="152527" y="1020909"/>
            <a:ext cx="1181063" cy="32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rPr>
              <a:t>cHi-C forelimb (FL)</a:t>
            </a:r>
          </a:p>
          <a:p>
            <a:pPr algn="ctr"/>
            <a:r>
              <a:rPr lang="en-GB" sz="1000" dirty="0">
                <a:solidFill>
                  <a:schemeClr val="tx1"/>
                </a:solidFill>
              </a:rPr>
              <a:t>wild-type (WT)</a:t>
            </a:r>
          </a:p>
        </p:txBody>
      </p:sp>
      <p:sp>
        <p:nvSpPr>
          <p:cNvPr id="6" name="Rettangolo 5">
            <a:extLst>
              <a:ext uri="{FF2B5EF4-FFF2-40B4-BE49-F238E27FC236}">
                <a16:creationId xmlns:a16="http://schemas.microsoft.com/office/drawing/2014/main" id="{8CA9E514-825D-4CA7-8B53-0BCD5A313177}"/>
              </a:ext>
            </a:extLst>
          </p:cNvPr>
          <p:cNvSpPr/>
          <p:nvPr/>
        </p:nvSpPr>
        <p:spPr>
          <a:xfrm>
            <a:off x="152867" y="2746565"/>
            <a:ext cx="1181063" cy="32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rPr>
              <a:t>cHi-C hindlimb (HL)</a:t>
            </a:r>
          </a:p>
          <a:p>
            <a:pPr algn="ctr"/>
            <a:r>
              <a:rPr lang="en-GB" sz="1000" dirty="0">
                <a:solidFill>
                  <a:schemeClr val="tx1"/>
                </a:solidFill>
              </a:rPr>
              <a:t>wild-type (WT)</a:t>
            </a:r>
          </a:p>
        </p:txBody>
      </p:sp>
      <p:cxnSp>
        <p:nvCxnSpPr>
          <p:cNvPr id="8" name="Connettore diritto 7">
            <a:extLst>
              <a:ext uri="{FF2B5EF4-FFF2-40B4-BE49-F238E27FC236}">
                <a16:creationId xmlns:a16="http://schemas.microsoft.com/office/drawing/2014/main" id="{F2F92F53-FB68-4D24-8F58-6B2D98191064}"/>
              </a:ext>
            </a:extLst>
          </p:cNvPr>
          <p:cNvCxnSpPr>
            <a:cxnSpLocks/>
          </p:cNvCxnSpPr>
          <p:nvPr/>
        </p:nvCxnSpPr>
        <p:spPr>
          <a:xfrm>
            <a:off x="4224463" y="2671539"/>
            <a:ext cx="7355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asellaDiTesto 12">
            <a:extLst>
              <a:ext uri="{FF2B5EF4-FFF2-40B4-BE49-F238E27FC236}">
                <a16:creationId xmlns:a16="http://schemas.microsoft.com/office/drawing/2014/main" id="{385779FA-5626-4EDA-A7C5-3E9D6A3F0E03}"/>
              </a:ext>
            </a:extLst>
          </p:cNvPr>
          <p:cNvSpPr txBox="1"/>
          <p:nvPr/>
        </p:nvSpPr>
        <p:spPr>
          <a:xfrm>
            <a:off x="4324388" y="2647560"/>
            <a:ext cx="535724" cy="246221"/>
          </a:xfrm>
          <a:prstGeom prst="rect">
            <a:avLst/>
          </a:prstGeom>
          <a:noFill/>
        </p:spPr>
        <p:txBody>
          <a:bodyPr wrap="none" rtlCol="0">
            <a:spAutoFit/>
          </a:bodyPr>
          <a:lstStyle/>
          <a:p>
            <a:r>
              <a:rPr lang="it-IT" sz="1000" dirty="0"/>
              <a:t>200 kb</a:t>
            </a:r>
            <a:endParaRPr lang="en-US" sz="1000" dirty="0"/>
          </a:p>
        </p:txBody>
      </p:sp>
      <p:sp>
        <p:nvSpPr>
          <p:cNvPr id="21" name="CasellaDiTesto 20">
            <a:extLst>
              <a:ext uri="{FF2B5EF4-FFF2-40B4-BE49-F238E27FC236}">
                <a16:creationId xmlns:a16="http://schemas.microsoft.com/office/drawing/2014/main" id="{1562BCBB-552F-49DF-8E93-82193F65A95E}"/>
              </a:ext>
            </a:extLst>
          </p:cNvPr>
          <p:cNvSpPr txBox="1"/>
          <p:nvPr/>
        </p:nvSpPr>
        <p:spPr>
          <a:xfrm>
            <a:off x="579021" y="6114994"/>
            <a:ext cx="3984681" cy="369332"/>
          </a:xfrm>
          <a:prstGeom prst="rect">
            <a:avLst/>
          </a:prstGeom>
          <a:noFill/>
        </p:spPr>
        <p:txBody>
          <a:bodyPr wrap="none" rtlCol="0">
            <a:spAutoFit/>
          </a:bodyPr>
          <a:lstStyle/>
          <a:p>
            <a:r>
              <a:rPr lang="en-US" b="1" i="1" u="sng" dirty="0"/>
              <a:t>Pitx1 is ectopically activated in forelimb</a:t>
            </a:r>
          </a:p>
        </p:txBody>
      </p:sp>
      <p:sp>
        <p:nvSpPr>
          <p:cNvPr id="22" name="CasellaDiTesto 21">
            <a:extLst>
              <a:ext uri="{FF2B5EF4-FFF2-40B4-BE49-F238E27FC236}">
                <a16:creationId xmlns:a16="http://schemas.microsoft.com/office/drawing/2014/main" id="{B8CDA3ED-F892-447E-BBC3-357FABEC6887}"/>
              </a:ext>
            </a:extLst>
          </p:cNvPr>
          <p:cNvSpPr txBox="1"/>
          <p:nvPr/>
        </p:nvSpPr>
        <p:spPr>
          <a:xfrm>
            <a:off x="3710001" y="2893781"/>
            <a:ext cx="1250150" cy="307777"/>
          </a:xfrm>
          <a:prstGeom prst="rect">
            <a:avLst/>
          </a:prstGeom>
          <a:noFill/>
        </p:spPr>
        <p:txBody>
          <a:bodyPr wrap="none" rtlCol="0">
            <a:spAutoFit/>
          </a:bodyPr>
          <a:lstStyle/>
          <a:p>
            <a:r>
              <a:rPr lang="en-US" sz="1400" b="1" dirty="0"/>
              <a:t>Pitx1 is active</a:t>
            </a:r>
          </a:p>
        </p:txBody>
      </p:sp>
      <p:sp>
        <p:nvSpPr>
          <p:cNvPr id="76" name="Rettangolo 75">
            <a:extLst>
              <a:ext uri="{FF2B5EF4-FFF2-40B4-BE49-F238E27FC236}">
                <a16:creationId xmlns:a16="http://schemas.microsoft.com/office/drawing/2014/main" id="{180F8137-B65C-41AB-A971-B4F4AD2152DB}"/>
              </a:ext>
            </a:extLst>
          </p:cNvPr>
          <p:cNvSpPr/>
          <p:nvPr/>
        </p:nvSpPr>
        <p:spPr>
          <a:xfrm>
            <a:off x="6320992" y="4156325"/>
            <a:ext cx="2635671" cy="171421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3" name="Gruppo 82">
            <a:extLst>
              <a:ext uri="{FF2B5EF4-FFF2-40B4-BE49-F238E27FC236}">
                <a16:creationId xmlns:a16="http://schemas.microsoft.com/office/drawing/2014/main" id="{8F905148-81AE-40E0-B0BC-B7DEDE754AB1}"/>
              </a:ext>
            </a:extLst>
          </p:cNvPr>
          <p:cNvGrpSpPr/>
          <p:nvPr/>
        </p:nvGrpSpPr>
        <p:grpSpPr>
          <a:xfrm>
            <a:off x="5746026" y="3587248"/>
            <a:ext cx="3840000" cy="2880000"/>
            <a:chOff x="5746026" y="3587248"/>
            <a:chExt cx="3840000" cy="2880000"/>
          </a:xfrm>
        </p:grpSpPr>
        <p:grpSp>
          <p:nvGrpSpPr>
            <p:cNvPr id="75" name="Gruppo 74">
              <a:extLst>
                <a:ext uri="{FF2B5EF4-FFF2-40B4-BE49-F238E27FC236}">
                  <a16:creationId xmlns:a16="http://schemas.microsoft.com/office/drawing/2014/main" id="{8D936657-5E59-4A57-B933-321C550D7093}"/>
                </a:ext>
              </a:extLst>
            </p:cNvPr>
            <p:cNvGrpSpPr/>
            <p:nvPr/>
          </p:nvGrpSpPr>
          <p:grpSpPr>
            <a:xfrm>
              <a:off x="5746026" y="3587248"/>
              <a:ext cx="3840000" cy="2880000"/>
              <a:chOff x="5839173" y="2223874"/>
              <a:chExt cx="3840000" cy="2880000"/>
            </a:xfrm>
          </p:grpSpPr>
          <p:pic>
            <p:nvPicPr>
              <p:cNvPr id="54" name="Immagine 53">
                <a:extLst>
                  <a:ext uri="{FF2B5EF4-FFF2-40B4-BE49-F238E27FC236}">
                    <a16:creationId xmlns:a16="http://schemas.microsoft.com/office/drawing/2014/main" id="{8A2F43DE-7F89-48E6-A190-11D362EA91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9173" y="2223874"/>
                <a:ext cx="3840000" cy="2880000"/>
              </a:xfrm>
              <a:prstGeom prst="rect">
                <a:avLst/>
              </a:prstGeom>
            </p:spPr>
          </p:pic>
          <p:sp>
            <p:nvSpPr>
              <p:cNvPr id="56" name="Ovale 55">
                <a:extLst>
                  <a:ext uri="{FF2B5EF4-FFF2-40B4-BE49-F238E27FC236}">
                    <a16:creationId xmlns:a16="http://schemas.microsoft.com/office/drawing/2014/main" id="{1B58148B-47F3-4CCB-A3EA-FC2F159469AC}"/>
                  </a:ext>
                </a:extLst>
              </p:cNvPr>
              <p:cNvSpPr>
                <a:spLocks noChangeAspect="1"/>
              </p:cNvSpPr>
              <p:nvPr/>
            </p:nvSpPr>
            <p:spPr>
              <a:xfrm>
                <a:off x="6893546" y="2864828"/>
                <a:ext cx="1007153" cy="1080000"/>
              </a:xfrm>
              <a:prstGeom prst="ellipse">
                <a:avLst/>
              </a:prstGeom>
              <a:gradFill>
                <a:gsLst>
                  <a:gs pos="5000">
                    <a:schemeClr val="accent6">
                      <a:lumMod val="50000"/>
                      <a:alpha val="46000"/>
                    </a:schemeClr>
                  </a:gs>
                  <a:gs pos="76000">
                    <a:schemeClr val="bg1">
                      <a:alpha val="3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e 56">
                <a:extLst>
                  <a:ext uri="{FF2B5EF4-FFF2-40B4-BE49-F238E27FC236}">
                    <a16:creationId xmlns:a16="http://schemas.microsoft.com/office/drawing/2014/main" id="{C6A48BBC-63F2-4D76-91AE-370F1D8B732F}"/>
                  </a:ext>
                </a:extLst>
              </p:cNvPr>
              <p:cNvSpPr>
                <a:spLocks noChangeAspect="1"/>
              </p:cNvSpPr>
              <p:nvPr/>
            </p:nvSpPr>
            <p:spPr>
              <a:xfrm>
                <a:off x="7999826" y="3101816"/>
                <a:ext cx="805721" cy="864000"/>
              </a:xfrm>
              <a:prstGeom prst="ellipse">
                <a:avLst/>
              </a:prstGeom>
              <a:gradFill>
                <a:gsLst>
                  <a:gs pos="5000">
                    <a:srgbClr val="153553">
                      <a:alpha val="45000"/>
                    </a:srgbClr>
                  </a:gs>
                  <a:gs pos="76000">
                    <a:schemeClr val="bg1">
                      <a:alpha val="3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e 57">
                <a:extLst>
                  <a:ext uri="{FF2B5EF4-FFF2-40B4-BE49-F238E27FC236}">
                    <a16:creationId xmlns:a16="http://schemas.microsoft.com/office/drawing/2014/main" id="{3B1546BA-E4CE-40C6-B512-E80EC21AB031}"/>
                  </a:ext>
                </a:extLst>
              </p:cNvPr>
              <p:cNvSpPr>
                <a:spLocks noChangeAspect="1"/>
              </p:cNvSpPr>
              <p:nvPr/>
            </p:nvSpPr>
            <p:spPr>
              <a:xfrm>
                <a:off x="7465329" y="3692795"/>
                <a:ext cx="828043" cy="887938"/>
              </a:xfrm>
              <a:prstGeom prst="ellipse">
                <a:avLst/>
              </a:prstGeom>
              <a:gradFill>
                <a:gsLst>
                  <a:gs pos="5000">
                    <a:schemeClr val="accent2">
                      <a:lumMod val="50000"/>
                      <a:alpha val="36000"/>
                    </a:schemeClr>
                  </a:gs>
                  <a:gs pos="79000">
                    <a:schemeClr val="bg1">
                      <a:alpha val="23000"/>
                    </a:schemeClr>
                  </a:gs>
                </a:gsLst>
                <a:path path="circle">
                  <a:fillToRect l="50000" t="50000" r="50000" b="5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9" name="Connettore 2 58">
                <a:extLst>
                  <a:ext uri="{FF2B5EF4-FFF2-40B4-BE49-F238E27FC236}">
                    <a16:creationId xmlns:a16="http://schemas.microsoft.com/office/drawing/2014/main" id="{3B271992-E3D7-4B78-8818-99C653010FFA}"/>
                  </a:ext>
                </a:extLst>
              </p:cNvPr>
              <p:cNvCxnSpPr>
                <a:cxnSpLocks/>
              </p:cNvCxnSpPr>
              <p:nvPr/>
            </p:nvCxnSpPr>
            <p:spPr>
              <a:xfrm flipV="1">
                <a:off x="6977608" y="3504667"/>
                <a:ext cx="196466" cy="61642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0" name="Arm">
                <a:extLst>
                  <a:ext uri="{FF2B5EF4-FFF2-40B4-BE49-F238E27FC236}">
                    <a16:creationId xmlns:a16="http://schemas.microsoft.com/office/drawing/2014/main" id="{CFA58181-726A-430E-B036-7FE195CAD56D}"/>
                  </a:ext>
                </a:extLst>
              </p:cNvPr>
              <p:cNvSpPr txBox="1"/>
              <p:nvPr/>
            </p:nvSpPr>
            <p:spPr>
              <a:xfrm>
                <a:off x="6501908" y="4077489"/>
                <a:ext cx="902491"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rgbClr val="C00000"/>
                    </a:solidFill>
                    <a:latin typeface="+mn-lt"/>
                  </a:rPr>
                  <a:t>Neurog1</a:t>
                </a:r>
                <a:endParaRPr sz="1758" i="1" dirty="0">
                  <a:solidFill>
                    <a:srgbClr val="C00000"/>
                  </a:solidFill>
                  <a:latin typeface="+mn-lt"/>
                </a:endParaRPr>
              </a:p>
            </p:txBody>
          </p:sp>
          <p:cxnSp>
            <p:nvCxnSpPr>
              <p:cNvPr id="64" name="Connettore 2 63">
                <a:extLst>
                  <a:ext uri="{FF2B5EF4-FFF2-40B4-BE49-F238E27FC236}">
                    <a16:creationId xmlns:a16="http://schemas.microsoft.com/office/drawing/2014/main" id="{97E53123-9F17-4FF6-AAD4-FDA89DAED8C8}"/>
                  </a:ext>
                </a:extLst>
              </p:cNvPr>
              <p:cNvCxnSpPr>
                <a:cxnSpLocks/>
              </p:cNvCxnSpPr>
              <p:nvPr/>
            </p:nvCxnSpPr>
            <p:spPr>
              <a:xfrm flipH="1">
                <a:off x="8292746" y="3080597"/>
                <a:ext cx="113992" cy="30473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9" name="Arm">
                <a:extLst>
                  <a:ext uri="{FF2B5EF4-FFF2-40B4-BE49-F238E27FC236}">
                    <a16:creationId xmlns:a16="http://schemas.microsoft.com/office/drawing/2014/main" id="{C4900D92-62B9-4D02-B61D-F51307E9C14E}"/>
                  </a:ext>
                </a:extLst>
              </p:cNvPr>
              <p:cNvSpPr txBox="1"/>
              <p:nvPr/>
            </p:nvSpPr>
            <p:spPr>
              <a:xfrm>
                <a:off x="8154990" y="2805388"/>
                <a:ext cx="560411"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chemeClr val="accent5">
                        <a:lumMod val="75000"/>
                      </a:schemeClr>
                    </a:solidFill>
                    <a:latin typeface="+mn-lt"/>
                  </a:rPr>
                  <a:t>Pitx1</a:t>
                </a:r>
                <a:endParaRPr sz="1758" i="1" dirty="0">
                  <a:solidFill>
                    <a:schemeClr val="accent5">
                      <a:lumMod val="75000"/>
                    </a:schemeClr>
                  </a:solidFill>
                  <a:latin typeface="+mn-lt"/>
                </a:endParaRPr>
              </a:p>
            </p:txBody>
          </p:sp>
          <p:cxnSp>
            <p:nvCxnSpPr>
              <p:cNvPr id="70" name="Connettore 2 69">
                <a:extLst>
                  <a:ext uri="{FF2B5EF4-FFF2-40B4-BE49-F238E27FC236}">
                    <a16:creationId xmlns:a16="http://schemas.microsoft.com/office/drawing/2014/main" id="{71CB7025-70E8-4085-B1A3-9F311E357A78}"/>
                  </a:ext>
                </a:extLst>
              </p:cNvPr>
              <p:cNvCxnSpPr>
                <a:cxnSpLocks/>
              </p:cNvCxnSpPr>
              <p:nvPr/>
            </p:nvCxnSpPr>
            <p:spPr>
              <a:xfrm>
                <a:off x="7125368" y="3047662"/>
                <a:ext cx="284022" cy="17437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3" name="Arm">
                <a:extLst>
                  <a:ext uri="{FF2B5EF4-FFF2-40B4-BE49-F238E27FC236}">
                    <a16:creationId xmlns:a16="http://schemas.microsoft.com/office/drawing/2014/main" id="{D89E66CD-8935-4EB7-89E8-D36B6D0B5CC9}"/>
                  </a:ext>
                </a:extLst>
              </p:cNvPr>
              <p:cNvSpPr txBox="1"/>
              <p:nvPr/>
            </p:nvSpPr>
            <p:spPr>
              <a:xfrm>
                <a:off x="6693006" y="2807005"/>
                <a:ext cx="432362"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rgbClr val="20561D"/>
                    </a:solidFill>
                    <a:latin typeface="+mn-lt"/>
                  </a:rPr>
                  <a:t>Pen</a:t>
                </a:r>
                <a:endParaRPr sz="1758" i="1" dirty="0">
                  <a:solidFill>
                    <a:srgbClr val="20561D"/>
                  </a:solidFill>
                  <a:latin typeface="+mn-lt"/>
                </a:endParaRPr>
              </a:p>
            </p:txBody>
          </p:sp>
        </p:grpSp>
        <p:sp>
          <p:nvSpPr>
            <p:cNvPr id="79" name="CasellaDiTesto 78">
              <a:extLst>
                <a:ext uri="{FF2B5EF4-FFF2-40B4-BE49-F238E27FC236}">
                  <a16:creationId xmlns:a16="http://schemas.microsoft.com/office/drawing/2014/main" id="{0C4475DA-6BD0-4E1A-9D5D-E782EB0056AB}"/>
                </a:ext>
              </a:extLst>
            </p:cNvPr>
            <p:cNvSpPr txBox="1"/>
            <p:nvPr/>
          </p:nvSpPr>
          <p:spPr>
            <a:xfrm>
              <a:off x="6239222" y="3817745"/>
              <a:ext cx="2248372" cy="400110"/>
            </a:xfrm>
            <a:prstGeom prst="rect">
              <a:avLst/>
            </a:prstGeom>
            <a:noFill/>
          </p:spPr>
          <p:txBody>
            <a:bodyPr wrap="none" rtlCol="0">
              <a:spAutoFit/>
            </a:bodyPr>
            <a:lstStyle/>
            <a:p>
              <a:r>
                <a:rPr lang="en-US" sz="2000" b="1" dirty="0">
                  <a:solidFill>
                    <a:srgbClr val="C00000"/>
                  </a:solidFill>
                </a:rPr>
                <a:t>HL WT 3D structure</a:t>
              </a:r>
            </a:p>
          </p:txBody>
        </p:sp>
      </p:grpSp>
      <p:sp>
        <p:nvSpPr>
          <p:cNvPr id="77" name="CasellaDiTesto 76">
            <a:extLst>
              <a:ext uri="{FF2B5EF4-FFF2-40B4-BE49-F238E27FC236}">
                <a16:creationId xmlns:a16="http://schemas.microsoft.com/office/drawing/2014/main" id="{08072BF6-9ED0-4A69-984E-DB2598785028}"/>
              </a:ext>
            </a:extLst>
          </p:cNvPr>
          <p:cNvSpPr txBox="1"/>
          <p:nvPr/>
        </p:nvSpPr>
        <p:spPr>
          <a:xfrm>
            <a:off x="6791092" y="5835078"/>
            <a:ext cx="1687834" cy="307777"/>
          </a:xfrm>
          <a:prstGeom prst="rect">
            <a:avLst/>
          </a:prstGeom>
          <a:noFill/>
        </p:spPr>
        <p:txBody>
          <a:bodyPr wrap="none" rtlCol="0">
            <a:spAutoFit/>
          </a:bodyPr>
          <a:lstStyle/>
          <a:p>
            <a:r>
              <a:rPr lang="en-US" sz="1400" i="1" dirty="0"/>
              <a:t>active conformation</a:t>
            </a:r>
          </a:p>
        </p:txBody>
      </p:sp>
      <p:pic>
        <p:nvPicPr>
          <p:cNvPr id="78" name="Schermata 2018-09-06 alle 11.21.44.png" descr="Schermata 2018-09-06 alle 11.21.44.png">
            <a:extLst>
              <a:ext uri="{FF2B5EF4-FFF2-40B4-BE49-F238E27FC236}">
                <a16:creationId xmlns:a16="http://schemas.microsoft.com/office/drawing/2014/main" id="{A3C43B95-2D51-4ECA-ACFD-8CF7F7D951FE}"/>
              </a:ext>
            </a:extLst>
          </p:cNvPr>
          <p:cNvPicPr>
            <a:picLocks noChangeAspect="1"/>
          </p:cNvPicPr>
          <p:nvPr/>
        </p:nvPicPr>
        <p:blipFill>
          <a:blip r:embed="rId4">
            <a:extLst/>
          </a:blip>
          <a:stretch>
            <a:fillRect/>
          </a:stretch>
        </p:blipFill>
        <p:spPr>
          <a:xfrm>
            <a:off x="5126573" y="4711123"/>
            <a:ext cx="1075081" cy="1116000"/>
          </a:xfrm>
          <a:prstGeom prst="rect">
            <a:avLst/>
          </a:prstGeom>
          <a:ln w="12700">
            <a:miter lim="400000"/>
          </a:ln>
        </p:spPr>
      </p:pic>
      <p:sp>
        <p:nvSpPr>
          <p:cNvPr id="84" name="Arm">
            <a:extLst>
              <a:ext uri="{FF2B5EF4-FFF2-40B4-BE49-F238E27FC236}">
                <a16:creationId xmlns:a16="http://schemas.microsoft.com/office/drawing/2014/main" id="{D1F36476-E49B-45B7-A2B4-5D685D9142AD}"/>
              </a:ext>
            </a:extLst>
          </p:cNvPr>
          <p:cNvSpPr txBox="1"/>
          <p:nvPr/>
        </p:nvSpPr>
        <p:spPr>
          <a:xfrm>
            <a:off x="5327428" y="4404057"/>
            <a:ext cx="629981" cy="2875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en-US" sz="1400" b="0" dirty="0">
                <a:solidFill>
                  <a:srgbClr val="C00000"/>
                </a:solidFill>
                <a:latin typeface="+mn-lt"/>
              </a:rPr>
              <a:t>WT Leg</a:t>
            </a:r>
          </a:p>
        </p:txBody>
      </p:sp>
      <p:sp>
        <p:nvSpPr>
          <p:cNvPr id="97" name="CasellaDiTesto 96">
            <a:extLst>
              <a:ext uri="{FF2B5EF4-FFF2-40B4-BE49-F238E27FC236}">
                <a16:creationId xmlns:a16="http://schemas.microsoft.com/office/drawing/2014/main" id="{63FFC176-F1AF-4A0A-B15F-C1708CF645EA}"/>
              </a:ext>
            </a:extLst>
          </p:cNvPr>
          <p:cNvSpPr txBox="1"/>
          <p:nvPr/>
        </p:nvSpPr>
        <p:spPr>
          <a:xfrm>
            <a:off x="3666535" y="1136228"/>
            <a:ext cx="1343573" cy="307777"/>
          </a:xfrm>
          <a:prstGeom prst="rect">
            <a:avLst/>
          </a:prstGeom>
          <a:noFill/>
        </p:spPr>
        <p:txBody>
          <a:bodyPr wrap="none" rtlCol="0">
            <a:spAutoFit/>
          </a:bodyPr>
          <a:lstStyle/>
          <a:p>
            <a:r>
              <a:rPr lang="en-US" sz="1400" b="1" dirty="0"/>
              <a:t>Pitx1 is inactive</a:t>
            </a:r>
          </a:p>
        </p:txBody>
      </p:sp>
      <p:grpSp>
        <p:nvGrpSpPr>
          <p:cNvPr id="111" name="Gruppo 110">
            <a:extLst>
              <a:ext uri="{FF2B5EF4-FFF2-40B4-BE49-F238E27FC236}">
                <a16:creationId xmlns:a16="http://schemas.microsoft.com/office/drawing/2014/main" id="{D036354E-DE00-4D58-9D61-3E0B23A46AD2}"/>
              </a:ext>
            </a:extLst>
          </p:cNvPr>
          <p:cNvGrpSpPr/>
          <p:nvPr/>
        </p:nvGrpSpPr>
        <p:grpSpPr>
          <a:xfrm>
            <a:off x="415824" y="5500138"/>
            <a:ext cx="4233012" cy="451039"/>
            <a:chOff x="583835" y="5345065"/>
            <a:chExt cx="4233012" cy="451039"/>
          </a:xfrm>
        </p:grpSpPr>
        <p:pic>
          <p:nvPicPr>
            <p:cNvPr id="96" name="Picture 21">
              <a:extLst>
                <a:ext uri="{FF2B5EF4-FFF2-40B4-BE49-F238E27FC236}">
                  <a16:creationId xmlns:a16="http://schemas.microsoft.com/office/drawing/2014/main" id="{5047C930-E4FB-431E-8CB2-CE9045603C43}"/>
                </a:ext>
              </a:extLst>
            </p:cNvPr>
            <p:cNvPicPr>
              <a:picLocks noChangeAspect="1"/>
            </p:cNvPicPr>
            <p:nvPr/>
          </p:nvPicPr>
          <p:blipFill rotWithShape="1">
            <a:blip r:embed="rId2"/>
            <a:srcRect l="36228" t="22288" r="15646" b="74185"/>
            <a:stretch/>
          </p:blipFill>
          <p:spPr>
            <a:xfrm>
              <a:off x="583835" y="5400104"/>
              <a:ext cx="4233012" cy="396000"/>
            </a:xfrm>
            <a:prstGeom prst="rect">
              <a:avLst/>
            </a:prstGeom>
          </p:spPr>
        </p:pic>
        <p:sp>
          <p:nvSpPr>
            <p:cNvPr id="109" name="Arco 108">
              <a:extLst>
                <a:ext uri="{FF2B5EF4-FFF2-40B4-BE49-F238E27FC236}">
                  <a16:creationId xmlns:a16="http://schemas.microsoft.com/office/drawing/2014/main" id="{B84632B7-E2FF-4A35-8C7D-92FA07042633}"/>
                </a:ext>
              </a:extLst>
            </p:cNvPr>
            <p:cNvSpPr/>
            <p:nvPr/>
          </p:nvSpPr>
          <p:spPr>
            <a:xfrm>
              <a:off x="2621770" y="5345065"/>
              <a:ext cx="815975" cy="254605"/>
            </a:xfrm>
            <a:prstGeom prst="arc">
              <a:avLst>
                <a:gd name="adj1" fmla="val 11573007"/>
                <a:gd name="adj2" fmla="val 55224"/>
              </a:avLst>
            </a:prstGeom>
            <a:ln w="19050">
              <a:solidFill>
                <a:schemeClr val="tx1"/>
              </a:solidFill>
              <a:headEnd type="arrow" w="sm"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0" name="Arco 109">
              <a:extLst>
                <a:ext uri="{FF2B5EF4-FFF2-40B4-BE49-F238E27FC236}">
                  <a16:creationId xmlns:a16="http://schemas.microsoft.com/office/drawing/2014/main" id="{AB29B06A-B675-49D3-A455-5EC304018DB4}"/>
                </a:ext>
              </a:extLst>
            </p:cNvPr>
            <p:cNvSpPr/>
            <p:nvPr/>
          </p:nvSpPr>
          <p:spPr>
            <a:xfrm flipH="1" flipV="1">
              <a:off x="2668039" y="5366485"/>
              <a:ext cx="815975" cy="254605"/>
            </a:xfrm>
            <a:prstGeom prst="arc">
              <a:avLst>
                <a:gd name="adj1" fmla="val 11573007"/>
                <a:gd name="adj2" fmla="val 55224"/>
              </a:avLst>
            </a:prstGeom>
            <a:ln w="19050">
              <a:solidFill>
                <a:schemeClr val="tx1"/>
              </a:solidFill>
              <a:headEnd type="arrow" w="sm"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113" name="Connettore diritto 112">
            <a:extLst>
              <a:ext uri="{FF2B5EF4-FFF2-40B4-BE49-F238E27FC236}">
                <a16:creationId xmlns:a16="http://schemas.microsoft.com/office/drawing/2014/main" id="{A58CA75C-88FE-470F-A783-A1BFC82CE2CA}"/>
              </a:ext>
            </a:extLst>
          </p:cNvPr>
          <p:cNvCxnSpPr>
            <a:cxnSpLocks/>
          </p:cNvCxnSpPr>
          <p:nvPr/>
        </p:nvCxnSpPr>
        <p:spPr>
          <a:xfrm flipH="1">
            <a:off x="476250" y="4404057"/>
            <a:ext cx="1183413" cy="1101393"/>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8" name="Connettore diritto 117">
            <a:extLst>
              <a:ext uri="{FF2B5EF4-FFF2-40B4-BE49-F238E27FC236}">
                <a16:creationId xmlns:a16="http://schemas.microsoft.com/office/drawing/2014/main" id="{E714C06E-A6DE-4951-808D-0C4F0A363353}"/>
              </a:ext>
            </a:extLst>
          </p:cNvPr>
          <p:cNvCxnSpPr>
            <a:cxnSpLocks/>
          </p:cNvCxnSpPr>
          <p:nvPr/>
        </p:nvCxnSpPr>
        <p:spPr>
          <a:xfrm>
            <a:off x="4297806" y="4375564"/>
            <a:ext cx="323955" cy="112457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3" name="CasellaDiTesto 122">
            <a:extLst>
              <a:ext uri="{FF2B5EF4-FFF2-40B4-BE49-F238E27FC236}">
                <a16:creationId xmlns:a16="http://schemas.microsoft.com/office/drawing/2014/main" id="{AA955CFA-2128-4844-AE20-5F88A2E7B313}"/>
              </a:ext>
            </a:extLst>
          </p:cNvPr>
          <p:cNvSpPr txBox="1"/>
          <p:nvPr/>
        </p:nvSpPr>
        <p:spPr>
          <a:xfrm>
            <a:off x="2392127" y="5210558"/>
            <a:ext cx="1161728" cy="276999"/>
          </a:xfrm>
          <a:prstGeom prst="rect">
            <a:avLst/>
          </a:prstGeom>
          <a:noFill/>
        </p:spPr>
        <p:txBody>
          <a:bodyPr wrap="none" rtlCol="0">
            <a:spAutoFit/>
          </a:bodyPr>
          <a:lstStyle/>
          <a:p>
            <a:r>
              <a:rPr lang="en-US" sz="1200" b="1" dirty="0"/>
              <a:t>inverted region</a:t>
            </a:r>
          </a:p>
        </p:txBody>
      </p:sp>
      <p:pic>
        <p:nvPicPr>
          <p:cNvPr id="63" name="Linea" descr="Linea">
            <a:extLst>
              <a:ext uri="{FF2B5EF4-FFF2-40B4-BE49-F238E27FC236}">
                <a16:creationId xmlns:a16="http://schemas.microsoft.com/office/drawing/2014/main" id="{43046752-6974-413C-B908-598B53A1B604}"/>
              </a:ext>
            </a:extLst>
          </p:cNvPr>
          <p:cNvPicPr>
            <a:picLocks/>
          </p:cNvPicPr>
          <p:nvPr/>
        </p:nvPicPr>
        <p:blipFill>
          <a:blip r:embed="rId5">
            <a:extLst/>
          </a:blip>
          <a:stretch>
            <a:fillRect/>
          </a:stretch>
        </p:blipFill>
        <p:spPr>
          <a:xfrm rot="21600000">
            <a:off x="252000" y="583200"/>
            <a:ext cx="8640000" cy="126000"/>
          </a:xfrm>
          <a:prstGeom prst="rect">
            <a:avLst/>
          </a:prstGeom>
        </p:spPr>
      </p:pic>
      <p:sp>
        <p:nvSpPr>
          <p:cNvPr id="65" name="OUTLINE">
            <a:extLst>
              <a:ext uri="{FF2B5EF4-FFF2-40B4-BE49-F238E27FC236}">
                <a16:creationId xmlns:a16="http://schemas.microsoft.com/office/drawing/2014/main" id="{121DADFC-E6FD-44C8-9C92-C08672E91B74}"/>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CB297B"/>
                </a:solidFill>
              </a:rPr>
              <a:t>CHROMATIN STRUCTURE MUTES ENHANCER ACTIVITY (II)</a:t>
            </a:r>
          </a:p>
        </p:txBody>
      </p:sp>
      <p:sp>
        <p:nvSpPr>
          <p:cNvPr id="66" name="CasellaDiTesto 65">
            <a:extLst>
              <a:ext uri="{FF2B5EF4-FFF2-40B4-BE49-F238E27FC236}">
                <a16:creationId xmlns:a16="http://schemas.microsoft.com/office/drawing/2014/main" id="{F164ED19-CFCF-46C4-86C9-99B54F1427CD}"/>
              </a:ext>
            </a:extLst>
          </p:cNvPr>
          <p:cNvSpPr txBox="1"/>
          <p:nvPr/>
        </p:nvSpPr>
        <p:spPr>
          <a:xfrm>
            <a:off x="6397453" y="6581001"/>
            <a:ext cx="2746329" cy="276999"/>
          </a:xfrm>
          <a:prstGeom prst="rect">
            <a:avLst/>
          </a:prstGeom>
          <a:noFill/>
        </p:spPr>
        <p:txBody>
          <a:bodyPr wrap="none" rtlCol="0">
            <a:spAutoFit/>
          </a:bodyPr>
          <a:lstStyle/>
          <a:p>
            <a:r>
              <a:rPr lang="it-IT" sz="1200" dirty="0"/>
              <a:t>Kragesteen et al., Nature Genetics (2018)</a:t>
            </a:r>
            <a:endParaRPr lang="en-US" sz="1200" dirty="0"/>
          </a:p>
        </p:txBody>
      </p:sp>
      <p:pic>
        <p:nvPicPr>
          <p:cNvPr id="98" name="Schermata 2018-09-06 alle 11.21.32.png" descr="Schermata 2018-09-06 alle 11.21.32.png">
            <a:extLst>
              <a:ext uri="{FF2B5EF4-FFF2-40B4-BE49-F238E27FC236}">
                <a16:creationId xmlns:a16="http://schemas.microsoft.com/office/drawing/2014/main" id="{7E9E4766-C5C7-4983-A202-B384B51F1CBC}"/>
              </a:ext>
            </a:extLst>
          </p:cNvPr>
          <p:cNvPicPr>
            <a:picLocks noChangeAspect="1"/>
          </p:cNvPicPr>
          <p:nvPr/>
        </p:nvPicPr>
        <p:blipFill>
          <a:blip r:embed="rId6">
            <a:extLst/>
          </a:blip>
          <a:stretch>
            <a:fillRect/>
          </a:stretch>
        </p:blipFill>
        <p:spPr>
          <a:xfrm>
            <a:off x="5065920" y="2099331"/>
            <a:ext cx="1195636" cy="1224000"/>
          </a:xfrm>
          <a:prstGeom prst="rect">
            <a:avLst/>
          </a:prstGeom>
          <a:ln w="12700">
            <a:miter lim="400000"/>
          </a:ln>
        </p:spPr>
      </p:pic>
      <p:sp>
        <p:nvSpPr>
          <p:cNvPr id="99" name="Arm">
            <a:extLst>
              <a:ext uri="{FF2B5EF4-FFF2-40B4-BE49-F238E27FC236}">
                <a16:creationId xmlns:a16="http://schemas.microsoft.com/office/drawing/2014/main" id="{D546D811-0B84-4232-8B3A-92F5B2203179}"/>
              </a:ext>
            </a:extLst>
          </p:cNvPr>
          <p:cNvSpPr txBox="1"/>
          <p:nvPr/>
        </p:nvSpPr>
        <p:spPr>
          <a:xfrm>
            <a:off x="5291370" y="1810304"/>
            <a:ext cx="689292" cy="2875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400" b="0" dirty="0">
                <a:latin typeface="+mn-lt"/>
              </a:rPr>
              <a:t>WT </a:t>
            </a:r>
            <a:r>
              <a:rPr sz="1400" b="0" dirty="0">
                <a:latin typeface="+mn-lt"/>
              </a:rPr>
              <a:t>Arm</a:t>
            </a:r>
          </a:p>
        </p:txBody>
      </p:sp>
      <p:grpSp>
        <p:nvGrpSpPr>
          <p:cNvPr id="100" name="Gruppo 99">
            <a:extLst>
              <a:ext uri="{FF2B5EF4-FFF2-40B4-BE49-F238E27FC236}">
                <a16:creationId xmlns:a16="http://schemas.microsoft.com/office/drawing/2014/main" id="{527D243A-D676-4CD7-9A46-28EF0DDEA6ED}"/>
              </a:ext>
            </a:extLst>
          </p:cNvPr>
          <p:cNvGrpSpPr/>
          <p:nvPr/>
        </p:nvGrpSpPr>
        <p:grpSpPr>
          <a:xfrm>
            <a:off x="6227421" y="1346896"/>
            <a:ext cx="2763712" cy="2070015"/>
            <a:chOff x="6258436" y="1767063"/>
            <a:chExt cx="2763712" cy="2070015"/>
          </a:xfrm>
        </p:grpSpPr>
        <p:grpSp>
          <p:nvGrpSpPr>
            <p:cNvPr id="101" name="Gruppo 100">
              <a:extLst>
                <a:ext uri="{FF2B5EF4-FFF2-40B4-BE49-F238E27FC236}">
                  <a16:creationId xmlns:a16="http://schemas.microsoft.com/office/drawing/2014/main" id="{DE14E4F5-999E-4DD6-948A-15E283B5459B}"/>
                </a:ext>
              </a:extLst>
            </p:cNvPr>
            <p:cNvGrpSpPr/>
            <p:nvPr/>
          </p:nvGrpSpPr>
          <p:grpSpPr>
            <a:xfrm>
              <a:off x="6374107" y="2060054"/>
              <a:ext cx="2648041" cy="1777024"/>
              <a:chOff x="6344477" y="1018412"/>
              <a:chExt cx="2648041" cy="1777024"/>
            </a:xfrm>
          </p:grpSpPr>
          <p:pic>
            <p:nvPicPr>
              <p:cNvPr id="104" name="Immagine 103">
                <a:extLst>
                  <a:ext uri="{FF2B5EF4-FFF2-40B4-BE49-F238E27FC236}">
                    <a16:creationId xmlns:a16="http://schemas.microsoft.com/office/drawing/2014/main" id="{9A5254AC-D630-4A22-9670-0E750436E6FA}"/>
                  </a:ext>
                </a:extLst>
              </p:cNvPr>
              <p:cNvPicPr>
                <a:picLocks noChangeAspect="1"/>
              </p:cNvPicPr>
              <p:nvPr/>
            </p:nvPicPr>
            <p:blipFill rotWithShape="1">
              <a:blip r:embed="rId7">
                <a:extLst>
                  <a:ext uri="{28A0092B-C50C-407E-A947-70E740481C1C}">
                    <a14:useLocalDpi xmlns:a14="http://schemas.microsoft.com/office/drawing/2010/main" val="0"/>
                  </a:ext>
                </a:extLst>
              </a:blip>
              <a:srcRect l="12170" t="28453" r="13792" b="21702"/>
              <a:stretch/>
            </p:blipFill>
            <p:spPr>
              <a:xfrm>
                <a:off x="6344477" y="1337618"/>
                <a:ext cx="2594297" cy="1309942"/>
              </a:xfrm>
              <a:prstGeom prst="rect">
                <a:avLst/>
              </a:prstGeom>
            </p:spPr>
          </p:pic>
          <p:sp>
            <p:nvSpPr>
              <p:cNvPr id="105" name="Ovale 104">
                <a:extLst>
                  <a:ext uri="{FF2B5EF4-FFF2-40B4-BE49-F238E27FC236}">
                    <a16:creationId xmlns:a16="http://schemas.microsoft.com/office/drawing/2014/main" id="{6BF5D17A-AC56-463B-B82E-9EB5EC3FB3B9}"/>
                  </a:ext>
                </a:extLst>
              </p:cNvPr>
              <p:cNvSpPr/>
              <p:nvPr/>
            </p:nvSpPr>
            <p:spPr>
              <a:xfrm>
                <a:off x="6595697" y="1290116"/>
                <a:ext cx="1237824" cy="1333991"/>
              </a:xfrm>
              <a:prstGeom prst="ellipse">
                <a:avLst/>
              </a:prstGeom>
              <a:gradFill>
                <a:gsLst>
                  <a:gs pos="5000">
                    <a:srgbClr val="C00000">
                      <a:alpha val="23000"/>
                    </a:srgbClr>
                  </a:gs>
                  <a:gs pos="76000">
                    <a:schemeClr val="bg1">
                      <a:alpha val="3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e 105">
                <a:extLst>
                  <a:ext uri="{FF2B5EF4-FFF2-40B4-BE49-F238E27FC236}">
                    <a16:creationId xmlns:a16="http://schemas.microsoft.com/office/drawing/2014/main" id="{D672B6E2-B83E-4E38-9081-E4CA0BD5338A}"/>
                  </a:ext>
                </a:extLst>
              </p:cNvPr>
              <p:cNvSpPr/>
              <p:nvPr/>
            </p:nvSpPr>
            <p:spPr>
              <a:xfrm>
                <a:off x="7754694" y="1313569"/>
                <a:ext cx="1237824" cy="1333991"/>
              </a:xfrm>
              <a:prstGeom prst="ellipse">
                <a:avLst/>
              </a:prstGeom>
              <a:gradFill>
                <a:gsLst>
                  <a:gs pos="5000">
                    <a:schemeClr val="accent6">
                      <a:lumMod val="50000"/>
                      <a:alpha val="23000"/>
                    </a:schemeClr>
                  </a:gs>
                  <a:gs pos="76000">
                    <a:schemeClr val="bg1">
                      <a:alpha val="3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7" name="Connettore 2 106">
                <a:extLst>
                  <a:ext uri="{FF2B5EF4-FFF2-40B4-BE49-F238E27FC236}">
                    <a16:creationId xmlns:a16="http://schemas.microsoft.com/office/drawing/2014/main" id="{67A375C0-67DC-499F-8838-F9429CB8C00C}"/>
                  </a:ext>
                </a:extLst>
              </p:cNvPr>
              <p:cNvCxnSpPr>
                <a:cxnSpLocks/>
              </p:cNvCxnSpPr>
              <p:nvPr/>
            </p:nvCxnSpPr>
            <p:spPr>
              <a:xfrm flipH="1" flipV="1">
                <a:off x="8144666" y="1992589"/>
                <a:ext cx="361851" cy="5474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8" name="Arm">
                <a:extLst>
                  <a:ext uri="{FF2B5EF4-FFF2-40B4-BE49-F238E27FC236}">
                    <a16:creationId xmlns:a16="http://schemas.microsoft.com/office/drawing/2014/main" id="{49FB91B9-8689-4982-B343-9FD63FF54774}"/>
                  </a:ext>
                </a:extLst>
              </p:cNvPr>
              <p:cNvSpPr txBox="1"/>
              <p:nvPr/>
            </p:nvSpPr>
            <p:spPr>
              <a:xfrm>
                <a:off x="8303912" y="2452777"/>
                <a:ext cx="432362"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rgbClr val="20561D"/>
                    </a:solidFill>
                    <a:latin typeface="+mn-lt"/>
                  </a:rPr>
                  <a:t>Pen</a:t>
                </a:r>
                <a:endParaRPr sz="1758" i="1" dirty="0">
                  <a:solidFill>
                    <a:srgbClr val="20561D"/>
                  </a:solidFill>
                  <a:latin typeface="+mn-lt"/>
                </a:endParaRPr>
              </a:p>
            </p:txBody>
          </p:sp>
          <p:sp>
            <p:nvSpPr>
              <p:cNvPr id="112" name="Arm">
                <a:extLst>
                  <a:ext uri="{FF2B5EF4-FFF2-40B4-BE49-F238E27FC236}">
                    <a16:creationId xmlns:a16="http://schemas.microsoft.com/office/drawing/2014/main" id="{5068FC85-4E65-46CD-BEF6-D1B4CBCDD0D0}"/>
                  </a:ext>
                </a:extLst>
              </p:cNvPr>
              <p:cNvSpPr txBox="1"/>
              <p:nvPr/>
            </p:nvSpPr>
            <p:spPr>
              <a:xfrm>
                <a:off x="6356847" y="2378839"/>
                <a:ext cx="560411"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chemeClr val="accent5">
                        <a:lumMod val="75000"/>
                      </a:schemeClr>
                    </a:solidFill>
                    <a:latin typeface="+mn-lt"/>
                  </a:rPr>
                  <a:t>Pitx1</a:t>
                </a:r>
                <a:endParaRPr sz="1758" i="1" dirty="0">
                  <a:solidFill>
                    <a:schemeClr val="accent5">
                      <a:lumMod val="75000"/>
                    </a:schemeClr>
                  </a:solidFill>
                  <a:latin typeface="+mn-lt"/>
                </a:endParaRPr>
              </a:p>
            </p:txBody>
          </p:sp>
          <p:cxnSp>
            <p:nvCxnSpPr>
              <p:cNvPr id="114" name="Connettore 2 113">
                <a:extLst>
                  <a:ext uri="{FF2B5EF4-FFF2-40B4-BE49-F238E27FC236}">
                    <a16:creationId xmlns:a16="http://schemas.microsoft.com/office/drawing/2014/main" id="{EC1283CA-A62A-4959-8B80-BDD74A88EAE9}"/>
                  </a:ext>
                </a:extLst>
              </p:cNvPr>
              <p:cNvCxnSpPr>
                <a:cxnSpLocks/>
              </p:cNvCxnSpPr>
              <p:nvPr/>
            </p:nvCxnSpPr>
            <p:spPr>
              <a:xfrm flipV="1">
                <a:off x="6625739" y="1980564"/>
                <a:ext cx="408237" cy="47221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Connettore 2 114">
                <a:extLst>
                  <a:ext uri="{FF2B5EF4-FFF2-40B4-BE49-F238E27FC236}">
                    <a16:creationId xmlns:a16="http://schemas.microsoft.com/office/drawing/2014/main" id="{629F01FF-5E75-4575-941B-46DFFF1DE3BF}"/>
                  </a:ext>
                </a:extLst>
              </p:cNvPr>
              <p:cNvCxnSpPr>
                <a:cxnSpLocks/>
              </p:cNvCxnSpPr>
              <p:nvPr/>
            </p:nvCxnSpPr>
            <p:spPr>
              <a:xfrm flipH="1">
                <a:off x="7641625" y="1313569"/>
                <a:ext cx="130378" cy="38628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6" name="Arm">
                <a:extLst>
                  <a:ext uri="{FF2B5EF4-FFF2-40B4-BE49-F238E27FC236}">
                    <a16:creationId xmlns:a16="http://schemas.microsoft.com/office/drawing/2014/main" id="{4574054A-4B12-4960-A9AD-50B07B1ADAC9}"/>
                  </a:ext>
                </a:extLst>
              </p:cNvPr>
              <p:cNvSpPr txBox="1"/>
              <p:nvPr/>
            </p:nvSpPr>
            <p:spPr>
              <a:xfrm>
                <a:off x="7381773" y="1018412"/>
                <a:ext cx="902491" cy="342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758" i="1" dirty="0">
                    <a:solidFill>
                      <a:srgbClr val="C00000"/>
                    </a:solidFill>
                    <a:latin typeface="+mn-lt"/>
                  </a:rPr>
                  <a:t>Neurog1</a:t>
                </a:r>
                <a:endParaRPr sz="1758" i="1" dirty="0">
                  <a:solidFill>
                    <a:srgbClr val="C00000"/>
                  </a:solidFill>
                  <a:latin typeface="+mn-lt"/>
                </a:endParaRPr>
              </a:p>
            </p:txBody>
          </p:sp>
        </p:grpSp>
        <p:sp>
          <p:nvSpPr>
            <p:cNvPr id="102" name="Rettangolo 101">
              <a:extLst>
                <a:ext uri="{FF2B5EF4-FFF2-40B4-BE49-F238E27FC236}">
                  <a16:creationId xmlns:a16="http://schemas.microsoft.com/office/drawing/2014/main" id="{827531A4-FA84-4A8C-BBD4-182A59553571}"/>
                </a:ext>
              </a:extLst>
            </p:cNvPr>
            <p:cNvSpPr/>
            <p:nvPr/>
          </p:nvSpPr>
          <p:spPr>
            <a:xfrm>
              <a:off x="6348190" y="2109202"/>
              <a:ext cx="2635671" cy="171421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CasellaDiTesto 102">
              <a:extLst>
                <a:ext uri="{FF2B5EF4-FFF2-40B4-BE49-F238E27FC236}">
                  <a16:creationId xmlns:a16="http://schemas.microsoft.com/office/drawing/2014/main" id="{F9A43D5A-ECDA-40AC-A79A-005C15349B51}"/>
                </a:ext>
              </a:extLst>
            </p:cNvPr>
            <p:cNvSpPr txBox="1"/>
            <p:nvPr/>
          </p:nvSpPr>
          <p:spPr>
            <a:xfrm>
              <a:off x="6258436" y="1767063"/>
              <a:ext cx="2203488" cy="400110"/>
            </a:xfrm>
            <a:prstGeom prst="rect">
              <a:avLst/>
            </a:prstGeom>
            <a:noFill/>
          </p:spPr>
          <p:txBody>
            <a:bodyPr wrap="none" rtlCol="0">
              <a:spAutoFit/>
            </a:bodyPr>
            <a:lstStyle/>
            <a:p>
              <a:r>
                <a:rPr lang="en-US" sz="2000" b="1" dirty="0">
                  <a:solidFill>
                    <a:schemeClr val="accent5">
                      <a:lumMod val="75000"/>
                    </a:schemeClr>
                  </a:solidFill>
                </a:rPr>
                <a:t>FL WT 3D structure</a:t>
              </a:r>
            </a:p>
          </p:txBody>
        </p:sp>
      </p:grpSp>
      <p:sp>
        <p:nvSpPr>
          <p:cNvPr id="117" name="CasellaDiTesto 116">
            <a:extLst>
              <a:ext uri="{FF2B5EF4-FFF2-40B4-BE49-F238E27FC236}">
                <a16:creationId xmlns:a16="http://schemas.microsoft.com/office/drawing/2014/main" id="{56F579CA-5524-4388-940B-22CAE58F35FD}"/>
              </a:ext>
            </a:extLst>
          </p:cNvPr>
          <p:cNvSpPr txBox="1"/>
          <p:nvPr/>
        </p:nvSpPr>
        <p:spPr>
          <a:xfrm>
            <a:off x="6742810" y="3381667"/>
            <a:ext cx="1784399" cy="307777"/>
          </a:xfrm>
          <a:prstGeom prst="rect">
            <a:avLst/>
          </a:prstGeom>
          <a:noFill/>
        </p:spPr>
        <p:txBody>
          <a:bodyPr wrap="none" rtlCol="0">
            <a:spAutoFit/>
          </a:bodyPr>
          <a:lstStyle/>
          <a:p>
            <a:r>
              <a:rPr lang="en-US" sz="1400" i="1" dirty="0"/>
              <a:t>inactive conformation</a:t>
            </a:r>
          </a:p>
        </p:txBody>
      </p:sp>
    </p:spTree>
    <p:extLst>
      <p:ext uri="{BB962C8B-B14F-4D97-AF65-F5344CB8AC3E}">
        <p14:creationId xmlns:p14="http://schemas.microsoft.com/office/powerpoint/2010/main" val="325728767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id="{50F99588-4653-418F-A0C0-178DC08DFA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7699" y="2350123"/>
            <a:ext cx="3416301" cy="2562226"/>
          </a:xfrm>
          <a:prstGeom prst="rect">
            <a:avLst/>
          </a:prstGeom>
        </p:spPr>
      </p:pic>
      <p:pic>
        <p:nvPicPr>
          <p:cNvPr id="10" name="Immagine 9">
            <a:extLst>
              <a:ext uri="{FF2B5EF4-FFF2-40B4-BE49-F238E27FC236}">
                <a16:creationId xmlns:a16="http://schemas.microsoft.com/office/drawing/2014/main" id="{9E13D708-6550-494E-BDED-E5605A4AD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9894" y="2147887"/>
            <a:ext cx="3416301" cy="2562226"/>
          </a:xfrm>
          <a:prstGeom prst="rect">
            <a:avLst/>
          </a:prstGeom>
        </p:spPr>
      </p:pic>
      <p:pic>
        <p:nvPicPr>
          <p:cNvPr id="2" name="Linea" descr="Linea">
            <a:extLst>
              <a:ext uri="{FF2B5EF4-FFF2-40B4-BE49-F238E27FC236}">
                <a16:creationId xmlns:a16="http://schemas.microsoft.com/office/drawing/2014/main" id="{12278CF8-77B3-49DC-8E8D-10664BD40C36}"/>
              </a:ext>
            </a:extLst>
          </p:cNvPr>
          <p:cNvPicPr>
            <a:picLocks/>
          </p:cNvPicPr>
          <p:nvPr/>
        </p:nvPicPr>
        <p:blipFill>
          <a:blip r:embed="rId4">
            <a:extLst/>
          </a:blip>
          <a:stretch>
            <a:fillRect/>
          </a:stretch>
        </p:blipFill>
        <p:spPr>
          <a:xfrm rot="21600000">
            <a:off x="252000" y="583200"/>
            <a:ext cx="8640000" cy="126000"/>
          </a:xfrm>
          <a:prstGeom prst="rect">
            <a:avLst/>
          </a:prstGeom>
        </p:spPr>
      </p:pic>
      <p:sp>
        <p:nvSpPr>
          <p:cNvPr id="3" name="OUTLINE">
            <a:extLst>
              <a:ext uri="{FF2B5EF4-FFF2-40B4-BE49-F238E27FC236}">
                <a16:creationId xmlns:a16="http://schemas.microsoft.com/office/drawing/2014/main" id="{AAB8250E-1F96-4C14-B749-A13666BAF07A}"/>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CB297B"/>
                </a:solidFill>
              </a:rPr>
              <a:t>CHROMATIN STRUCTURE MUTES ENHANCER ACTIVITY (III)</a:t>
            </a:r>
          </a:p>
        </p:txBody>
      </p:sp>
      <p:pic>
        <p:nvPicPr>
          <p:cNvPr id="5" name="Immagine 4">
            <a:extLst>
              <a:ext uri="{FF2B5EF4-FFF2-40B4-BE49-F238E27FC236}">
                <a16:creationId xmlns:a16="http://schemas.microsoft.com/office/drawing/2014/main" id="{F37C7A02-AD0B-4ABA-89C2-78337667EF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147887"/>
            <a:ext cx="3416301" cy="2562226"/>
          </a:xfrm>
          <a:prstGeom prst="rect">
            <a:avLst/>
          </a:prstGeom>
        </p:spPr>
      </p:pic>
      <p:sp>
        <p:nvSpPr>
          <p:cNvPr id="6" name="CasellaDiTesto 5">
            <a:extLst>
              <a:ext uri="{FF2B5EF4-FFF2-40B4-BE49-F238E27FC236}">
                <a16:creationId xmlns:a16="http://schemas.microsoft.com/office/drawing/2014/main" id="{E1BF63E4-54DE-4866-9BFA-A11EE621C9D4}"/>
              </a:ext>
            </a:extLst>
          </p:cNvPr>
          <p:cNvSpPr txBox="1"/>
          <p:nvPr/>
        </p:nvSpPr>
        <p:spPr>
          <a:xfrm>
            <a:off x="606406" y="2127873"/>
            <a:ext cx="2203488" cy="400110"/>
          </a:xfrm>
          <a:prstGeom prst="rect">
            <a:avLst/>
          </a:prstGeom>
          <a:noFill/>
        </p:spPr>
        <p:txBody>
          <a:bodyPr wrap="none" rtlCol="0">
            <a:spAutoFit/>
          </a:bodyPr>
          <a:lstStyle/>
          <a:p>
            <a:r>
              <a:rPr lang="en-US" sz="2000" b="1" dirty="0">
                <a:solidFill>
                  <a:schemeClr val="accent5">
                    <a:lumMod val="75000"/>
                  </a:schemeClr>
                </a:solidFill>
              </a:rPr>
              <a:t>FL WT 3D structure</a:t>
            </a:r>
          </a:p>
        </p:txBody>
      </p:sp>
      <p:sp>
        <p:nvSpPr>
          <p:cNvPr id="11" name="CasellaDiTesto 10">
            <a:extLst>
              <a:ext uri="{FF2B5EF4-FFF2-40B4-BE49-F238E27FC236}">
                <a16:creationId xmlns:a16="http://schemas.microsoft.com/office/drawing/2014/main" id="{D4DFE003-8A11-4B5C-B28D-782E68DADE3A}"/>
              </a:ext>
            </a:extLst>
          </p:cNvPr>
          <p:cNvSpPr txBox="1"/>
          <p:nvPr/>
        </p:nvSpPr>
        <p:spPr>
          <a:xfrm>
            <a:off x="3697062" y="2127873"/>
            <a:ext cx="2248372" cy="400110"/>
          </a:xfrm>
          <a:prstGeom prst="rect">
            <a:avLst/>
          </a:prstGeom>
          <a:noFill/>
        </p:spPr>
        <p:txBody>
          <a:bodyPr wrap="none" rtlCol="0">
            <a:spAutoFit/>
          </a:bodyPr>
          <a:lstStyle/>
          <a:p>
            <a:r>
              <a:rPr lang="en-US" sz="2000" b="1" dirty="0">
                <a:solidFill>
                  <a:srgbClr val="C00000"/>
                </a:solidFill>
              </a:rPr>
              <a:t>HL WT 3D structure</a:t>
            </a:r>
          </a:p>
        </p:txBody>
      </p:sp>
      <p:sp>
        <p:nvSpPr>
          <p:cNvPr id="14" name="CasellaDiTesto 13">
            <a:extLst>
              <a:ext uri="{FF2B5EF4-FFF2-40B4-BE49-F238E27FC236}">
                <a16:creationId xmlns:a16="http://schemas.microsoft.com/office/drawing/2014/main" id="{2DD79CE9-E7D7-4471-8028-E76C39AC634C}"/>
              </a:ext>
            </a:extLst>
          </p:cNvPr>
          <p:cNvSpPr txBox="1"/>
          <p:nvPr/>
        </p:nvSpPr>
        <p:spPr>
          <a:xfrm>
            <a:off x="6575017" y="2127873"/>
            <a:ext cx="2220160" cy="400110"/>
          </a:xfrm>
          <a:prstGeom prst="rect">
            <a:avLst/>
          </a:prstGeom>
          <a:noFill/>
        </p:spPr>
        <p:txBody>
          <a:bodyPr wrap="none" rtlCol="0">
            <a:spAutoFit/>
          </a:bodyPr>
          <a:lstStyle/>
          <a:p>
            <a:r>
              <a:rPr lang="en-US" sz="2000" b="1" dirty="0">
                <a:solidFill>
                  <a:schemeClr val="accent5">
                    <a:lumMod val="75000"/>
                  </a:schemeClr>
                </a:solidFill>
              </a:rPr>
              <a:t>FL Inv. 3D structure</a:t>
            </a:r>
          </a:p>
        </p:txBody>
      </p:sp>
      <p:pic>
        <p:nvPicPr>
          <p:cNvPr id="16" name="Picture 21">
            <a:extLst>
              <a:ext uri="{FF2B5EF4-FFF2-40B4-BE49-F238E27FC236}">
                <a16:creationId xmlns:a16="http://schemas.microsoft.com/office/drawing/2014/main" id="{6EE2E68D-10EB-4AF6-8AB4-CC71273ABB05}"/>
              </a:ext>
            </a:extLst>
          </p:cNvPr>
          <p:cNvPicPr>
            <a:picLocks noChangeAspect="1"/>
          </p:cNvPicPr>
          <p:nvPr/>
        </p:nvPicPr>
        <p:blipFill rotWithShape="1">
          <a:blip r:embed="rId6"/>
          <a:srcRect l="36228" t="22288" r="15646" b="74185"/>
          <a:stretch/>
        </p:blipFill>
        <p:spPr>
          <a:xfrm>
            <a:off x="2455494" y="1220537"/>
            <a:ext cx="4233012" cy="396000"/>
          </a:xfrm>
          <a:prstGeom prst="rect">
            <a:avLst/>
          </a:prstGeom>
        </p:spPr>
      </p:pic>
      <p:pic>
        <p:nvPicPr>
          <p:cNvPr id="19" name="Schermata 2018-09-06 alle 11.21.32.png" descr="Schermata 2018-09-06 alle 11.21.32.png">
            <a:extLst>
              <a:ext uri="{FF2B5EF4-FFF2-40B4-BE49-F238E27FC236}">
                <a16:creationId xmlns:a16="http://schemas.microsoft.com/office/drawing/2014/main" id="{17B8F52B-AEAE-44AA-9CF6-BBF42C76CAB7}"/>
              </a:ext>
            </a:extLst>
          </p:cNvPr>
          <p:cNvPicPr>
            <a:picLocks noChangeAspect="1"/>
          </p:cNvPicPr>
          <p:nvPr/>
        </p:nvPicPr>
        <p:blipFill>
          <a:blip r:embed="rId7">
            <a:extLst/>
          </a:blip>
          <a:stretch>
            <a:fillRect/>
          </a:stretch>
        </p:blipFill>
        <p:spPr>
          <a:xfrm>
            <a:off x="979097" y="5045699"/>
            <a:ext cx="1195636" cy="1224000"/>
          </a:xfrm>
          <a:prstGeom prst="rect">
            <a:avLst/>
          </a:prstGeom>
          <a:ln w="12700">
            <a:miter lim="400000"/>
          </a:ln>
        </p:spPr>
      </p:pic>
      <p:sp>
        <p:nvSpPr>
          <p:cNvPr id="20" name="Arm">
            <a:extLst>
              <a:ext uri="{FF2B5EF4-FFF2-40B4-BE49-F238E27FC236}">
                <a16:creationId xmlns:a16="http://schemas.microsoft.com/office/drawing/2014/main" id="{8896CBE5-C2ED-4B37-9F0B-5C01A27D5AD7}"/>
              </a:ext>
            </a:extLst>
          </p:cNvPr>
          <p:cNvSpPr txBox="1"/>
          <p:nvPr/>
        </p:nvSpPr>
        <p:spPr>
          <a:xfrm>
            <a:off x="1204547" y="4623322"/>
            <a:ext cx="689292" cy="2875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it-IT" sz="1400" b="0" dirty="0">
                <a:latin typeface="+mn-lt"/>
              </a:rPr>
              <a:t>WT </a:t>
            </a:r>
            <a:r>
              <a:rPr sz="1400" b="0" dirty="0">
                <a:latin typeface="+mn-lt"/>
              </a:rPr>
              <a:t>Arm</a:t>
            </a:r>
          </a:p>
        </p:txBody>
      </p:sp>
      <p:pic>
        <p:nvPicPr>
          <p:cNvPr id="21" name="Schermata 2018-09-06 alle 11.21.44.png" descr="Schermata 2018-09-06 alle 11.21.44.png">
            <a:extLst>
              <a:ext uri="{FF2B5EF4-FFF2-40B4-BE49-F238E27FC236}">
                <a16:creationId xmlns:a16="http://schemas.microsoft.com/office/drawing/2014/main" id="{6A50439E-245C-488C-BED2-FBF6F0479BCA}"/>
              </a:ext>
            </a:extLst>
          </p:cNvPr>
          <p:cNvPicPr>
            <a:picLocks noChangeAspect="1"/>
          </p:cNvPicPr>
          <p:nvPr/>
        </p:nvPicPr>
        <p:blipFill>
          <a:blip r:embed="rId8">
            <a:extLst/>
          </a:blip>
          <a:stretch>
            <a:fillRect/>
          </a:stretch>
        </p:blipFill>
        <p:spPr>
          <a:xfrm>
            <a:off x="4034459" y="5063738"/>
            <a:ext cx="1075081" cy="1116000"/>
          </a:xfrm>
          <a:prstGeom prst="rect">
            <a:avLst/>
          </a:prstGeom>
          <a:ln w="12700">
            <a:miter lim="400000"/>
          </a:ln>
        </p:spPr>
      </p:pic>
      <p:sp>
        <p:nvSpPr>
          <p:cNvPr id="22" name="Arm">
            <a:extLst>
              <a:ext uri="{FF2B5EF4-FFF2-40B4-BE49-F238E27FC236}">
                <a16:creationId xmlns:a16="http://schemas.microsoft.com/office/drawing/2014/main" id="{1CD1BD3F-709B-4BB4-8DAC-42E8A2C07710}"/>
              </a:ext>
            </a:extLst>
          </p:cNvPr>
          <p:cNvSpPr txBox="1"/>
          <p:nvPr/>
        </p:nvSpPr>
        <p:spPr>
          <a:xfrm>
            <a:off x="4235314" y="4623322"/>
            <a:ext cx="629981" cy="2875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r>
              <a:rPr lang="en-US" sz="1400" b="0" dirty="0">
                <a:solidFill>
                  <a:srgbClr val="C00000"/>
                </a:solidFill>
                <a:latin typeface="+mn-lt"/>
              </a:rPr>
              <a:t>WT Leg</a:t>
            </a:r>
          </a:p>
        </p:txBody>
      </p:sp>
      <p:sp>
        <p:nvSpPr>
          <p:cNvPr id="23" name="Arm">
            <a:extLst>
              <a:ext uri="{FF2B5EF4-FFF2-40B4-BE49-F238E27FC236}">
                <a16:creationId xmlns:a16="http://schemas.microsoft.com/office/drawing/2014/main" id="{2F59B5D0-DE68-428A-B4D9-188E37FFAE73}"/>
              </a:ext>
            </a:extLst>
          </p:cNvPr>
          <p:cNvSpPr txBox="1"/>
          <p:nvPr/>
        </p:nvSpPr>
        <p:spPr>
          <a:xfrm>
            <a:off x="6953428" y="4623322"/>
            <a:ext cx="1213923" cy="5030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2500" b="1" i="0" spc="25">
                <a:solidFill>
                  <a:srgbClr val="3F678C"/>
                </a:solidFill>
                <a:latin typeface="Helvetica"/>
                <a:ea typeface="Helvetica"/>
                <a:cs typeface="Helvetica"/>
                <a:sym typeface="Helvetica"/>
              </a:defRPr>
            </a:lvl1pPr>
          </a:lstStyle>
          <a:p>
            <a:pPr algn="ctr"/>
            <a:r>
              <a:rPr sz="1400" b="0" dirty="0">
                <a:latin typeface="+mn-lt"/>
              </a:rPr>
              <a:t>Arm</a:t>
            </a:r>
            <a:r>
              <a:rPr lang="en-US" sz="1400" b="0" dirty="0">
                <a:latin typeface="+mn-lt"/>
              </a:rPr>
              <a:t>-to-Leg</a:t>
            </a:r>
          </a:p>
          <a:p>
            <a:pPr algn="ctr"/>
            <a:r>
              <a:rPr lang="en-US" sz="1400" b="0" dirty="0">
                <a:latin typeface="+mn-lt"/>
              </a:rPr>
              <a:t>transformation</a:t>
            </a:r>
          </a:p>
        </p:txBody>
      </p:sp>
      <p:pic>
        <p:nvPicPr>
          <p:cNvPr id="24" name="Schermata 2018-09-06 alle 11.21.52.png" descr="Schermata 2018-09-06 alle 11.21.52.png">
            <a:extLst>
              <a:ext uri="{FF2B5EF4-FFF2-40B4-BE49-F238E27FC236}">
                <a16:creationId xmlns:a16="http://schemas.microsoft.com/office/drawing/2014/main" id="{9D024307-906B-4E2A-A8F7-0B93809B3728}"/>
              </a:ext>
            </a:extLst>
          </p:cNvPr>
          <p:cNvPicPr>
            <a:picLocks noChangeAspect="1"/>
          </p:cNvPicPr>
          <p:nvPr/>
        </p:nvPicPr>
        <p:blipFill>
          <a:blip r:embed="rId9">
            <a:extLst/>
          </a:blip>
          <a:stretch>
            <a:fillRect/>
          </a:stretch>
        </p:blipFill>
        <p:spPr>
          <a:xfrm>
            <a:off x="6969266" y="5178737"/>
            <a:ext cx="1205208" cy="1080000"/>
          </a:xfrm>
          <a:prstGeom prst="rect">
            <a:avLst/>
          </a:prstGeom>
          <a:ln w="12700" cap="flat">
            <a:noFill/>
            <a:miter lim="400000"/>
          </a:ln>
          <a:effectLst/>
        </p:spPr>
      </p:pic>
      <p:sp>
        <p:nvSpPr>
          <p:cNvPr id="25" name="CasellaDiTesto 24">
            <a:extLst>
              <a:ext uri="{FF2B5EF4-FFF2-40B4-BE49-F238E27FC236}">
                <a16:creationId xmlns:a16="http://schemas.microsoft.com/office/drawing/2014/main" id="{283233B5-B127-46A4-9B69-3A5E199C54D1}"/>
              </a:ext>
            </a:extLst>
          </p:cNvPr>
          <p:cNvSpPr txBox="1"/>
          <p:nvPr/>
        </p:nvSpPr>
        <p:spPr>
          <a:xfrm>
            <a:off x="684715" y="6497675"/>
            <a:ext cx="1784399" cy="307777"/>
          </a:xfrm>
          <a:prstGeom prst="rect">
            <a:avLst/>
          </a:prstGeom>
          <a:noFill/>
        </p:spPr>
        <p:txBody>
          <a:bodyPr wrap="none" rtlCol="0">
            <a:spAutoFit/>
          </a:bodyPr>
          <a:lstStyle/>
          <a:p>
            <a:r>
              <a:rPr lang="en-US" sz="1400" i="1" dirty="0"/>
              <a:t>inactive conformation</a:t>
            </a:r>
          </a:p>
        </p:txBody>
      </p:sp>
      <p:sp>
        <p:nvSpPr>
          <p:cNvPr id="26" name="CasellaDiTesto 25">
            <a:extLst>
              <a:ext uri="{FF2B5EF4-FFF2-40B4-BE49-F238E27FC236}">
                <a16:creationId xmlns:a16="http://schemas.microsoft.com/office/drawing/2014/main" id="{32E4F56A-B944-4D41-8BE0-81C16A4D85F5}"/>
              </a:ext>
            </a:extLst>
          </p:cNvPr>
          <p:cNvSpPr txBox="1"/>
          <p:nvPr/>
        </p:nvSpPr>
        <p:spPr>
          <a:xfrm>
            <a:off x="3895492" y="6497674"/>
            <a:ext cx="1687834" cy="307777"/>
          </a:xfrm>
          <a:prstGeom prst="rect">
            <a:avLst/>
          </a:prstGeom>
          <a:noFill/>
        </p:spPr>
        <p:txBody>
          <a:bodyPr wrap="none" rtlCol="0">
            <a:spAutoFit/>
          </a:bodyPr>
          <a:lstStyle/>
          <a:p>
            <a:r>
              <a:rPr lang="en-US" sz="1400" i="1" dirty="0"/>
              <a:t>active conformation</a:t>
            </a:r>
          </a:p>
        </p:txBody>
      </p:sp>
      <p:sp>
        <p:nvSpPr>
          <p:cNvPr id="27" name="CasellaDiTesto 26">
            <a:extLst>
              <a:ext uri="{FF2B5EF4-FFF2-40B4-BE49-F238E27FC236}">
                <a16:creationId xmlns:a16="http://schemas.microsoft.com/office/drawing/2014/main" id="{D650AD67-D82D-4AA2-8A14-FF19C8950695}"/>
              </a:ext>
            </a:extLst>
          </p:cNvPr>
          <p:cNvSpPr txBox="1"/>
          <p:nvPr/>
        </p:nvSpPr>
        <p:spPr>
          <a:xfrm>
            <a:off x="6447331" y="6497673"/>
            <a:ext cx="2249077" cy="307777"/>
          </a:xfrm>
          <a:prstGeom prst="rect">
            <a:avLst/>
          </a:prstGeom>
          <a:noFill/>
        </p:spPr>
        <p:txBody>
          <a:bodyPr wrap="none" rtlCol="0">
            <a:spAutoFit/>
          </a:bodyPr>
          <a:lstStyle/>
          <a:p>
            <a:r>
              <a:rPr lang="en-US" sz="1400" i="1" dirty="0"/>
              <a:t>endogenous Pitx1 activation</a:t>
            </a:r>
          </a:p>
        </p:txBody>
      </p:sp>
    </p:spTree>
    <p:extLst>
      <p:ext uri="{BB962C8B-B14F-4D97-AF65-F5344CB8AC3E}">
        <p14:creationId xmlns:p14="http://schemas.microsoft.com/office/powerpoint/2010/main" val="309899790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922A6CA-B16D-409A-B248-BB3BE1CDA993}"/>
              </a:ext>
            </a:extLst>
          </p:cNvPr>
          <p:cNvSpPr/>
          <p:nvPr/>
        </p:nvSpPr>
        <p:spPr>
          <a:xfrm>
            <a:off x="1869690" y="50800"/>
            <a:ext cx="5404621" cy="553998"/>
          </a:xfrm>
          <a:prstGeom prst="rect">
            <a:avLst/>
          </a:prstGeom>
        </p:spPr>
        <p:txBody>
          <a:bodyPr wrap="none">
            <a:spAutoFit/>
          </a:bodyPr>
          <a:lstStyle/>
          <a:p>
            <a:r>
              <a:rPr lang="en-US" sz="3000" dirty="0">
                <a:ln w="0"/>
                <a:effectLst>
                  <a:outerShdw blurRad="38100" dist="19050" dir="2700000" algn="tl" rotWithShape="0">
                    <a:schemeClr val="dk1">
                      <a:alpha val="40000"/>
                    </a:schemeClr>
                  </a:outerShdw>
                </a:effectLst>
                <a:latin typeface="Candara" pitchFamily="34" charset="0"/>
              </a:rPr>
              <a:t>CONCLUSIONS AND OUTLOOKS</a:t>
            </a:r>
          </a:p>
        </p:txBody>
      </p:sp>
      <p:sp>
        <p:nvSpPr>
          <p:cNvPr id="4" name="CasellaDiTesto 3">
            <a:extLst>
              <a:ext uri="{FF2B5EF4-FFF2-40B4-BE49-F238E27FC236}">
                <a16:creationId xmlns:a16="http://schemas.microsoft.com/office/drawing/2014/main" id="{D7404A67-0A8E-4FC2-A375-DB3FE0AF1152}"/>
              </a:ext>
            </a:extLst>
          </p:cNvPr>
          <p:cNvSpPr txBox="1"/>
          <p:nvPr/>
        </p:nvSpPr>
        <p:spPr>
          <a:xfrm>
            <a:off x="0" y="1229619"/>
            <a:ext cx="9144000" cy="2585323"/>
          </a:xfrm>
          <a:prstGeom prst="rect">
            <a:avLst/>
          </a:prstGeom>
          <a:noFill/>
        </p:spPr>
        <p:txBody>
          <a:bodyPr wrap="square" rtlCol="0">
            <a:spAutoFit/>
          </a:bodyPr>
          <a:lstStyle/>
          <a:p>
            <a:pPr marL="285750" indent="-285750" algn="just">
              <a:buFont typeface="Wingdings" pitchFamily="2" charset="2"/>
              <a:buChar char="ü"/>
            </a:pPr>
            <a:r>
              <a:rPr lang="en-GB" dirty="0"/>
              <a:t>The SBS model, and generally polymer physics, is a powerful tool to understand key mechanisms of the genome spatial organization.</a:t>
            </a:r>
          </a:p>
          <a:p>
            <a:pPr marL="285750" indent="-285750" algn="just">
              <a:buFont typeface="Wingdings" pitchFamily="2" charset="2"/>
              <a:buChar char="ü"/>
            </a:pPr>
            <a:endParaRPr lang="en-GB" dirty="0"/>
          </a:p>
          <a:p>
            <a:pPr marL="285750" indent="-285750" algn="just">
              <a:buFont typeface="Wingdings" pitchFamily="2" charset="2"/>
              <a:buChar char="ü"/>
            </a:pPr>
            <a:r>
              <a:rPr lang="en-GB" dirty="0"/>
              <a:t>We developed a machine learning method, PRISMR, based on the SBS model, to obtain highly accurate 3D reconstructions of real genomic loci.</a:t>
            </a:r>
          </a:p>
          <a:p>
            <a:pPr marL="285750" indent="-285750" algn="just">
              <a:buFont typeface="Wingdings" pitchFamily="2" charset="2"/>
              <a:buChar char="ü"/>
            </a:pPr>
            <a:endParaRPr lang="en-GB" dirty="0"/>
          </a:p>
          <a:p>
            <a:pPr marL="285750" indent="-285750" algn="just">
              <a:buFont typeface="Wingdings" pitchFamily="2" charset="2"/>
              <a:buChar char="ü"/>
            </a:pPr>
            <a:r>
              <a:rPr lang="en-US" dirty="0"/>
              <a:t>Our findings demonstrate that changes in 3D chromatin structures can act as an active component of gene regulation, sufficient to change basic developmental programs such as the morphogenetic identity of fore- vs. hindlimbs. </a:t>
            </a:r>
            <a:r>
              <a:rPr lang="en-GB" dirty="0"/>
              <a:t> </a:t>
            </a:r>
          </a:p>
        </p:txBody>
      </p:sp>
      <p:sp>
        <p:nvSpPr>
          <p:cNvPr id="7" name="CasellaDiTesto 6">
            <a:extLst>
              <a:ext uri="{FF2B5EF4-FFF2-40B4-BE49-F238E27FC236}">
                <a16:creationId xmlns:a16="http://schemas.microsoft.com/office/drawing/2014/main" id="{6F84F65B-6741-44B1-817A-5D31E6DBBB86}"/>
              </a:ext>
            </a:extLst>
          </p:cNvPr>
          <p:cNvSpPr txBox="1"/>
          <p:nvPr/>
        </p:nvSpPr>
        <p:spPr>
          <a:xfrm>
            <a:off x="0" y="4680844"/>
            <a:ext cx="9144000" cy="1477328"/>
          </a:xfrm>
          <a:prstGeom prst="rect">
            <a:avLst/>
          </a:prstGeom>
          <a:noFill/>
        </p:spPr>
        <p:txBody>
          <a:bodyPr wrap="square" rtlCol="0">
            <a:spAutoFit/>
          </a:bodyPr>
          <a:lstStyle/>
          <a:p>
            <a:pPr marL="342900" indent="-342900" algn="just">
              <a:buFont typeface="Wingdings" panose="05000000000000000000" pitchFamily="2" charset="2"/>
              <a:buChar char="Ø"/>
            </a:pPr>
            <a:r>
              <a:rPr lang="en-GB" dirty="0"/>
              <a:t>As a next step we are going to apply our methods to novel high-resolution HiC data during cellular development from embryos to full differentiated cells.</a:t>
            </a:r>
            <a:br>
              <a:rPr lang="en-GB" dirty="0"/>
            </a:br>
            <a:endParaRPr lang="en-GB" dirty="0"/>
          </a:p>
          <a:p>
            <a:pPr marL="342900" indent="-342900" algn="just">
              <a:buFont typeface="Wingdings" panose="05000000000000000000" pitchFamily="2" charset="2"/>
              <a:buChar char="Ø"/>
            </a:pPr>
            <a:r>
              <a:rPr lang="en-GB" dirty="0"/>
              <a:t>Our results hint to new personalized diagnostic tools for disease linked to chromatin mis-folding.</a:t>
            </a:r>
          </a:p>
        </p:txBody>
      </p:sp>
      <p:pic>
        <p:nvPicPr>
          <p:cNvPr id="6" name="Linea" descr="Linea">
            <a:extLst>
              <a:ext uri="{FF2B5EF4-FFF2-40B4-BE49-F238E27FC236}">
                <a16:creationId xmlns:a16="http://schemas.microsoft.com/office/drawing/2014/main" id="{989C3ECF-0074-4880-A471-B8C96212908A}"/>
              </a:ext>
            </a:extLst>
          </p:cNvPr>
          <p:cNvPicPr>
            <a:picLocks/>
          </p:cNvPicPr>
          <p:nvPr/>
        </p:nvPicPr>
        <p:blipFill>
          <a:blip r:embed="rId2">
            <a:biLevel thresh="75000"/>
            <a:extLst/>
          </a:blip>
          <a:stretch>
            <a:fillRect/>
          </a:stretch>
        </p:blipFill>
        <p:spPr>
          <a:xfrm rot="21600000">
            <a:off x="252000" y="583200"/>
            <a:ext cx="8640000" cy="126000"/>
          </a:xfrm>
          <a:prstGeom prst="rect">
            <a:avLst/>
          </a:prstGeom>
        </p:spPr>
      </p:pic>
    </p:spTree>
    <p:extLst>
      <p:ext uri="{BB962C8B-B14F-4D97-AF65-F5344CB8AC3E}">
        <p14:creationId xmlns:p14="http://schemas.microsoft.com/office/powerpoint/2010/main" val="428056435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922A6CA-B16D-409A-B248-BB3BE1CDA993}"/>
              </a:ext>
            </a:extLst>
          </p:cNvPr>
          <p:cNvSpPr/>
          <p:nvPr/>
        </p:nvSpPr>
        <p:spPr>
          <a:xfrm>
            <a:off x="2818956" y="0"/>
            <a:ext cx="3506088" cy="553998"/>
          </a:xfrm>
          <a:prstGeom prst="rect">
            <a:avLst/>
          </a:prstGeom>
        </p:spPr>
        <p:txBody>
          <a:bodyPr wrap="none">
            <a:spAutoFit/>
          </a:bodyPr>
          <a:lstStyle/>
          <a:p>
            <a:r>
              <a:rPr lang="en-US" sz="3000" dirty="0">
                <a:ln w="0"/>
                <a:effectLst>
                  <a:outerShdw blurRad="38100" dist="19050" dir="2700000" algn="tl" rotWithShape="0">
                    <a:schemeClr val="dk1">
                      <a:alpha val="40000"/>
                    </a:schemeClr>
                  </a:outerShdw>
                </a:effectLst>
                <a:latin typeface="Candara" pitchFamily="34" charset="0"/>
              </a:rPr>
              <a:t>Acknowledgements</a:t>
            </a:r>
          </a:p>
        </p:txBody>
      </p:sp>
      <p:cxnSp>
        <p:nvCxnSpPr>
          <p:cNvPr id="3" name="Connettore diritto 2">
            <a:extLst>
              <a:ext uri="{FF2B5EF4-FFF2-40B4-BE49-F238E27FC236}">
                <a16:creationId xmlns:a16="http://schemas.microsoft.com/office/drawing/2014/main" id="{398C20AD-8667-4960-AED5-F25A5A92FF0E}"/>
              </a:ext>
            </a:extLst>
          </p:cNvPr>
          <p:cNvCxnSpPr>
            <a:cxnSpLocks/>
          </p:cNvCxnSpPr>
          <p:nvPr/>
        </p:nvCxnSpPr>
        <p:spPr>
          <a:xfrm>
            <a:off x="594000" y="578177"/>
            <a:ext cx="7956000" cy="6598"/>
          </a:xfrm>
          <a:prstGeom prst="line">
            <a:avLst/>
          </a:prstGeom>
          <a:ln w="19050">
            <a:solidFill>
              <a:schemeClr val="tx1"/>
            </a:solidFill>
          </a:ln>
          <a:effectLst>
            <a:glow rad="114300">
              <a:schemeClr val="accent3">
                <a:lumMod val="75000"/>
                <a:alpha val="93000"/>
              </a:schemeClr>
            </a:glow>
            <a:softEdge rad="0"/>
          </a:effectLst>
        </p:spPr>
        <p:style>
          <a:lnRef idx="1">
            <a:schemeClr val="accent1"/>
          </a:lnRef>
          <a:fillRef idx="0">
            <a:schemeClr val="accent1"/>
          </a:fillRef>
          <a:effectRef idx="0">
            <a:schemeClr val="accent1"/>
          </a:effectRef>
          <a:fontRef idx="minor">
            <a:schemeClr val="tx1"/>
          </a:fontRef>
        </p:style>
      </p:cxnSp>
      <p:sp>
        <p:nvSpPr>
          <p:cNvPr id="14" name="CasellaDiTesto 13">
            <a:extLst>
              <a:ext uri="{FF2B5EF4-FFF2-40B4-BE49-F238E27FC236}">
                <a16:creationId xmlns:a16="http://schemas.microsoft.com/office/drawing/2014/main" id="{732AF8C1-87F9-40B3-A2BC-ABCB400320FD}"/>
              </a:ext>
            </a:extLst>
          </p:cNvPr>
          <p:cNvSpPr txBox="1"/>
          <p:nvPr/>
        </p:nvSpPr>
        <p:spPr>
          <a:xfrm>
            <a:off x="5607624" y="1164683"/>
            <a:ext cx="2553192" cy="2862322"/>
          </a:xfrm>
          <a:prstGeom prst="rect">
            <a:avLst/>
          </a:prstGeom>
          <a:noFill/>
        </p:spPr>
        <p:txBody>
          <a:bodyPr wrap="square" rtlCol="0">
            <a:spAutoFit/>
          </a:bodyPr>
          <a:lstStyle/>
          <a:p>
            <a:r>
              <a:rPr lang="it-IT" b="1" dirty="0"/>
              <a:t>Nicodemi’s group:</a:t>
            </a:r>
          </a:p>
          <a:p>
            <a:r>
              <a:rPr lang="it-IT" dirty="0"/>
              <a:t>Andrea M. Chiariello</a:t>
            </a:r>
          </a:p>
          <a:p>
            <a:r>
              <a:rPr lang="it-IT" dirty="0"/>
              <a:t>Simona Bianco</a:t>
            </a:r>
          </a:p>
          <a:p>
            <a:r>
              <a:rPr lang="it-IT" dirty="0"/>
              <a:t>Carlo Annunziatella</a:t>
            </a:r>
          </a:p>
          <a:p>
            <a:r>
              <a:rPr lang="it-IT" dirty="0"/>
              <a:t>Andrea Esposito</a:t>
            </a:r>
          </a:p>
          <a:p>
            <a:r>
              <a:rPr lang="it-IT" dirty="0"/>
              <a:t>Luca Fiorillo</a:t>
            </a:r>
          </a:p>
          <a:p>
            <a:r>
              <a:rPr lang="it-IT" dirty="0"/>
              <a:t>Mattia Conte</a:t>
            </a:r>
          </a:p>
          <a:p>
            <a:r>
              <a:rPr lang="it-IT" dirty="0"/>
              <a:t>Alfonso Corrado</a:t>
            </a:r>
          </a:p>
          <a:p>
            <a:r>
              <a:rPr lang="it-IT" dirty="0"/>
              <a:t>Francesco Musella</a:t>
            </a:r>
          </a:p>
          <a:p>
            <a:r>
              <a:rPr lang="it-IT" dirty="0"/>
              <a:t>Renato Sciarretta</a:t>
            </a:r>
          </a:p>
        </p:txBody>
      </p:sp>
      <p:sp>
        <p:nvSpPr>
          <p:cNvPr id="15" name="CasellaDiTesto 14">
            <a:extLst>
              <a:ext uri="{FF2B5EF4-FFF2-40B4-BE49-F238E27FC236}">
                <a16:creationId xmlns:a16="http://schemas.microsoft.com/office/drawing/2014/main" id="{829E1CD5-9BB7-492B-9F2F-442184B0FB91}"/>
              </a:ext>
            </a:extLst>
          </p:cNvPr>
          <p:cNvSpPr txBox="1"/>
          <p:nvPr/>
        </p:nvSpPr>
        <p:spPr>
          <a:xfrm>
            <a:off x="2818956" y="4712941"/>
            <a:ext cx="4579715" cy="369332"/>
          </a:xfrm>
          <a:prstGeom prst="rect">
            <a:avLst/>
          </a:prstGeom>
          <a:noFill/>
        </p:spPr>
        <p:txBody>
          <a:bodyPr wrap="none" rtlCol="0">
            <a:spAutoFit/>
          </a:bodyPr>
          <a:lstStyle/>
          <a:p>
            <a:r>
              <a:rPr lang="en-US" b="1" dirty="0"/>
              <a:t>Ana Pombo Lab</a:t>
            </a:r>
            <a:r>
              <a:rPr lang="en-US" dirty="0"/>
              <a:t>, Max-Delbrück Center, Berlin </a:t>
            </a:r>
          </a:p>
        </p:txBody>
      </p:sp>
      <p:pic>
        <p:nvPicPr>
          <p:cNvPr id="16" name="Immagine 15">
            <a:extLst>
              <a:ext uri="{FF2B5EF4-FFF2-40B4-BE49-F238E27FC236}">
                <a16:creationId xmlns:a16="http://schemas.microsoft.com/office/drawing/2014/main" id="{1B5D6ACC-4627-4B58-8B01-3CDAA810825A}"/>
              </a:ext>
            </a:extLst>
          </p:cNvPr>
          <p:cNvPicPr>
            <a:picLocks noChangeAspect="1"/>
          </p:cNvPicPr>
          <p:nvPr/>
        </p:nvPicPr>
        <p:blipFill>
          <a:blip r:embed="rId2"/>
          <a:stretch>
            <a:fillRect/>
          </a:stretch>
        </p:blipFill>
        <p:spPr>
          <a:xfrm>
            <a:off x="1376904" y="4564790"/>
            <a:ext cx="1379218" cy="665635"/>
          </a:xfrm>
          <a:prstGeom prst="rect">
            <a:avLst/>
          </a:prstGeom>
        </p:spPr>
      </p:pic>
      <p:sp>
        <p:nvSpPr>
          <p:cNvPr id="17" name="Rettangolo 16">
            <a:extLst>
              <a:ext uri="{FF2B5EF4-FFF2-40B4-BE49-F238E27FC236}">
                <a16:creationId xmlns:a16="http://schemas.microsoft.com/office/drawing/2014/main" id="{840EB9ED-984C-44EF-B73C-FD7FDFDEBE7A}"/>
              </a:ext>
            </a:extLst>
          </p:cNvPr>
          <p:cNvSpPr/>
          <p:nvPr/>
        </p:nvSpPr>
        <p:spPr>
          <a:xfrm>
            <a:off x="1636757" y="5638011"/>
            <a:ext cx="5277884" cy="369332"/>
          </a:xfrm>
          <a:prstGeom prst="rect">
            <a:avLst/>
          </a:prstGeom>
        </p:spPr>
        <p:txBody>
          <a:bodyPr wrap="square">
            <a:spAutoFit/>
          </a:bodyPr>
          <a:lstStyle/>
          <a:p>
            <a:r>
              <a:rPr lang="en-US" b="1" dirty="0"/>
              <a:t>Stefan Mundlos Lab</a:t>
            </a:r>
            <a:r>
              <a:rPr lang="en-US" dirty="0"/>
              <a:t>, Max Planck Institute, Berlin</a:t>
            </a:r>
          </a:p>
        </p:txBody>
      </p:sp>
      <p:pic>
        <p:nvPicPr>
          <p:cNvPr id="18" name="Immagine 17">
            <a:extLst>
              <a:ext uri="{FF2B5EF4-FFF2-40B4-BE49-F238E27FC236}">
                <a16:creationId xmlns:a16="http://schemas.microsoft.com/office/drawing/2014/main" id="{EC68F190-925E-4E94-B012-43AEC2E05F8B}"/>
              </a:ext>
            </a:extLst>
          </p:cNvPr>
          <p:cNvPicPr>
            <a:picLocks noChangeAspect="1"/>
          </p:cNvPicPr>
          <p:nvPr/>
        </p:nvPicPr>
        <p:blipFill>
          <a:blip r:embed="rId3"/>
          <a:stretch>
            <a:fillRect/>
          </a:stretch>
        </p:blipFill>
        <p:spPr>
          <a:xfrm>
            <a:off x="6465693" y="5341343"/>
            <a:ext cx="1040823" cy="1332000"/>
          </a:xfrm>
          <a:prstGeom prst="rect">
            <a:avLst/>
          </a:prstGeom>
        </p:spPr>
      </p:pic>
      <p:pic>
        <p:nvPicPr>
          <p:cNvPr id="19" name="Immagine" descr="Immagine">
            <a:extLst>
              <a:ext uri="{FF2B5EF4-FFF2-40B4-BE49-F238E27FC236}">
                <a16:creationId xmlns:a16="http://schemas.microsoft.com/office/drawing/2014/main" id="{C5AE085E-6F26-4A95-B210-9F63F087E4B2}"/>
              </a:ext>
            </a:extLst>
          </p:cNvPr>
          <p:cNvPicPr>
            <a:picLocks noChangeAspect="1"/>
          </p:cNvPicPr>
          <p:nvPr/>
        </p:nvPicPr>
        <p:blipFill>
          <a:blip r:embed="rId4">
            <a:extLst/>
          </a:blip>
          <a:srcRect l="15010" t="30212" r="25658"/>
          <a:stretch>
            <a:fillRect/>
          </a:stretch>
        </p:blipFill>
        <p:spPr>
          <a:xfrm>
            <a:off x="656455" y="1270711"/>
            <a:ext cx="4438285" cy="2537786"/>
          </a:xfrm>
          <a:prstGeom prst="rect">
            <a:avLst/>
          </a:prstGeom>
          <a:ln w="12700">
            <a:miter lim="400000"/>
          </a:ln>
        </p:spPr>
      </p:pic>
    </p:spTree>
    <p:extLst>
      <p:ext uri="{BB962C8B-B14F-4D97-AF65-F5344CB8AC3E}">
        <p14:creationId xmlns:p14="http://schemas.microsoft.com/office/powerpoint/2010/main" val="322433832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6858000"/>
          </a:xfrm>
        </p:spPr>
        <p:txBody>
          <a:bodyPr>
            <a:normAutofit/>
          </a:bodyPr>
          <a:lstStyle/>
          <a:p>
            <a:pPr algn="ctr"/>
            <a:r>
              <a:rPr lang="en-US" sz="5400" dirty="0">
                <a:ln w="17780" cmpd="sng">
                  <a:solidFill>
                    <a:schemeClr val="tx1"/>
                  </a:solidFill>
                  <a:prstDash val="solid"/>
                  <a:miter lim="800000"/>
                </a:ln>
                <a:latin typeface="+mn-lt"/>
              </a:rPr>
              <a:t>SUPPLEMENTARY SLIDES</a:t>
            </a:r>
          </a:p>
        </p:txBody>
      </p:sp>
    </p:spTree>
    <p:extLst>
      <p:ext uri="{BB962C8B-B14F-4D97-AF65-F5344CB8AC3E}">
        <p14:creationId xmlns:p14="http://schemas.microsoft.com/office/powerpoint/2010/main" val="2913505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OUTLINE"/>
          <p:cNvSpPr txBox="1"/>
          <p:nvPr/>
        </p:nvSpPr>
        <p:spPr>
          <a:xfrm>
            <a:off x="333504" y="128185"/>
            <a:ext cx="8476993" cy="5645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sz="3200" b="1" kern="0" dirty="0">
                <a:solidFill>
                  <a:srgbClr val="000000"/>
                </a:solidFill>
              </a:rPr>
              <a:t>OUTLINE</a:t>
            </a:r>
          </a:p>
        </p:txBody>
      </p:sp>
      <p:pic>
        <p:nvPicPr>
          <p:cNvPr id="128" name="Linea" descr="Linea"/>
          <p:cNvPicPr>
            <a:picLocks/>
          </p:cNvPicPr>
          <p:nvPr/>
        </p:nvPicPr>
        <p:blipFill>
          <a:blip r:embed="rId2">
            <a:extLst/>
          </a:blip>
          <a:stretch>
            <a:fillRect/>
          </a:stretch>
        </p:blipFill>
        <p:spPr>
          <a:xfrm rot="21600000">
            <a:off x="251350" y="583362"/>
            <a:ext cx="8641301" cy="126285"/>
          </a:xfrm>
          <a:prstGeom prst="rect">
            <a:avLst/>
          </a:prstGeom>
        </p:spPr>
      </p:pic>
      <p:sp>
        <p:nvSpPr>
          <p:cNvPr id="2" name="CasellaDiTesto 1">
            <a:extLst>
              <a:ext uri="{FF2B5EF4-FFF2-40B4-BE49-F238E27FC236}">
                <a16:creationId xmlns:a16="http://schemas.microsoft.com/office/drawing/2014/main" id="{E750A11D-27CE-401F-842C-AF2E51593A08}"/>
              </a:ext>
            </a:extLst>
          </p:cNvPr>
          <p:cNvSpPr txBox="1"/>
          <p:nvPr/>
        </p:nvSpPr>
        <p:spPr>
          <a:xfrm>
            <a:off x="166339" y="1344025"/>
            <a:ext cx="8811323" cy="50424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342900" marR="0" indent="-342900" defTabSz="584200" rtl="0" fontAlgn="auto" latinLnBrk="0" hangingPunct="0">
              <a:lnSpc>
                <a:spcPct val="150000"/>
              </a:lnSpc>
              <a:spcBef>
                <a:spcPts val="0"/>
              </a:spcBef>
              <a:spcAft>
                <a:spcPts val="0"/>
              </a:spcAft>
              <a:buClrTx/>
              <a:buSzTx/>
              <a:buFontTx/>
              <a:buAutoNum type="arabicPeriod"/>
              <a:tabLst/>
            </a:pPr>
            <a:r>
              <a:rPr kumimoji="0" lang="en-GB" sz="1700" b="1" i="0" u="none" strike="noStrike" cap="none" spc="0" normalizeH="0" baseline="0" dirty="0">
                <a:ln>
                  <a:noFill/>
                </a:ln>
                <a:solidFill>
                  <a:srgbClr val="E92611"/>
                </a:solidFill>
                <a:effectLst/>
                <a:uFillTx/>
                <a:latin typeface="Calibri" panose="020F0502020204030204" pitchFamily="34" charset="0"/>
                <a:ea typeface="Helvetica Neue"/>
                <a:cs typeface="Calibri" panose="020F0502020204030204" pitchFamily="34" charset="0"/>
                <a:sym typeface="Helvetica Neue"/>
              </a:rPr>
              <a:t>Biological background and 3C technologies: a new way to look into the cell nucleus</a:t>
            </a:r>
            <a:br>
              <a:rPr lang="en-GB" sz="1700" b="1" dirty="0">
                <a:solidFill>
                  <a:srgbClr val="000000"/>
                </a:solidFill>
                <a:latin typeface="Calibri" panose="020F0502020204030204" pitchFamily="34" charset="0"/>
                <a:ea typeface="Helvetica Neue"/>
                <a:cs typeface="Calibri" panose="020F0502020204030204" pitchFamily="34" charset="0"/>
                <a:sym typeface="Helvetica Neue"/>
              </a:rPr>
            </a:br>
            <a:r>
              <a:rPr lang="en-GB" sz="1600" i="1" dirty="0">
                <a:solidFill>
                  <a:srgbClr val="000000"/>
                </a:solidFill>
                <a:latin typeface="Calibri" panose="020F0502020204030204" pitchFamily="34" charset="0"/>
                <a:ea typeface="Helvetica Neue"/>
                <a:cs typeface="Calibri" panose="020F0502020204030204" pitchFamily="34" charset="0"/>
                <a:sym typeface="Helvetica Neue"/>
              </a:rPr>
              <a:t>Hi-C technique; TADs and meta-TADs.</a:t>
            </a:r>
            <a:br>
              <a:rPr lang="en-GB" sz="1700" i="1" dirty="0">
                <a:solidFill>
                  <a:srgbClr val="000000"/>
                </a:solidFill>
                <a:latin typeface="Calibri" panose="020F0502020204030204" pitchFamily="34" charset="0"/>
                <a:ea typeface="Helvetica Neue"/>
                <a:cs typeface="Calibri" panose="020F0502020204030204" pitchFamily="34" charset="0"/>
                <a:sym typeface="Helvetica Neue"/>
              </a:rPr>
            </a:br>
            <a:endParaRPr lang="en-GB" sz="1700" i="1" dirty="0">
              <a:solidFill>
                <a:srgbClr val="000000"/>
              </a:solidFill>
              <a:latin typeface="Calibri" panose="020F0502020204030204" pitchFamily="34" charset="0"/>
              <a:ea typeface="Helvetica Neue"/>
              <a:cs typeface="Calibri" panose="020F0502020204030204" pitchFamily="34" charset="0"/>
              <a:sym typeface="Helvetica Neue"/>
            </a:endParaRPr>
          </a:p>
          <a:p>
            <a:pPr marL="342900" marR="0" indent="-342900" defTabSz="584200" rtl="0" fontAlgn="auto" latinLnBrk="0" hangingPunct="0">
              <a:lnSpc>
                <a:spcPct val="150000"/>
              </a:lnSpc>
              <a:spcBef>
                <a:spcPts val="0"/>
              </a:spcBef>
              <a:spcAft>
                <a:spcPts val="0"/>
              </a:spcAft>
              <a:buClrTx/>
              <a:buSzTx/>
              <a:buFontTx/>
              <a:buAutoNum type="arabicPeriod"/>
              <a:tabLst/>
            </a:pPr>
            <a:r>
              <a:rPr kumimoji="0" lang="en-GB" sz="1700" b="1" u="none" strike="noStrike" cap="none" spc="0" normalizeH="0" baseline="0" dirty="0">
                <a:ln>
                  <a:noFill/>
                </a:ln>
                <a:solidFill>
                  <a:srgbClr val="1DB100"/>
                </a:solidFill>
                <a:effectLst/>
                <a:uFillTx/>
                <a:latin typeface="Calibri" panose="020F0502020204030204" pitchFamily="34" charset="0"/>
                <a:ea typeface="Helvetica Neue"/>
                <a:cs typeface="Calibri" panose="020F0502020204030204" pitchFamily="34" charset="0"/>
                <a:sym typeface="Helvetica Neue"/>
              </a:rPr>
              <a:t>Polymer physics and machine learning as in</a:t>
            </a:r>
            <a:r>
              <a:rPr lang="en-GB" sz="1700" b="1" dirty="0">
                <a:solidFill>
                  <a:srgbClr val="1DB100"/>
                </a:solidFill>
                <a:latin typeface="Calibri" panose="020F0502020204030204" pitchFamily="34" charset="0"/>
                <a:ea typeface="Helvetica Neue"/>
                <a:cs typeface="Calibri" panose="020F0502020204030204" pitchFamily="34" charset="0"/>
                <a:sym typeface="Helvetica Neue"/>
              </a:rPr>
              <a:t>struments to investigate the genome architecture</a:t>
            </a:r>
            <a:br>
              <a:rPr lang="en-GB" sz="1700" b="1" dirty="0">
                <a:solidFill>
                  <a:srgbClr val="000000"/>
                </a:solidFill>
                <a:latin typeface="Calibri" panose="020F0502020204030204" pitchFamily="34" charset="0"/>
                <a:ea typeface="Helvetica Neue"/>
                <a:cs typeface="Calibri" panose="020F0502020204030204" pitchFamily="34" charset="0"/>
                <a:sym typeface="Helvetica Neue"/>
              </a:rPr>
            </a:br>
            <a:r>
              <a:rPr lang="en-GB" sz="1600" i="1" dirty="0">
                <a:solidFill>
                  <a:srgbClr val="000000"/>
                </a:solidFill>
                <a:latin typeface="Calibri" panose="020F0502020204030204" pitchFamily="34" charset="0"/>
                <a:ea typeface="Helvetica Neue"/>
                <a:cs typeface="Calibri" panose="020F0502020204030204" pitchFamily="34" charset="0"/>
                <a:sym typeface="Helvetica Neue"/>
              </a:rPr>
              <a:t>The String&amp;Binders Switch (SBS) Model and the PRISMR method.</a:t>
            </a:r>
            <a:br>
              <a:rPr lang="en-GB" sz="1600" i="1" dirty="0">
                <a:solidFill>
                  <a:srgbClr val="000000"/>
                </a:solidFill>
                <a:latin typeface="Calibri" panose="020F0502020204030204" pitchFamily="34" charset="0"/>
                <a:ea typeface="Helvetica Neue"/>
                <a:cs typeface="Calibri" panose="020F0502020204030204" pitchFamily="34" charset="0"/>
                <a:sym typeface="Helvetica Neue"/>
              </a:rPr>
            </a:br>
            <a:endParaRPr lang="en-GB" sz="1600" i="1" dirty="0">
              <a:solidFill>
                <a:srgbClr val="000000"/>
              </a:solidFill>
              <a:latin typeface="Calibri" panose="020F0502020204030204" pitchFamily="34" charset="0"/>
              <a:ea typeface="Helvetica Neue"/>
              <a:cs typeface="Calibri" panose="020F0502020204030204" pitchFamily="34" charset="0"/>
              <a:sym typeface="Helvetica Neue"/>
            </a:endParaRPr>
          </a:p>
          <a:p>
            <a:pPr marL="342900" marR="0" indent="-342900" defTabSz="584200" rtl="0" fontAlgn="auto" latinLnBrk="0" hangingPunct="0">
              <a:lnSpc>
                <a:spcPct val="150000"/>
              </a:lnSpc>
              <a:spcBef>
                <a:spcPts val="0"/>
              </a:spcBef>
              <a:spcAft>
                <a:spcPts val="0"/>
              </a:spcAft>
              <a:buClrTx/>
              <a:buSzTx/>
              <a:buFontTx/>
              <a:buAutoNum type="arabicPeriod"/>
              <a:tabLst/>
            </a:pPr>
            <a:r>
              <a:rPr kumimoji="0" lang="en-GB" sz="1700" b="1" u="none" strike="noStrike" cap="none" spc="0" normalizeH="0" baseline="0" dirty="0">
                <a:ln>
                  <a:noFill/>
                </a:ln>
                <a:solidFill>
                  <a:srgbClr val="0076BB"/>
                </a:solidFill>
                <a:effectLst/>
                <a:uFillTx/>
                <a:latin typeface="Calibri" panose="020F0502020204030204" pitchFamily="34" charset="0"/>
                <a:ea typeface="Helvetica Neue"/>
                <a:cs typeface="Calibri" panose="020F0502020204030204" pitchFamily="34" charset="0"/>
                <a:sym typeface="Helvetica Neue"/>
              </a:rPr>
              <a:t>Describing the folding of real genomic regions</a:t>
            </a:r>
            <a:br>
              <a:rPr kumimoji="0" lang="en-GB" sz="1700" b="1"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rPr>
            </a:br>
            <a:r>
              <a:rPr kumimoji="0" lang="en-GB" sz="1600" i="1"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rPr>
              <a:t>The Sox9 locus; genome-wide description of the mouse genome.</a:t>
            </a:r>
            <a:br>
              <a:rPr kumimoji="0" lang="en-GB" sz="1600" i="1"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rPr>
            </a:br>
            <a:endParaRPr kumimoji="0" lang="en-GB" sz="1600" i="1"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endParaRPr>
          </a:p>
          <a:p>
            <a:pPr marL="342900" marR="0" indent="-342900" defTabSz="584200" rtl="0" fontAlgn="auto" latinLnBrk="0" hangingPunct="0">
              <a:lnSpc>
                <a:spcPct val="150000"/>
              </a:lnSpc>
              <a:spcBef>
                <a:spcPts val="0"/>
              </a:spcBef>
              <a:spcAft>
                <a:spcPts val="0"/>
              </a:spcAft>
              <a:buClrTx/>
              <a:buSzTx/>
              <a:buFontTx/>
              <a:buAutoNum type="arabicPeriod"/>
              <a:tabLst/>
            </a:pPr>
            <a:r>
              <a:rPr kumimoji="0" lang="en-GB" sz="1700" b="1" u="none" strike="noStrike" cap="none" spc="0" normalizeH="0" baseline="0" dirty="0">
                <a:ln>
                  <a:noFill/>
                </a:ln>
                <a:solidFill>
                  <a:srgbClr val="CB297B"/>
                </a:solidFill>
                <a:effectLst/>
                <a:uFillTx/>
                <a:latin typeface="Calibri" panose="020F0502020204030204" pitchFamily="34" charset="0"/>
                <a:ea typeface="Helvetica Neue"/>
                <a:cs typeface="Calibri" panose="020F0502020204030204" pitchFamily="34" charset="0"/>
                <a:sym typeface="Helvetica Neue"/>
              </a:rPr>
              <a:t>Predicting the effects of genomic rearrangements on the 3D chromatin structure</a:t>
            </a:r>
            <a:br>
              <a:rPr lang="en-GB" b="1" dirty="0">
                <a:solidFill>
                  <a:srgbClr val="000000"/>
                </a:solidFill>
                <a:latin typeface="Calibri" panose="020F0502020204030204" pitchFamily="34" charset="0"/>
                <a:ea typeface="Helvetica Neue"/>
                <a:cs typeface="Calibri" panose="020F0502020204030204" pitchFamily="34" charset="0"/>
                <a:sym typeface="Helvetica Neue"/>
              </a:rPr>
            </a:br>
            <a:r>
              <a:rPr lang="en-GB" sz="1600" i="1" dirty="0">
                <a:solidFill>
                  <a:srgbClr val="000000"/>
                </a:solidFill>
                <a:latin typeface="Calibri" panose="020F0502020204030204" pitchFamily="34" charset="0"/>
                <a:ea typeface="Helvetica Neue"/>
                <a:cs typeface="Calibri" panose="020F0502020204030204" pitchFamily="34" charset="0"/>
                <a:sym typeface="Helvetica Neue"/>
              </a:rPr>
              <a:t>The human Epha4 structural variants; the Pitx1 case study.</a:t>
            </a:r>
            <a:br>
              <a:rPr lang="en-GB" sz="1600" i="1" dirty="0">
                <a:solidFill>
                  <a:srgbClr val="000000"/>
                </a:solidFill>
                <a:latin typeface="Calibri" panose="020F0502020204030204" pitchFamily="34" charset="0"/>
                <a:ea typeface="Helvetica Neue"/>
                <a:cs typeface="Calibri" panose="020F0502020204030204" pitchFamily="34" charset="0"/>
                <a:sym typeface="Helvetica Neue"/>
              </a:rPr>
            </a:br>
            <a:endParaRPr lang="en-GB" sz="1600" i="1" dirty="0">
              <a:solidFill>
                <a:srgbClr val="000000"/>
              </a:solidFill>
              <a:latin typeface="Calibri" panose="020F0502020204030204" pitchFamily="34" charset="0"/>
              <a:ea typeface="Helvetica Neue"/>
              <a:cs typeface="Calibri" panose="020F0502020204030204" pitchFamily="34" charset="0"/>
              <a:sym typeface="Helvetica Neue"/>
            </a:endParaRPr>
          </a:p>
          <a:p>
            <a:pPr marL="342900" marR="0" indent="-342900" defTabSz="584200" rtl="0" fontAlgn="auto" latinLnBrk="0" hangingPunct="0">
              <a:lnSpc>
                <a:spcPct val="150000"/>
              </a:lnSpc>
              <a:spcBef>
                <a:spcPts val="0"/>
              </a:spcBef>
              <a:spcAft>
                <a:spcPts val="0"/>
              </a:spcAft>
              <a:buClrTx/>
              <a:buSzTx/>
              <a:buFontTx/>
              <a:buAutoNum type="arabicPeriod"/>
              <a:tabLst/>
            </a:pPr>
            <a:r>
              <a:rPr kumimoji="0" lang="en-GB" sz="1700" b="1"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rPr>
              <a:t>Conclusions and outlooks</a:t>
            </a:r>
          </a:p>
        </p:txBody>
      </p:sp>
    </p:spTree>
    <p:extLst>
      <p:ext uri="{BB962C8B-B14F-4D97-AF65-F5344CB8AC3E}">
        <p14:creationId xmlns:p14="http://schemas.microsoft.com/office/powerpoint/2010/main" val="277968806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Immagine 50"/>
          <p:cNvPicPr>
            <a:picLocks noChangeAspect="1"/>
          </p:cNvPicPr>
          <p:nvPr/>
        </p:nvPicPr>
        <p:blipFill rotWithShape="1">
          <a:blip r:embed="rId2" cstate="print">
            <a:extLst>
              <a:ext uri="{28A0092B-C50C-407E-A947-70E740481C1C}">
                <a14:useLocalDpi xmlns:a14="http://schemas.microsoft.com/office/drawing/2010/main" val="0"/>
              </a:ext>
            </a:extLst>
          </a:blip>
          <a:srcRect l="12211" t="14424" r="16989" b="4198"/>
          <a:stretch/>
        </p:blipFill>
        <p:spPr>
          <a:xfrm>
            <a:off x="3208215" y="1901404"/>
            <a:ext cx="2689954" cy="2520000"/>
          </a:xfrm>
          <a:prstGeom prst="rect">
            <a:avLst/>
          </a:prstGeom>
        </p:spPr>
      </p:pic>
      <p:sp>
        <p:nvSpPr>
          <p:cNvPr id="52" name="CasellaDiTesto 51"/>
          <p:cNvSpPr txBox="1"/>
          <p:nvPr/>
        </p:nvSpPr>
        <p:spPr>
          <a:xfrm rot="18900000">
            <a:off x="3264033" y="1545491"/>
            <a:ext cx="727200" cy="246221"/>
          </a:xfrm>
          <a:prstGeom prst="rect">
            <a:avLst/>
          </a:prstGeom>
          <a:noFill/>
        </p:spPr>
        <p:txBody>
          <a:bodyPr wrap="none" rtlCol="0">
            <a:spAutoFit/>
          </a:bodyPr>
          <a:lstStyle/>
          <a:p>
            <a:r>
              <a:rPr lang="it-IT" sz="1000" b="1" i="1" dirty="0">
                <a:solidFill>
                  <a:srgbClr val="792D2B"/>
                </a:solidFill>
              </a:rPr>
              <a:t>RA1</a:t>
            </a:r>
            <a:endParaRPr lang="en-GB" sz="1000" b="1" i="1" dirty="0">
              <a:solidFill>
                <a:srgbClr val="792D2B"/>
              </a:solidFill>
            </a:endParaRPr>
          </a:p>
        </p:txBody>
      </p:sp>
      <p:sp>
        <p:nvSpPr>
          <p:cNvPr id="53" name="CasellaDiTesto 52"/>
          <p:cNvSpPr txBox="1"/>
          <p:nvPr/>
        </p:nvSpPr>
        <p:spPr>
          <a:xfrm rot="18900000">
            <a:off x="3705601" y="1544400"/>
            <a:ext cx="726481" cy="246221"/>
          </a:xfrm>
          <a:prstGeom prst="rect">
            <a:avLst/>
          </a:prstGeom>
          <a:noFill/>
        </p:spPr>
        <p:txBody>
          <a:bodyPr wrap="none" rtlCol="0">
            <a:spAutoFit/>
          </a:bodyPr>
          <a:lstStyle/>
          <a:p>
            <a:pPr algn="r"/>
            <a:r>
              <a:rPr lang="it-IT" sz="1000" b="1" i="1" dirty="0">
                <a:solidFill>
                  <a:srgbClr val="0000CC"/>
                </a:solidFill>
              </a:rPr>
              <a:t>RA2/Pitx1</a:t>
            </a:r>
            <a:endParaRPr lang="en-GB" sz="1000" b="1" i="1" dirty="0">
              <a:solidFill>
                <a:srgbClr val="0000CC"/>
              </a:solidFill>
            </a:endParaRPr>
          </a:p>
        </p:txBody>
      </p:sp>
      <p:sp>
        <p:nvSpPr>
          <p:cNvPr id="54" name="CasellaDiTesto 53"/>
          <p:cNvSpPr txBox="1"/>
          <p:nvPr/>
        </p:nvSpPr>
        <p:spPr>
          <a:xfrm rot="18900000">
            <a:off x="4133865" y="1544400"/>
            <a:ext cx="727200" cy="246221"/>
          </a:xfrm>
          <a:prstGeom prst="rect">
            <a:avLst/>
          </a:prstGeom>
          <a:noFill/>
        </p:spPr>
        <p:txBody>
          <a:bodyPr wrap="none" rtlCol="0">
            <a:spAutoFit/>
          </a:bodyPr>
          <a:lstStyle/>
          <a:p>
            <a:r>
              <a:rPr lang="it-IT" sz="1000" b="1" i="1" dirty="0">
                <a:solidFill>
                  <a:srgbClr val="FF53D2"/>
                </a:solidFill>
              </a:rPr>
              <a:t>RA3</a:t>
            </a:r>
            <a:endParaRPr lang="en-GB" sz="1000" b="1" i="1" dirty="0">
              <a:solidFill>
                <a:srgbClr val="FF53D2"/>
              </a:solidFill>
            </a:endParaRPr>
          </a:p>
        </p:txBody>
      </p:sp>
      <p:sp>
        <p:nvSpPr>
          <p:cNvPr id="55" name="CasellaDiTesto 54"/>
          <p:cNvSpPr txBox="1"/>
          <p:nvPr/>
        </p:nvSpPr>
        <p:spPr>
          <a:xfrm rot="18900000">
            <a:off x="4564555" y="1544400"/>
            <a:ext cx="738000" cy="246221"/>
          </a:xfrm>
          <a:prstGeom prst="rect">
            <a:avLst/>
          </a:prstGeom>
          <a:noFill/>
        </p:spPr>
        <p:txBody>
          <a:bodyPr wrap="none" rtlCol="0">
            <a:spAutoFit/>
          </a:bodyPr>
          <a:lstStyle/>
          <a:p>
            <a:r>
              <a:rPr lang="it-IT" sz="1000" b="1" i="1" dirty="0">
                <a:solidFill>
                  <a:srgbClr val="00CC00"/>
                </a:solidFill>
              </a:rPr>
              <a:t>RA4</a:t>
            </a:r>
            <a:endParaRPr lang="en-GB" sz="1000" b="1" i="1" dirty="0">
              <a:solidFill>
                <a:srgbClr val="00CC00"/>
              </a:solidFill>
            </a:endParaRPr>
          </a:p>
        </p:txBody>
      </p:sp>
      <p:sp>
        <p:nvSpPr>
          <p:cNvPr id="57" name="CasellaDiTesto 56"/>
          <p:cNvSpPr txBox="1"/>
          <p:nvPr/>
        </p:nvSpPr>
        <p:spPr>
          <a:xfrm rot="18900000">
            <a:off x="4995119" y="1544400"/>
            <a:ext cx="727200" cy="246221"/>
          </a:xfrm>
          <a:prstGeom prst="rect">
            <a:avLst/>
          </a:prstGeom>
          <a:noFill/>
        </p:spPr>
        <p:txBody>
          <a:bodyPr wrap="none" rtlCol="0">
            <a:spAutoFit/>
          </a:bodyPr>
          <a:lstStyle/>
          <a:p>
            <a:r>
              <a:rPr lang="it-IT" sz="1000" b="1" i="1" dirty="0">
                <a:solidFill>
                  <a:srgbClr val="004C00"/>
                </a:solidFill>
              </a:rPr>
              <a:t>RA5/Pen</a:t>
            </a:r>
            <a:endParaRPr lang="en-GB" sz="1000" b="1" i="1" dirty="0">
              <a:solidFill>
                <a:srgbClr val="004C00"/>
              </a:solidFill>
            </a:endParaRPr>
          </a:p>
        </p:txBody>
      </p:sp>
      <p:sp>
        <p:nvSpPr>
          <p:cNvPr id="58" name="CasellaDiTesto 57"/>
          <p:cNvSpPr txBox="1"/>
          <p:nvPr/>
        </p:nvSpPr>
        <p:spPr>
          <a:xfrm rot="18900000">
            <a:off x="5433424" y="1544400"/>
            <a:ext cx="727200" cy="246221"/>
          </a:xfrm>
          <a:prstGeom prst="rect">
            <a:avLst/>
          </a:prstGeom>
          <a:noFill/>
        </p:spPr>
        <p:txBody>
          <a:bodyPr wrap="none" rtlCol="0">
            <a:spAutoFit/>
          </a:bodyPr>
          <a:lstStyle/>
          <a:p>
            <a:r>
              <a:rPr lang="it-IT" sz="1000" b="1" i="1" dirty="0">
                <a:solidFill>
                  <a:srgbClr val="C00000"/>
                </a:solidFill>
              </a:rPr>
              <a:t>Neurog1</a:t>
            </a:r>
            <a:endParaRPr lang="en-GB" sz="1000" b="1" i="1" dirty="0">
              <a:solidFill>
                <a:srgbClr val="C00000"/>
              </a:solidFill>
            </a:endParaRPr>
          </a:p>
        </p:txBody>
      </p:sp>
      <p:sp>
        <p:nvSpPr>
          <p:cNvPr id="59" name="CasellaDiTesto 58"/>
          <p:cNvSpPr txBox="1"/>
          <p:nvPr/>
        </p:nvSpPr>
        <p:spPr>
          <a:xfrm>
            <a:off x="2529606" y="2037001"/>
            <a:ext cx="727200" cy="246221"/>
          </a:xfrm>
          <a:prstGeom prst="rect">
            <a:avLst/>
          </a:prstGeom>
          <a:noFill/>
        </p:spPr>
        <p:txBody>
          <a:bodyPr wrap="none" rtlCol="0">
            <a:spAutoFit/>
          </a:bodyPr>
          <a:lstStyle/>
          <a:p>
            <a:pPr algn="r"/>
            <a:r>
              <a:rPr lang="it-IT" sz="1000" b="1" i="1" dirty="0">
                <a:solidFill>
                  <a:srgbClr val="792D2B"/>
                </a:solidFill>
              </a:rPr>
              <a:t>RA1</a:t>
            </a:r>
            <a:endParaRPr lang="en-GB" sz="1000" b="1" i="1" dirty="0">
              <a:solidFill>
                <a:srgbClr val="792D2B"/>
              </a:solidFill>
            </a:endParaRPr>
          </a:p>
        </p:txBody>
      </p:sp>
      <p:sp>
        <p:nvSpPr>
          <p:cNvPr id="60" name="CasellaDiTesto 59"/>
          <p:cNvSpPr txBox="1"/>
          <p:nvPr/>
        </p:nvSpPr>
        <p:spPr>
          <a:xfrm>
            <a:off x="2530800" y="2437930"/>
            <a:ext cx="726481" cy="246221"/>
          </a:xfrm>
          <a:prstGeom prst="rect">
            <a:avLst/>
          </a:prstGeom>
          <a:noFill/>
        </p:spPr>
        <p:txBody>
          <a:bodyPr wrap="none" rtlCol="0">
            <a:spAutoFit/>
          </a:bodyPr>
          <a:lstStyle/>
          <a:p>
            <a:pPr algn="r"/>
            <a:r>
              <a:rPr lang="it-IT" sz="1000" b="1" i="1" dirty="0">
                <a:solidFill>
                  <a:srgbClr val="0000CC"/>
                </a:solidFill>
              </a:rPr>
              <a:t>RA2/Pitx1</a:t>
            </a:r>
            <a:endParaRPr lang="en-GB" sz="1000" b="1" i="1" dirty="0">
              <a:solidFill>
                <a:srgbClr val="0000CC"/>
              </a:solidFill>
            </a:endParaRPr>
          </a:p>
        </p:txBody>
      </p:sp>
      <p:sp>
        <p:nvSpPr>
          <p:cNvPr id="61" name="CasellaDiTesto 60"/>
          <p:cNvSpPr txBox="1"/>
          <p:nvPr/>
        </p:nvSpPr>
        <p:spPr>
          <a:xfrm>
            <a:off x="2530800" y="2848139"/>
            <a:ext cx="727200" cy="246221"/>
          </a:xfrm>
          <a:prstGeom prst="rect">
            <a:avLst/>
          </a:prstGeom>
          <a:noFill/>
        </p:spPr>
        <p:txBody>
          <a:bodyPr wrap="none" rtlCol="0">
            <a:spAutoFit/>
          </a:bodyPr>
          <a:lstStyle/>
          <a:p>
            <a:pPr algn="r"/>
            <a:r>
              <a:rPr lang="it-IT" sz="1000" b="1" i="1" dirty="0">
                <a:solidFill>
                  <a:srgbClr val="FF53D2"/>
                </a:solidFill>
              </a:rPr>
              <a:t>RA3</a:t>
            </a:r>
            <a:endParaRPr lang="en-GB" sz="1000" b="1" i="1" dirty="0">
              <a:solidFill>
                <a:srgbClr val="FF53D2"/>
              </a:solidFill>
            </a:endParaRPr>
          </a:p>
        </p:txBody>
      </p:sp>
      <p:sp>
        <p:nvSpPr>
          <p:cNvPr id="62" name="CasellaDiTesto 61"/>
          <p:cNvSpPr txBox="1"/>
          <p:nvPr/>
        </p:nvSpPr>
        <p:spPr>
          <a:xfrm>
            <a:off x="2530800" y="3248437"/>
            <a:ext cx="727200" cy="246221"/>
          </a:xfrm>
          <a:prstGeom prst="rect">
            <a:avLst/>
          </a:prstGeom>
          <a:noFill/>
        </p:spPr>
        <p:txBody>
          <a:bodyPr wrap="none" rtlCol="0">
            <a:spAutoFit/>
          </a:bodyPr>
          <a:lstStyle/>
          <a:p>
            <a:pPr algn="r"/>
            <a:r>
              <a:rPr lang="it-IT" sz="1000" b="1" i="1" dirty="0">
                <a:solidFill>
                  <a:srgbClr val="00CC00"/>
                </a:solidFill>
              </a:rPr>
              <a:t>RA4</a:t>
            </a:r>
            <a:endParaRPr lang="en-GB" sz="1000" b="1" i="1" dirty="0">
              <a:solidFill>
                <a:srgbClr val="00CC00"/>
              </a:solidFill>
            </a:endParaRPr>
          </a:p>
        </p:txBody>
      </p:sp>
      <p:sp>
        <p:nvSpPr>
          <p:cNvPr id="63" name="CasellaDiTesto 62"/>
          <p:cNvSpPr txBox="1"/>
          <p:nvPr/>
        </p:nvSpPr>
        <p:spPr>
          <a:xfrm>
            <a:off x="2530800" y="3651374"/>
            <a:ext cx="727200" cy="246221"/>
          </a:xfrm>
          <a:prstGeom prst="rect">
            <a:avLst/>
          </a:prstGeom>
          <a:noFill/>
        </p:spPr>
        <p:txBody>
          <a:bodyPr wrap="none" rtlCol="0">
            <a:spAutoFit/>
          </a:bodyPr>
          <a:lstStyle/>
          <a:p>
            <a:pPr algn="r"/>
            <a:r>
              <a:rPr lang="it-IT" sz="1000" b="1" i="1" dirty="0">
                <a:solidFill>
                  <a:srgbClr val="004C00"/>
                </a:solidFill>
              </a:rPr>
              <a:t>RA5/Pen</a:t>
            </a:r>
            <a:endParaRPr lang="en-GB" sz="1000" b="1" i="1" dirty="0">
              <a:solidFill>
                <a:srgbClr val="004C00"/>
              </a:solidFill>
            </a:endParaRPr>
          </a:p>
        </p:txBody>
      </p:sp>
      <p:sp>
        <p:nvSpPr>
          <p:cNvPr id="64" name="CasellaDiTesto 63"/>
          <p:cNvSpPr txBox="1"/>
          <p:nvPr/>
        </p:nvSpPr>
        <p:spPr>
          <a:xfrm>
            <a:off x="2530800" y="4060180"/>
            <a:ext cx="727200" cy="246221"/>
          </a:xfrm>
          <a:prstGeom prst="rect">
            <a:avLst/>
          </a:prstGeom>
          <a:noFill/>
        </p:spPr>
        <p:txBody>
          <a:bodyPr wrap="none" rtlCol="0">
            <a:spAutoFit/>
          </a:bodyPr>
          <a:lstStyle/>
          <a:p>
            <a:pPr algn="r"/>
            <a:r>
              <a:rPr lang="it-IT" sz="1000" b="1" i="1" dirty="0">
                <a:solidFill>
                  <a:srgbClr val="C00000"/>
                </a:solidFill>
              </a:rPr>
              <a:t>Neurog1</a:t>
            </a:r>
            <a:endParaRPr lang="en-GB" sz="1000" b="1" i="1" dirty="0">
              <a:solidFill>
                <a:srgbClr val="C00000"/>
              </a:solidFill>
            </a:endParaRPr>
          </a:p>
        </p:txBody>
      </p:sp>
      <p:sp>
        <p:nvSpPr>
          <p:cNvPr id="73" name="CasellaDiTesto 72"/>
          <p:cNvSpPr txBox="1"/>
          <p:nvPr/>
        </p:nvSpPr>
        <p:spPr>
          <a:xfrm>
            <a:off x="2931322" y="1043444"/>
            <a:ext cx="3492366" cy="369332"/>
          </a:xfrm>
          <a:prstGeom prst="rect">
            <a:avLst/>
          </a:prstGeom>
          <a:noFill/>
        </p:spPr>
        <p:txBody>
          <a:bodyPr wrap="none" rtlCol="0">
            <a:spAutoFit/>
          </a:bodyPr>
          <a:lstStyle/>
          <a:p>
            <a:pPr algn="ctr"/>
            <a:r>
              <a:rPr lang="en-US" b="1" dirty="0"/>
              <a:t>Average Relative Distance Changes</a:t>
            </a:r>
          </a:p>
        </p:txBody>
      </p:sp>
      <p:grpSp>
        <p:nvGrpSpPr>
          <p:cNvPr id="5" name="Gruppo 4"/>
          <p:cNvGrpSpPr/>
          <p:nvPr/>
        </p:nvGrpSpPr>
        <p:grpSpPr>
          <a:xfrm>
            <a:off x="6051405" y="1856170"/>
            <a:ext cx="680835" cy="2653754"/>
            <a:chOff x="7686492" y="1639342"/>
            <a:chExt cx="680835" cy="2653754"/>
          </a:xfrm>
        </p:grpSpPr>
        <p:pic>
          <p:nvPicPr>
            <p:cNvPr id="10" name="Picture 2" descr="F:\Documenti\Backup_Carlo\Pitx1\Distances_Matrix\New_Contact\Mediata_sui_timesteps\Pitx1_Ratio_Distances_Forelimb-Hindlimb_PhysicalUnits.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7281" t="14616" r="7071" b="3726"/>
            <a:stretch/>
          </p:blipFill>
          <p:spPr bwMode="auto">
            <a:xfrm>
              <a:off x="7686492" y="1802471"/>
              <a:ext cx="194400" cy="2332801"/>
            </a:xfrm>
            <a:prstGeom prst="rect">
              <a:avLst/>
            </a:prstGeom>
            <a:noFill/>
            <a:extLst>
              <a:ext uri="{909E8E84-426E-40dd-AFC4-6F175D3DCCD1}">
                <a14:hiddenFill xmlns="" xmlns:a14="http://schemas.microsoft.com/office/drawing/2010/main">
                  <a:solidFill>
                    <a:srgbClr val="FFFFFF"/>
                  </a:solidFill>
                </a14:hiddenFill>
              </a:ext>
            </a:extLst>
          </p:spPr>
        </p:pic>
        <p:sp>
          <p:nvSpPr>
            <p:cNvPr id="4" name="CasellaDiTesto 3"/>
            <p:cNvSpPr txBox="1"/>
            <p:nvPr/>
          </p:nvSpPr>
          <p:spPr>
            <a:xfrm>
              <a:off x="7831410" y="1639342"/>
              <a:ext cx="466794" cy="369332"/>
            </a:xfrm>
            <a:prstGeom prst="rect">
              <a:avLst/>
            </a:prstGeom>
            <a:noFill/>
          </p:spPr>
          <p:txBody>
            <a:bodyPr wrap="none" rtlCol="0">
              <a:spAutoFit/>
            </a:bodyPr>
            <a:lstStyle/>
            <a:p>
              <a:r>
                <a:rPr lang="it-IT" dirty="0"/>
                <a:t>3%</a:t>
              </a:r>
              <a:endParaRPr lang="en-GB" dirty="0"/>
            </a:p>
          </p:txBody>
        </p:sp>
        <p:sp>
          <p:nvSpPr>
            <p:cNvPr id="89" name="CasellaDiTesto 88"/>
            <p:cNvSpPr txBox="1"/>
            <p:nvPr/>
          </p:nvSpPr>
          <p:spPr>
            <a:xfrm>
              <a:off x="7830000" y="3923764"/>
              <a:ext cx="537327" cy="369332"/>
            </a:xfrm>
            <a:prstGeom prst="rect">
              <a:avLst/>
            </a:prstGeom>
            <a:noFill/>
          </p:spPr>
          <p:txBody>
            <a:bodyPr wrap="none" rtlCol="0">
              <a:spAutoFit/>
            </a:bodyPr>
            <a:lstStyle/>
            <a:p>
              <a:r>
                <a:rPr lang="it-IT" dirty="0"/>
                <a:t>-3%</a:t>
              </a:r>
              <a:endParaRPr lang="en-GB" dirty="0"/>
            </a:p>
          </p:txBody>
        </p:sp>
        <p:sp>
          <p:nvSpPr>
            <p:cNvPr id="90" name="CasellaDiTesto 89"/>
            <p:cNvSpPr txBox="1"/>
            <p:nvPr/>
          </p:nvSpPr>
          <p:spPr>
            <a:xfrm>
              <a:off x="7830000" y="2792844"/>
              <a:ext cx="301686" cy="369332"/>
            </a:xfrm>
            <a:prstGeom prst="rect">
              <a:avLst/>
            </a:prstGeom>
            <a:noFill/>
          </p:spPr>
          <p:txBody>
            <a:bodyPr wrap="none" rtlCol="0">
              <a:spAutoFit/>
            </a:bodyPr>
            <a:lstStyle/>
            <a:p>
              <a:r>
                <a:rPr lang="it-IT" dirty="0"/>
                <a:t>0</a:t>
              </a:r>
              <a:endParaRPr lang="en-GB" dirty="0"/>
            </a:p>
          </p:txBody>
        </p:sp>
      </p:grpSp>
      <p:sp>
        <p:nvSpPr>
          <p:cNvPr id="3" name="Rectangle 2"/>
          <p:cNvSpPr/>
          <p:nvPr/>
        </p:nvSpPr>
        <p:spPr>
          <a:xfrm>
            <a:off x="6618872" y="1914867"/>
            <a:ext cx="1345240" cy="276999"/>
          </a:xfrm>
          <a:prstGeom prst="rect">
            <a:avLst/>
          </a:prstGeom>
        </p:spPr>
        <p:txBody>
          <a:bodyPr wrap="none">
            <a:spAutoFit/>
          </a:bodyPr>
          <a:lstStyle/>
          <a:p>
            <a:r>
              <a:rPr lang="en-US" sz="1200" dirty="0">
                <a:solidFill>
                  <a:srgbClr val="FF0000"/>
                </a:solidFill>
              </a:rPr>
              <a:t>Closer in  hindlimb</a:t>
            </a:r>
            <a:endParaRPr lang="en-US" sz="1200" dirty="0"/>
          </a:p>
        </p:txBody>
      </p:sp>
      <p:sp>
        <p:nvSpPr>
          <p:cNvPr id="26" name="Rectangle 25"/>
          <p:cNvSpPr/>
          <p:nvPr/>
        </p:nvSpPr>
        <p:spPr>
          <a:xfrm>
            <a:off x="6620576" y="4197340"/>
            <a:ext cx="1310400" cy="276999"/>
          </a:xfrm>
          <a:prstGeom prst="rect">
            <a:avLst/>
          </a:prstGeom>
        </p:spPr>
        <p:txBody>
          <a:bodyPr wrap="none">
            <a:spAutoFit/>
          </a:bodyPr>
          <a:lstStyle/>
          <a:p>
            <a:r>
              <a:rPr lang="en-US" sz="1200" dirty="0">
                <a:solidFill>
                  <a:srgbClr val="0000BC"/>
                </a:solidFill>
              </a:rPr>
              <a:t>Closer in  forelimb</a:t>
            </a:r>
          </a:p>
        </p:txBody>
      </p:sp>
      <p:grpSp>
        <p:nvGrpSpPr>
          <p:cNvPr id="2" name="Gruppo 1"/>
          <p:cNvGrpSpPr/>
          <p:nvPr/>
        </p:nvGrpSpPr>
        <p:grpSpPr>
          <a:xfrm>
            <a:off x="1910365" y="4845455"/>
            <a:ext cx="5862513" cy="827035"/>
            <a:chOff x="1910365" y="4845455"/>
            <a:chExt cx="5862513" cy="827035"/>
          </a:xfrm>
        </p:grpSpPr>
        <p:grpSp>
          <p:nvGrpSpPr>
            <p:cNvPr id="41" name="Gruppo 40"/>
            <p:cNvGrpSpPr/>
            <p:nvPr/>
          </p:nvGrpSpPr>
          <p:grpSpPr>
            <a:xfrm>
              <a:off x="2741321" y="5271880"/>
              <a:ext cx="3795994" cy="400610"/>
              <a:chOff x="3126624" y="3933399"/>
              <a:chExt cx="2422455" cy="309000"/>
            </a:xfrm>
          </p:grpSpPr>
          <p:cxnSp>
            <p:nvCxnSpPr>
              <p:cNvPr id="66" name="Connettore 1 65"/>
              <p:cNvCxnSpPr/>
              <p:nvPr/>
            </p:nvCxnSpPr>
            <p:spPr>
              <a:xfrm flipH="1" flipV="1">
                <a:off x="3126624" y="4088912"/>
                <a:ext cx="2422455" cy="14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Ovale 66"/>
              <p:cNvSpPr/>
              <p:nvPr/>
            </p:nvSpPr>
            <p:spPr>
              <a:xfrm>
                <a:off x="4144944" y="4052526"/>
                <a:ext cx="90000" cy="72000"/>
              </a:xfrm>
              <a:prstGeom prst="ellipse">
                <a:avLst/>
              </a:prstGeom>
              <a:gradFill flip="none" rotWithShape="1">
                <a:gsLst>
                  <a:gs pos="0">
                    <a:schemeClr val="accent1">
                      <a:lumMod val="5000"/>
                      <a:lumOff val="95000"/>
                    </a:schemeClr>
                  </a:gs>
                  <a:gs pos="59000">
                    <a:srgbClr val="AF539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e 67"/>
              <p:cNvSpPr/>
              <p:nvPr/>
            </p:nvSpPr>
            <p:spPr>
              <a:xfrm>
                <a:off x="3849001" y="4054026"/>
                <a:ext cx="90000" cy="72000"/>
              </a:xfrm>
              <a:prstGeom prst="ellipse">
                <a:avLst/>
              </a:prstGeom>
              <a:gradFill flip="none" rotWithShape="1">
                <a:gsLst>
                  <a:gs pos="0">
                    <a:schemeClr val="accent1">
                      <a:lumMod val="5000"/>
                      <a:lumOff val="95000"/>
                    </a:schemeClr>
                  </a:gs>
                  <a:gs pos="59000">
                    <a:srgbClr val="142687"/>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e 68"/>
              <p:cNvSpPr/>
              <p:nvPr/>
            </p:nvSpPr>
            <p:spPr>
              <a:xfrm>
                <a:off x="3691276" y="4054026"/>
                <a:ext cx="90000" cy="72000"/>
              </a:xfrm>
              <a:prstGeom prst="ellipse">
                <a:avLst/>
              </a:prstGeom>
              <a:gradFill flip="none" rotWithShape="1">
                <a:gsLst>
                  <a:gs pos="0">
                    <a:schemeClr val="accent1">
                      <a:lumMod val="5000"/>
                      <a:lumOff val="95000"/>
                    </a:schemeClr>
                  </a:gs>
                  <a:gs pos="56000">
                    <a:srgbClr val="734317"/>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e 69"/>
              <p:cNvSpPr/>
              <p:nvPr/>
            </p:nvSpPr>
            <p:spPr>
              <a:xfrm>
                <a:off x="4391729" y="4054026"/>
                <a:ext cx="90000" cy="72000"/>
              </a:xfrm>
              <a:prstGeom prst="ellipse">
                <a:avLst/>
              </a:prstGeom>
              <a:gradFill flip="none" rotWithShape="1">
                <a:gsLst>
                  <a:gs pos="0">
                    <a:schemeClr val="accent1">
                      <a:lumMod val="5000"/>
                      <a:lumOff val="95000"/>
                    </a:schemeClr>
                  </a:gs>
                  <a:gs pos="59000">
                    <a:srgbClr val="5C8E26"/>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e 70"/>
              <p:cNvSpPr/>
              <p:nvPr/>
            </p:nvSpPr>
            <p:spPr>
              <a:xfrm>
                <a:off x="4589373" y="4054026"/>
                <a:ext cx="90000" cy="72000"/>
              </a:xfrm>
              <a:prstGeom prst="ellipse">
                <a:avLst/>
              </a:prstGeom>
              <a:gradFill flip="none" rotWithShape="1">
                <a:gsLst>
                  <a:gs pos="0">
                    <a:schemeClr val="accent1">
                      <a:lumMod val="5000"/>
                      <a:lumOff val="95000"/>
                    </a:schemeClr>
                  </a:gs>
                  <a:gs pos="47000">
                    <a:srgbClr val="043A2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e 71"/>
              <p:cNvSpPr/>
              <p:nvPr/>
            </p:nvSpPr>
            <p:spPr>
              <a:xfrm>
                <a:off x="4787017" y="4054026"/>
                <a:ext cx="90000" cy="72000"/>
              </a:xfrm>
              <a:prstGeom prst="ellipse">
                <a:avLst/>
              </a:prstGeom>
              <a:gradFill flip="none" rotWithShape="1">
                <a:gsLst>
                  <a:gs pos="0">
                    <a:schemeClr val="accent1">
                      <a:lumMod val="5000"/>
                      <a:lumOff val="95000"/>
                    </a:schemeClr>
                  </a:gs>
                  <a:gs pos="63000">
                    <a:srgbClr val="C0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CasellaDiTesto 73"/>
              <p:cNvSpPr txBox="1"/>
              <p:nvPr/>
            </p:nvSpPr>
            <p:spPr>
              <a:xfrm>
                <a:off x="4667576" y="4088092"/>
                <a:ext cx="349039" cy="154307"/>
              </a:xfrm>
              <a:prstGeom prst="rect">
                <a:avLst/>
              </a:prstGeom>
              <a:noFill/>
            </p:spPr>
            <p:txBody>
              <a:bodyPr wrap="none" rtlCol="0">
                <a:spAutoFit/>
              </a:bodyPr>
              <a:lstStyle/>
              <a:p>
                <a:r>
                  <a:rPr lang="en-US" sz="700" b="1" i="1" dirty="0">
                    <a:solidFill>
                      <a:srgbClr val="C00000"/>
                    </a:solidFill>
                    <a:latin typeface="Arial" panose="020B0604020202020204" pitchFamily="34" charset="0"/>
                    <a:cs typeface="Arial" panose="020B0604020202020204" pitchFamily="34" charset="0"/>
                  </a:rPr>
                  <a:t>Neurog1</a:t>
                </a:r>
              </a:p>
            </p:txBody>
          </p:sp>
          <p:sp>
            <p:nvSpPr>
              <p:cNvPr id="75" name="CasellaDiTesto 74"/>
              <p:cNvSpPr txBox="1"/>
              <p:nvPr/>
            </p:nvSpPr>
            <p:spPr>
              <a:xfrm>
                <a:off x="4067114" y="3933399"/>
                <a:ext cx="231397" cy="154307"/>
              </a:xfrm>
              <a:prstGeom prst="rect">
                <a:avLst/>
              </a:prstGeom>
              <a:noFill/>
            </p:spPr>
            <p:txBody>
              <a:bodyPr wrap="none" rtlCol="0">
                <a:spAutoFit/>
              </a:bodyPr>
              <a:lstStyle/>
              <a:p>
                <a:r>
                  <a:rPr lang="en-US" sz="700" b="1" i="1" dirty="0">
                    <a:solidFill>
                      <a:srgbClr val="AF539F"/>
                    </a:solidFill>
                    <a:latin typeface="Arial" panose="020B0604020202020204" pitchFamily="34" charset="0"/>
                    <a:cs typeface="Arial" panose="020B0604020202020204" pitchFamily="34" charset="0"/>
                  </a:rPr>
                  <a:t>RA3</a:t>
                </a:r>
              </a:p>
            </p:txBody>
          </p:sp>
          <p:sp>
            <p:nvSpPr>
              <p:cNvPr id="76" name="CasellaDiTesto 75"/>
              <p:cNvSpPr txBox="1"/>
              <p:nvPr/>
            </p:nvSpPr>
            <p:spPr>
              <a:xfrm>
                <a:off x="3711808" y="4088092"/>
                <a:ext cx="384843" cy="154307"/>
              </a:xfrm>
              <a:prstGeom prst="rect">
                <a:avLst/>
              </a:prstGeom>
              <a:noFill/>
            </p:spPr>
            <p:txBody>
              <a:bodyPr wrap="none" rtlCol="0">
                <a:spAutoFit/>
              </a:bodyPr>
              <a:lstStyle/>
              <a:p>
                <a:r>
                  <a:rPr lang="en-US" sz="700" b="1" i="1" dirty="0">
                    <a:solidFill>
                      <a:srgbClr val="142687"/>
                    </a:solidFill>
                    <a:latin typeface="Arial" panose="020B0604020202020204" pitchFamily="34" charset="0"/>
                    <a:cs typeface="Arial" panose="020B0604020202020204" pitchFamily="34" charset="0"/>
                  </a:rPr>
                  <a:t>RA2/Pitx1</a:t>
                </a:r>
              </a:p>
            </p:txBody>
          </p:sp>
          <p:sp>
            <p:nvSpPr>
              <p:cNvPr id="77" name="CasellaDiTesto 76"/>
              <p:cNvSpPr txBox="1"/>
              <p:nvPr/>
            </p:nvSpPr>
            <p:spPr>
              <a:xfrm>
                <a:off x="3616116" y="3933399"/>
                <a:ext cx="231397" cy="154307"/>
              </a:xfrm>
              <a:prstGeom prst="rect">
                <a:avLst/>
              </a:prstGeom>
              <a:noFill/>
            </p:spPr>
            <p:txBody>
              <a:bodyPr wrap="none" rtlCol="0">
                <a:spAutoFit/>
              </a:bodyPr>
              <a:lstStyle/>
              <a:p>
                <a:r>
                  <a:rPr lang="en-US" sz="700" b="1" i="1" dirty="0">
                    <a:solidFill>
                      <a:srgbClr val="7B4E25"/>
                    </a:solidFill>
                    <a:latin typeface="Arial" panose="020B0604020202020204" pitchFamily="34" charset="0"/>
                    <a:cs typeface="Arial" panose="020B0604020202020204" pitchFamily="34" charset="0"/>
                  </a:rPr>
                  <a:t>RA1</a:t>
                </a:r>
              </a:p>
            </p:txBody>
          </p:sp>
          <p:sp>
            <p:nvSpPr>
              <p:cNvPr id="78" name="CasellaDiTesto 77"/>
              <p:cNvSpPr txBox="1"/>
              <p:nvPr/>
            </p:nvSpPr>
            <p:spPr>
              <a:xfrm>
                <a:off x="4458154" y="3933399"/>
                <a:ext cx="342901" cy="154307"/>
              </a:xfrm>
              <a:prstGeom prst="rect">
                <a:avLst/>
              </a:prstGeom>
              <a:noFill/>
            </p:spPr>
            <p:txBody>
              <a:bodyPr wrap="none" rtlCol="0">
                <a:spAutoFit/>
              </a:bodyPr>
              <a:lstStyle/>
              <a:p>
                <a:r>
                  <a:rPr lang="en-US" sz="700" b="1" i="1" dirty="0">
                    <a:solidFill>
                      <a:srgbClr val="043A20"/>
                    </a:solidFill>
                    <a:latin typeface="Arial" panose="020B0604020202020204" pitchFamily="34" charset="0"/>
                    <a:cs typeface="Arial" panose="020B0604020202020204" pitchFamily="34" charset="0"/>
                  </a:rPr>
                  <a:t>Ra5/Pen</a:t>
                </a:r>
              </a:p>
            </p:txBody>
          </p:sp>
          <p:sp>
            <p:nvSpPr>
              <p:cNvPr id="79" name="CasellaDiTesto 78"/>
              <p:cNvSpPr txBox="1"/>
              <p:nvPr/>
            </p:nvSpPr>
            <p:spPr>
              <a:xfrm>
                <a:off x="4316134" y="4088092"/>
                <a:ext cx="231397" cy="154307"/>
              </a:xfrm>
              <a:prstGeom prst="rect">
                <a:avLst/>
              </a:prstGeom>
              <a:noFill/>
            </p:spPr>
            <p:txBody>
              <a:bodyPr wrap="none" rtlCol="0">
                <a:spAutoFit/>
              </a:bodyPr>
              <a:lstStyle/>
              <a:p>
                <a:r>
                  <a:rPr lang="en-US" sz="700" b="1" i="1" dirty="0">
                    <a:solidFill>
                      <a:srgbClr val="5C8E26"/>
                    </a:solidFill>
                    <a:latin typeface="Arial" panose="020B0604020202020204" pitchFamily="34" charset="0"/>
                    <a:cs typeface="Arial" panose="020B0604020202020204" pitchFamily="34" charset="0"/>
                  </a:rPr>
                  <a:t>RA4</a:t>
                </a:r>
              </a:p>
            </p:txBody>
          </p:sp>
        </p:grpSp>
        <p:grpSp>
          <p:nvGrpSpPr>
            <p:cNvPr id="42" name="Gruppo 41"/>
            <p:cNvGrpSpPr/>
            <p:nvPr/>
          </p:nvGrpSpPr>
          <p:grpSpPr>
            <a:xfrm>
              <a:off x="1910365" y="4845455"/>
              <a:ext cx="5862513" cy="428046"/>
              <a:chOff x="2475471" y="3421884"/>
              <a:chExt cx="4521884" cy="330162"/>
            </a:xfrm>
          </p:grpSpPr>
          <p:grpSp>
            <p:nvGrpSpPr>
              <p:cNvPr id="43" name="Gruppo 31"/>
              <p:cNvGrpSpPr/>
              <p:nvPr/>
            </p:nvGrpSpPr>
            <p:grpSpPr>
              <a:xfrm>
                <a:off x="2475471" y="3421884"/>
                <a:ext cx="4521884" cy="330162"/>
                <a:chOff x="49269" y="-77614"/>
                <a:chExt cx="3754937" cy="330162"/>
              </a:xfrm>
            </p:grpSpPr>
            <p:pic>
              <p:nvPicPr>
                <p:cNvPr id="45" name="Immagine 43"/>
                <p:cNvPicPr>
                  <a:picLocks/>
                </p:cNvPicPr>
                <p:nvPr/>
              </p:nvPicPr>
              <p:blipFill rotWithShape="1">
                <a:blip r:embed="rId4" cstate="print">
                  <a:extLst>
                    <a:ext uri="{28A0092B-C50C-407E-A947-70E740481C1C}">
                      <a14:useLocalDpi xmlns:a14="http://schemas.microsoft.com/office/drawing/2010/main" val="0"/>
                    </a:ext>
                  </a:extLst>
                </a:blip>
                <a:srcRect t="73371" b="8064"/>
                <a:stretch/>
              </p:blipFill>
              <p:spPr>
                <a:xfrm>
                  <a:off x="49269" y="162548"/>
                  <a:ext cx="3474750" cy="90000"/>
                </a:xfrm>
                <a:prstGeom prst="rect">
                  <a:avLst/>
                </a:prstGeom>
                <a:noFill/>
                <a:ln>
                  <a:noFill/>
                </a:ln>
              </p:spPr>
            </p:pic>
            <p:grpSp>
              <p:nvGrpSpPr>
                <p:cNvPr id="46" name="Gruppo 48"/>
                <p:cNvGrpSpPr/>
                <p:nvPr/>
              </p:nvGrpSpPr>
              <p:grpSpPr>
                <a:xfrm>
                  <a:off x="485433" y="-77614"/>
                  <a:ext cx="3318773" cy="310093"/>
                  <a:chOff x="485433" y="-77614"/>
                  <a:chExt cx="3318773" cy="310093"/>
                </a:xfrm>
              </p:grpSpPr>
              <p:sp>
                <p:nvSpPr>
                  <p:cNvPr id="47" name="CasellaDiTesto 49"/>
                  <p:cNvSpPr txBox="1"/>
                  <p:nvPr/>
                </p:nvSpPr>
                <p:spPr>
                  <a:xfrm>
                    <a:off x="669984" y="42563"/>
                    <a:ext cx="1296144" cy="189916"/>
                  </a:xfrm>
                  <a:prstGeom prst="rect">
                    <a:avLst/>
                  </a:prstGeom>
                  <a:noFill/>
                </p:spPr>
                <p:txBody>
                  <a:bodyPr wrap="square" rtlCol="0">
                    <a:spAutoFit/>
                  </a:bodyPr>
                  <a:lstStyle/>
                  <a:p>
                    <a:r>
                      <a:rPr lang="en-US" sz="1000" b="1" dirty="0"/>
                      <a:t>55,700,000</a:t>
                    </a:r>
                  </a:p>
                </p:txBody>
              </p:sp>
              <p:sp>
                <p:nvSpPr>
                  <p:cNvPr id="48" name="CasellaDiTesto 50"/>
                  <p:cNvSpPr txBox="1"/>
                  <p:nvPr/>
                </p:nvSpPr>
                <p:spPr>
                  <a:xfrm>
                    <a:off x="1129812" y="42563"/>
                    <a:ext cx="1296144" cy="189916"/>
                  </a:xfrm>
                  <a:prstGeom prst="rect">
                    <a:avLst/>
                  </a:prstGeom>
                  <a:noFill/>
                </p:spPr>
                <p:txBody>
                  <a:bodyPr wrap="square" rtlCol="0">
                    <a:spAutoFit/>
                  </a:bodyPr>
                  <a:lstStyle/>
                  <a:p>
                    <a:r>
                      <a:rPr lang="en-US" sz="1000" b="1" dirty="0"/>
                      <a:t>55,900,000</a:t>
                    </a:r>
                  </a:p>
                </p:txBody>
              </p:sp>
              <p:sp>
                <p:nvSpPr>
                  <p:cNvPr id="49" name="CasellaDiTesto 51"/>
                  <p:cNvSpPr txBox="1"/>
                  <p:nvPr/>
                </p:nvSpPr>
                <p:spPr>
                  <a:xfrm>
                    <a:off x="1589865" y="42563"/>
                    <a:ext cx="1296144" cy="189916"/>
                  </a:xfrm>
                  <a:prstGeom prst="rect">
                    <a:avLst/>
                  </a:prstGeom>
                  <a:noFill/>
                </p:spPr>
                <p:txBody>
                  <a:bodyPr wrap="square" rtlCol="0">
                    <a:spAutoFit/>
                  </a:bodyPr>
                  <a:lstStyle/>
                  <a:p>
                    <a:r>
                      <a:rPr lang="en-US" sz="1000" b="1" dirty="0"/>
                      <a:t>56,100,000</a:t>
                    </a:r>
                  </a:p>
                </p:txBody>
              </p:sp>
              <p:sp>
                <p:nvSpPr>
                  <p:cNvPr id="50" name="CasellaDiTesto 52"/>
                  <p:cNvSpPr txBox="1"/>
                  <p:nvPr/>
                </p:nvSpPr>
                <p:spPr>
                  <a:xfrm>
                    <a:off x="2048454" y="42563"/>
                    <a:ext cx="1296144" cy="189916"/>
                  </a:xfrm>
                  <a:prstGeom prst="rect">
                    <a:avLst/>
                  </a:prstGeom>
                  <a:noFill/>
                </p:spPr>
                <p:txBody>
                  <a:bodyPr wrap="square" rtlCol="0">
                    <a:spAutoFit/>
                  </a:bodyPr>
                  <a:lstStyle/>
                  <a:p>
                    <a:r>
                      <a:rPr lang="en-US" sz="1000" b="1" dirty="0"/>
                      <a:t>56,300,000</a:t>
                    </a:r>
                  </a:p>
                </p:txBody>
              </p:sp>
              <p:sp>
                <p:nvSpPr>
                  <p:cNvPr id="56" name="CasellaDiTesto 53"/>
                  <p:cNvSpPr txBox="1"/>
                  <p:nvPr/>
                </p:nvSpPr>
                <p:spPr>
                  <a:xfrm>
                    <a:off x="2508062" y="42563"/>
                    <a:ext cx="1296144" cy="189916"/>
                  </a:xfrm>
                  <a:prstGeom prst="rect">
                    <a:avLst/>
                  </a:prstGeom>
                  <a:noFill/>
                </p:spPr>
                <p:txBody>
                  <a:bodyPr wrap="square" rtlCol="0">
                    <a:spAutoFit/>
                  </a:bodyPr>
                  <a:lstStyle/>
                  <a:p>
                    <a:r>
                      <a:rPr lang="en-US" sz="1000" b="1" dirty="0"/>
                      <a:t>56,500,000</a:t>
                    </a:r>
                  </a:p>
                </p:txBody>
              </p:sp>
              <p:sp>
                <p:nvSpPr>
                  <p:cNvPr id="65" name="CasellaDiTesto 54"/>
                  <p:cNvSpPr txBox="1"/>
                  <p:nvPr/>
                </p:nvSpPr>
                <p:spPr>
                  <a:xfrm>
                    <a:off x="485433" y="-77614"/>
                    <a:ext cx="720080" cy="189916"/>
                  </a:xfrm>
                  <a:prstGeom prst="rect">
                    <a:avLst/>
                  </a:prstGeom>
                  <a:noFill/>
                </p:spPr>
                <p:txBody>
                  <a:bodyPr wrap="square" rtlCol="0">
                    <a:spAutoFit/>
                  </a:bodyPr>
                  <a:lstStyle/>
                  <a:p>
                    <a:r>
                      <a:rPr lang="en-US" sz="1000" b="1" dirty="0"/>
                      <a:t>chr13</a:t>
                    </a:r>
                  </a:p>
                </p:txBody>
              </p:sp>
            </p:grpSp>
          </p:grpSp>
          <p:cxnSp>
            <p:nvCxnSpPr>
              <p:cNvPr id="44" name="Connettore 1 43"/>
              <p:cNvCxnSpPr/>
              <p:nvPr/>
            </p:nvCxnSpPr>
            <p:spPr>
              <a:xfrm>
                <a:off x="3118090" y="3705619"/>
                <a:ext cx="2924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82" name="Rettangolo 81">
            <a:extLst>
              <a:ext uri="{FF2B5EF4-FFF2-40B4-BE49-F238E27FC236}">
                <a16:creationId xmlns:a16="http://schemas.microsoft.com/office/drawing/2014/main" id="{B4CAAE3C-0E4C-42C1-81F0-3127D3BDAE08}"/>
              </a:ext>
            </a:extLst>
          </p:cNvPr>
          <p:cNvSpPr/>
          <p:nvPr/>
        </p:nvSpPr>
        <p:spPr>
          <a:xfrm>
            <a:off x="818409" y="0"/>
            <a:ext cx="7507183" cy="553998"/>
          </a:xfrm>
          <a:prstGeom prst="rect">
            <a:avLst/>
          </a:prstGeom>
        </p:spPr>
        <p:txBody>
          <a:bodyPr wrap="none">
            <a:spAutoFit/>
          </a:bodyPr>
          <a:lstStyle/>
          <a:p>
            <a:r>
              <a:rPr lang="en-US" sz="3000" dirty="0">
                <a:ln w="0"/>
                <a:effectLst>
                  <a:outerShdw blurRad="38100" dist="19050" dir="2700000" algn="tl" rotWithShape="0">
                    <a:schemeClr val="dk1">
                      <a:alpha val="40000"/>
                    </a:schemeClr>
                  </a:outerShdw>
                </a:effectLst>
                <a:latin typeface="Candara" pitchFamily="34" charset="0"/>
              </a:rPr>
              <a:t>Chromatin structure mutes enhancer activity </a:t>
            </a:r>
          </a:p>
        </p:txBody>
      </p:sp>
      <p:sp>
        <p:nvSpPr>
          <p:cNvPr id="83" name="CasellaDiTesto 82">
            <a:extLst>
              <a:ext uri="{FF2B5EF4-FFF2-40B4-BE49-F238E27FC236}">
                <a16:creationId xmlns:a16="http://schemas.microsoft.com/office/drawing/2014/main" id="{DB810EA2-C9E1-4178-B1AC-68791E3F4495}"/>
              </a:ext>
            </a:extLst>
          </p:cNvPr>
          <p:cNvSpPr txBox="1"/>
          <p:nvPr/>
        </p:nvSpPr>
        <p:spPr>
          <a:xfrm>
            <a:off x="8828268" y="-70913"/>
            <a:ext cx="325730" cy="461665"/>
          </a:xfrm>
          <a:prstGeom prst="rect">
            <a:avLst/>
          </a:prstGeom>
          <a:noFill/>
        </p:spPr>
        <p:txBody>
          <a:bodyPr wrap="none" rtlCol="0">
            <a:spAutoFit/>
          </a:bodyPr>
          <a:lstStyle/>
          <a:p>
            <a:r>
              <a:rPr lang="it-IT" sz="2400" dirty="0"/>
              <a:t>S</a:t>
            </a:r>
            <a:endParaRPr lang="en-US" sz="2400" dirty="0"/>
          </a:p>
        </p:txBody>
      </p:sp>
      <p:cxnSp>
        <p:nvCxnSpPr>
          <p:cNvPr id="84" name="Connettore diritto 83">
            <a:extLst>
              <a:ext uri="{FF2B5EF4-FFF2-40B4-BE49-F238E27FC236}">
                <a16:creationId xmlns:a16="http://schemas.microsoft.com/office/drawing/2014/main" id="{74814046-0FB5-402B-9A61-C2314A78E930}"/>
              </a:ext>
            </a:extLst>
          </p:cNvPr>
          <p:cNvCxnSpPr>
            <a:cxnSpLocks/>
          </p:cNvCxnSpPr>
          <p:nvPr/>
        </p:nvCxnSpPr>
        <p:spPr>
          <a:xfrm>
            <a:off x="594000" y="578177"/>
            <a:ext cx="7956000" cy="6598"/>
          </a:xfrm>
          <a:prstGeom prst="line">
            <a:avLst/>
          </a:prstGeom>
          <a:ln w="19050">
            <a:solidFill>
              <a:schemeClr val="tx1"/>
            </a:solidFill>
          </a:ln>
          <a:effectLst>
            <a:glow rad="114300">
              <a:schemeClr val="accent3">
                <a:lumMod val="75000"/>
                <a:alpha val="93000"/>
              </a:schemeClr>
            </a:glow>
            <a:softEdge rad="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2377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6" name="Gruppo"/>
          <p:cNvGrpSpPr/>
          <p:nvPr/>
        </p:nvGrpSpPr>
        <p:grpSpPr>
          <a:xfrm>
            <a:off x="-2927" y="2185601"/>
            <a:ext cx="4611305" cy="1812703"/>
            <a:chOff x="0" y="0"/>
            <a:chExt cx="6558299" cy="2578064"/>
          </a:xfrm>
        </p:grpSpPr>
        <p:pic>
          <p:nvPicPr>
            <p:cNvPr id="960" name="Screenshot 2018-08-29 15.45.02.png" descr="Screenshot 2018-08-29 15.45.02.png"/>
            <p:cNvPicPr>
              <a:picLocks noChangeAspect="1"/>
            </p:cNvPicPr>
            <p:nvPr/>
          </p:nvPicPr>
          <p:blipFill>
            <a:blip r:embed="rId2">
              <a:extLst/>
            </a:blip>
            <a:srcRect l="1338" b="75844"/>
            <a:stretch>
              <a:fillRect/>
            </a:stretch>
          </p:blipFill>
          <p:spPr>
            <a:xfrm>
              <a:off x="0" y="0"/>
              <a:ext cx="6558300" cy="1185608"/>
            </a:xfrm>
            <a:prstGeom prst="rect">
              <a:avLst/>
            </a:prstGeom>
            <a:ln w="12700" cap="flat">
              <a:noFill/>
              <a:miter lim="400000"/>
            </a:ln>
            <a:effectLst/>
          </p:spPr>
        </p:pic>
        <p:grpSp>
          <p:nvGrpSpPr>
            <p:cNvPr id="965" name="Gruppo"/>
            <p:cNvGrpSpPr/>
            <p:nvPr/>
          </p:nvGrpSpPr>
          <p:grpSpPr>
            <a:xfrm>
              <a:off x="929044" y="2333914"/>
              <a:ext cx="5495576" cy="244151"/>
              <a:chOff x="0" y="0"/>
              <a:chExt cx="5495574" cy="244150"/>
            </a:xfrm>
          </p:grpSpPr>
          <p:sp>
            <p:nvSpPr>
              <p:cNvPr id="961" name="Rettangolo"/>
              <p:cNvSpPr/>
              <p:nvPr/>
            </p:nvSpPr>
            <p:spPr>
              <a:xfrm>
                <a:off x="0" y="122861"/>
                <a:ext cx="753954" cy="116419"/>
              </a:xfrm>
              <a:prstGeom prst="rect">
                <a:avLst/>
              </a:prstGeom>
              <a:solidFill>
                <a:schemeClr val="accent5">
                  <a:hueOff val="-82419"/>
                  <a:satOff val="-9513"/>
                  <a:lumOff val="-16343"/>
                </a:schemeClr>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962" name="Rettangolo"/>
              <p:cNvSpPr/>
              <p:nvPr/>
            </p:nvSpPr>
            <p:spPr>
              <a:xfrm>
                <a:off x="762305" y="0"/>
                <a:ext cx="1040991" cy="116419"/>
              </a:xfrm>
              <a:prstGeom prst="rect">
                <a:avLst/>
              </a:prstGeom>
              <a:solidFill>
                <a:schemeClr val="accent3">
                  <a:hueOff val="914337"/>
                  <a:satOff val="31515"/>
                  <a:lumOff val="-30790"/>
                </a:schemeClr>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963" name="Rettangolo"/>
              <p:cNvSpPr/>
              <p:nvPr/>
            </p:nvSpPr>
            <p:spPr>
              <a:xfrm>
                <a:off x="1883650" y="127732"/>
                <a:ext cx="1162223" cy="116419"/>
              </a:xfrm>
              <a:prstGeom prst="rect">
                <a:avLst/>
              </a:prstGeom>
              <a:solidFill>
                <a:schemeClr val="accent5">
                  <a:hueOff val="-82419"/>
                  <a:satOff val="-9513"/>
                  <a:lumOff val="-16343"/>
                </a:schemeClr>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964" name="Rettangolo"/>
              <p:cNvSpPr/>
              <p:nvPr/>
            </p:nvSpPr>
            <p:spPr>
              <a:xfrm>
                <a:off x="3044834" y="0"/>
                <a:ext cx="2450741" cy="116419"/>
              </a:xfrm>
              <a:prstGeom prst="rect">
                <a:avLst/>
              </a:prstGeom>
              <a:solidFill>
                <a:schemeClr val="accent3">
                  <a:hueOff val="914337"/>
                  <a:satOff val="31515"/>
                  <a:lumOff val="-30790"/>
                </a:schemeClr>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sp>
          <p:nvSpPr>
            <p:cNvPr id="966" name="Dixon TADs"/>
            <p:cNvSpPr txBox="1"/>
            <p:nvPr/>
          </p:nvSpPr>
          <p:spPr>
            <a:xfrm>
              <a:off x="836987" y="1993924"/>
              <a:ext cx="1344113" cy="34754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800">
                  <a:latin typeface="Times New Roman"/>
                  <a:ea typeface="Times New Roman"/>
                  <a:cs typeface="Times New Roman"/>
                  <a:sym typeface="Times New Roman"/>
                </a:defRPr>
              </a:lvl1pPr>
            </a:lstStyle>
            <a:p>
              <a:pPr algn="ctr" defTabSz="410751" hangingPunct="0"/>
              <a:r>
                <a:rPr sz="1266" b="1" kern="0">
                  <a:solidFill>
                    <a:srgbClr val="000000"/>
                  </a:solidFill>
                </a:rPr>
                <a:t>Dixon TADs</a:t>
              </a:r>
            </a:p>
          </p:txBody>
        </p:sp>
        <p:grpSp>
          <p:nvGrpSpPr>
            <p:cNvPr id="975" name="Gruppo"/>
            <p:cNvGrpSpPr/>
            <p:nvPr/>
          </p:nvGrpSpPr>
          <p:grpSpPr>
            <a:xfrm>
              <a:off x="799573" y="1109624"/>
              <a:ext cx="5614406" cy="1013586"/>
              <a:chOff x="-115476" y="-120138"/>
              <a:chExt cx="5614404" cy="1013584"/>
            </a:xfrm>
          </p:grpSpPr>
          <p:sp>
            <p:nvSpPr>
              <p:cNvPr id="967" name="Genomic Coordinates [Mb]"/>
              <p:cNvSpPr txBox="1"/>
              <p:nvPr/>
            </p:nvSpPr>
            <p:spPr>
              <a:xfrm>
                <a:off x="2319" y="482372"/>
                <a:ext cx="5495576" cy="411075"/>
              </a:xfrm>
              <a:prstGeom prst="rect">
                <a:avLst/>
              </a:prstGeom>
              <a:noFill/>
              <a:ln w="12700" cap="flat">
                <a:noFill/>
                <a:miter lim="400000"/>
              </a:ln>
              <a:effectLst>
                <a:outerShdw blurRad="12700" dist="12700" dir="27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900">
                    <a:latin typeface="Times New Roman"/>
                    <a:ea typeface="Times New Roman"/>
                    <a:cs typeface="Times New Roman"/>
                    <a:sym typeface="Times New Roman"/>
                  </a:defRPr>
                </a:lvl1pPr>
              </a:lstStyle>
              <a:p>
                <a:pPr algn="ctr" defTabSz="410751" hangingPunct="0"/>
                <a:r>
                  <a:rPr sz="1336" b="1" kern="0">
                    <a:solidFill>
                      <a:srgbClr val="000000"/>
                    </a:solidFill>
                  </a:rPr>
                  <a:t>Genomic Coordinates [Mb]</a:t>
                </a:r>
              </a:p>
            </p:txBody>
          </p:sp>
          <p:grpSp>
            <p:nvGrpSpPr>
              <p:cNvPr id="971" name="Gruppo"/>
              <p:cNvGrpSpPr/>
              <p:nvPr/>
            </p:nvGrpSpPr>
            <p:grpSpPr>
              <a:xfrm>
                <a:off x="30737" y="195669"/>
                <a:ext cx="5468192" cy="68231"/>
                <a:chOff x="0" y="0"/>
                <a:chExt cx="5468190" cy="68230"/>
              </a:xfrm>
            </p:grpSpPr>
            <p:sp>
              <p:nvSpPr>
                <p:cNvPr id="968" name="Linea"/>
                <p:cNvSpPr/>
                <p:nvPr/>
              </p:nvSpPr>
              <p:spPr>
                <a:xfrm>
                  <a:off x="0" y="7266"/>
                  <a:ext cx="5468191" cy="1"/>
                </a:xfrm>
                <a:prstGeom prst="line">
                  <a:avLst/>
                </a:prstGeom>
                <a:noFill/>
                <a:ln w="254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969" name="Linea"/>
                <p:cNvSpPr/>
                <p:nvPr/>
              </p:nvSpPr>
              <p:spPr>
                <a:xfrm flipV="1">
                  <a:off x="1869232" y="6349"/>
                  <a:ext cx="1" cy="61882"/>
                </a:xfrm>
                <a:prstGeom prst="line">
                  <a:avLst/>
                </a:prstGeom>
                <a:noFill/>
                <a:ln w="254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970" name="Linea"/>
                <p:cNvSpPr/>
                <p:nvPr/>
              </p:nvSpPr>
              <p:spPr>
                <a:xfrm flipV="1">
                  <a:off x="3906422" y="-1"/>
                  <a:ext cx="1" cy="61883"/>
                </a:xfrm>
                <a:prstGeom prst="line">
                  <a:avLst/>
                </a:prstGeom>
                <a:noFill/>
                <a:ln w="254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sp>
            <p:nvSpPr>
              <p:cNvPr id="972" name="Chr10"/>
              <p:cNvSpPr txBox="1"/>
              <p:nvPr/>
            </p:nvSpPr>
            <p:spPr>
              <a:xfrm>
                <a:off x="-115477" y="-120139"/>
                <a:ext cx="843055" cy="3799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700" b="0">
                    <a:latin typeface="Times New Roman"/>
                    <a:ea typeface="Times New Roman"/>
                    <a:cs typeface="Times New Roman"/>
                    <a:sym typeface="Times New Roman"/>
                  </a:defRPr>
                </a:lvl1pPr>
              </a:lstStyle>
              <a:p>
                <a:pPr algn="ctr" defTabSz="410751" hangingPunct="0"/>
                <a:r>
                  <a:rPr sz="1195" kern="0">
                    <a:solidFill>
                      <a:srgbClr val="000000"/>
                    </a:solidFill>
                  </a:rPr>
                  <a:t>Chr10</a:t>
                </a:r>
              </a:p>
            </p:txBody>
          </p:sp>
          <p:sp>
            <p:nvSpPr>
              <p:cNvPr id="973" name="95"/>
              <p:cNvSpPr txBox="1"/>
              <p:nvPr/>
            </p:nvSpPr>
            <p:spPr>
              <a:xfrm>
                <a:off x="1747396" y="236654"/>
                <a:ext cx="334362" cy="32714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700" b="0">
                    <a:latin typeface="Times New Roman"/>
                    <a:ea typeface="Times New Roman"/>
                    <a:cs typeface="Times New Roman"/>
                    <a:sym typeface="Times New Roman"/>
                  </a:defRPr>
                </a:lvl1pPr>
              </a:lstStyle>
              <a:p>
                <a:pPr algn="ctr" defTabSz="410751" hangingPunct="0"/>
                <a:r>
                  <a:rPr sz="1195" kern="0">
                    <a:solidFill>
                      <a:srgbClr val="000000"/>
                    </a:solidFill>
                  </a:rPr>
                  <a:t>95</a:t>
                </a:r>
              </a:p>
            </p:txBody>
          </p:sp>
          <p:sp>
            <p:nvSpPr>
              <p:cNvPr id="974" name="96"/>
              <p:cNvSpPr txBox="1"/>
              <p:nvPr/>
            </p:nvSpPr>
            <p:spPr>
              <a:xfrm>
                <a:off x="3746725" y="236654"/>
                <a:ext cx="386628" cy="33225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700" b="0">
                    <a:latin typeface="Times New Roman"/>
                    <a:ea typeface="Times New Roman"/>
                    <a:cs typeface="Times New Roman"/>
                    <a:sym typeface="Times New Roman"/>
                  </a:defRPr>
                </a:lvl1pPr>
              </a:lstStyle>
              <a:p>
                <a:pPr algn="ctr" defTabSz="410751" hangingPunct="0"/>
                <a:r>
                  <a:rPr sz="1195" kern="0">
                    <a:solidFill>
                      <a:srgbClr val="000000"/>
                    </a:solidFill>
                  </a:rPr>
                  <a:t>96</a:t>
                </a:r>
              </a:p>
            </p:txBody>
          </p:sp>
        </p:grpSp>
      </p:grpSp>
      <p:grpSp>
        <p:nvGrpSpPr>
          <p:cNvPr id="994" name="Gruppo"/>
          <p:cNvGrpSpPr/>
          <p:nvPr/>
        </p:nvGrpSpPr>
        <p:grpSpPr>
          <a:xfrm>
            <a:off x="86348" y="4378403"/>
            <a:ext cx="4482430" cy="1847762"/>
            <a:chOff x="0" y="0"/>
            <a:chExt cx="6375010" cy="2627927"/>
          </a:xfrm>
        </p:grpSpPr>
        <p:pic>
          <p:nvPicPr>
            <p:cNvPr id="977" name="Screenshot 2018-08-29 15.45.02.png" descr="Screenshot 2018-08-29 15.45.02.png"/>
            <p:cNvPicPr>
              <a:picLocks noChangeAspect="1"/>
            </p:cNvPicPr>
            <p:nvPr/>
          </p:nvPicPr>
          <p:blipFill>
            <a:blip r:embed="rId2">
              <a:extLst/>
            </a:blip>
            <a:srcRect l="4096" t="57882" b="17374"/>
            <a:stretch>
              <a:fillRect/>
            </a:stretch>
          </p:blipFill>
          <p:spPr>
            <a:xfrm>
              <a:off x="0" y="0"/>
              <a:ext cx="6375011" cy="1214434"/>
            </a:xfrm>
            <a:prstGeom prst="rect">
              <a:avLst/>
            </a:prstGeom>
            <a:ln w="12700" cap="flat">
              <a:noFill/>
              <a:miter lim="400000"/>
            </a:ln>
            <a:effectLst/>
          </p:spPr>
        </p:pic>
        <p:grpSp>
          <p:nvGrpSpPr>
            <p:cNvPr id="984" name="Gruppo"/>
            <p:cNvGrpSpPr/>
            <p:nvPr/>
          </p:nvGrpSpPr>
          <p:grpSpPr>
            <a:xfrm>
              <a:off x="584347" y="2043394"/>
              <a:ext cx="5561448" cy="584534"/>
              <a:chOff x="0" y="0"/>
              <a:chExt cx="5561447" cy="584532"/>
            </a:xfrm>
          </p:grpSpPr>
          <p:grpSp>
            <p:nvGrpSpPr>
              <p:cNvPr id="982" name="Gruppo"/>
              <p:cNvGrpSpPr/>
              <p:nvPr/>
            </p:nvGrpSpPr>
            <p:grpSpPr>
              <a:xfrm>
                <a:off x="65873" y="340382"/>
                <a:ext cx="5495575" cy="244151"/>
                <a:chOff x="0" y="0"/>
                <a:chExt cx="5495574" cy="244150"/>
              </a:xfrm>
            </p:grpSpPr>
            <p:sp>
              <p:nvSpPr>
                <p:cNvPr id="978" name="Rettangolo"/>
                <p:cNvSpPr/>
                <p:nvPr/>
              </p:nvSpPr>
              <p:spPr>
                <a:xfrm>
                  <a:off x="0" y="122861"/>
                  <a:ext cx="753954" cy="116419"/>
                </a:xfrm>
                <a:prstGeom prst="rect">
                  <a:avLst/>
                </a:prstGeom>
                <a:solidFill>
                  <a:schemeClr val="accent5">
                    <a:hueOff val="-82419"/>
                    <a:satOff val="-9513"/>
                    <a:lumOff val="-16343"/>
                  </a:schemeClr>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979" name="Rettangolo"/>
                <p:cNvSpPr/>
                <p:nvPr/>
              </p:nvSpPr>
              <p:spPr>
                <a:xfrm>
                  <a:off x="762305" y="0"/>
                  <a:ext cx="1117191" cy="116419"/>
                </a:xfrm>
                <a:prstGeom prst="rect">
                  <a:avLst/>
                </a:prstGeom>
                <a:solidFill>
                  <a:schemeClr val="accent3">
                    <a:hueOff val="914337"/>
                    <a:satOff val="31515"/>
                    <a:lumOff val="-30790"/>
                  </a:schemeClr>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980" name="Rettangolo"/>
                <p:cNvSpPr/>
                <p:nvPr/>
              </p:nvSpPr>
              <p:spPr>
                <a:xfrm>
                  <a:off x="1870950" y="127732"/>
                  <a:ext cx="1238423" cy="116419"/>
                </a:xfrm>
                <a:prstGeom prst="rect">
                  <a:avLst/>
                </a:prstGeom>
                <a:solidFill>
                  <a:schemeClr val="accent5">
                    <a:hueOff val="-82419"/>
                    <a:satOff val="-9513"/>
                    <a:lumOff val="-16343"/>
                  </a:schemeClr>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981" name="Rettangolo"/>
                <p:cNvSpPr/>
                <p:nvPr/>
              </p:nvSpPr>
              <p:spPr>
                <a:xfrm>
                  <a:off x="3108334" y="0"/>
                  <a:ext cx="2387241" cy="116419"/>
                </a:xfrm>
                <a:prstGeom prst="rect">
                  <a:avLst/>
                </a:prstGeom>
                <a:solidFill>
                  <a:schemeClr val="accent3">
                    <a:hueOff val="914337"/>
                    <a:satOff val="31515"/>
                    <a:lumOff val="-30790"/>
                  </a:schemeClr>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sp>
            <p:nvSpPr>
              <p:cNvPr id="983" name="Dixon TADs"/>
              <p:cNvSpPr txBox="1"/>
              <p:nvPr/>
            </p:nvSpPr>
            <p:spPr>
              <a:xfrm>
                <a:off x="0" y="0"/>
                <a:ext cx="1344112" cy="34754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800">
                    <a:latin typeface="Times New Roman"/>
                    <a:ea typeface="Times New Roman"/>
                    <a:cs typeface="Times New Roman"/>
                    <a:sym typeface="Times New Roman"/>
                  </a:defRPr>
                </a:lvl1pPr>
              </a:lstStyle>
              <a:p>
                <a:pPr algn="ctr" defTabSz="410751" hangingPunct="0"/>
                <a:r>
                  <a:rPr sz="1266" b="1" kern="0">
                    <a:solidFill>
                      <a:srgbClr val="000000"/>
                    </a:solidFill>
                  </a:rPr>
                  <a:t>Dixon TADs</a:t>
                </a:r>
              </a:p>
            </p:txBody>
          </p:sp>
        </p:grpSp>
        <p:grpSp>
          <p:nvGrpSpPr>
            <p:cNvPr id="993" name="Gruppo"/>
            <p:cNvGrpSpPr/>
            <p:nvPr/>
          </p:nvGrpSpPr>
          <p:grpSpPr>
            <a:xfrm>
              <a:off x="641605" y="1123347"/>
              <a:ext cx="5601705" cy="1013586"/>
              <a:chOff x="-102776" y="-120138"/>
              <a:chExt cx="5601704" cy="1013584"/>
            </a:xfrm>
          </p:grpSpPr>
          <p:sp>
            <p:nvSpPr>
              <p:cNvPr id="985" name="Genomic Coordinates [Mb]"/>
              <p:cNvSpPr txBox="1"/>
              <p:nvPr/>
            </p:nvSpPr>
            <p:spPr>
              <a:xfrm>
                <a:off x="2319" y="482372"/>
                <a:ext cx="5495576" cy="411075"/>
              </a:xfrm>
              <a:prstGeom prst="rect">
                <a:avLst/>
              </a:prstGeom>
              <a:noFill/>
              <a:ln w="12700" cap="flat">
                <a:noFill/>
                <a:miter lim="400000"/>
              </a:ln>
              <a:effectLst>
                <a:outerShdw blurRad="12700" dist="12700" dir="27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900">
                    <a:latin typeface="Times New Roman"/>
                    <a:ea typeface="Times New Roman"/>
                    <a:cs typeface="Times New Roman"/>
                    <a:sym typeface="Times New Roman"/>
                  </a:defRPr>
                </a:lvl1pPr>
              </a:lstStyle>
              <a:p>
                <a:pPr algn="ctr" defTabSz="410751" hangingPunct="0"/>
                <a:r>
                  <a:rPr sz="1336" b="1" kern="0">
                    <a:solidFill>
                      <a:srgbClr val="000000"/>
                    </a:solidFill>
                  </a:rPr>
                  <a:t>Genomic Coordinates [Mb]</a:t>
                </a:r>
              </a:p>
            </p:txBody>
          </p:sp>
          <p:grpSp>
            <p:nvGrpSpPr>
              <p:cNvPr id="989" name="Gruppo"/>
              <p:cNvGrpSpPr/>
              <p:nvPr/>
            </p:nvGrpSpPr>
            <p:grpSpPr>
              <a:xfrm>
                <a:off x="30737" y="190447"/>
                <a:ext cx="5468192" cy="64955"/>
                <a:chOff x="0" y="-5221"/>
                <a:chExt cx="5468190" cy="64953"/>
              </a:xfrm>
            </p:grpSpPr>
            <p:sp>
              <p:nvSpPr>
                <p:cNvPr id="986" name="Linea"/>
                <p:cNvSpPr/>
                <p:nvPr/>
              </p:nvSpPr>
              <p:spPr>
                <a:xfrm>
                  <a:off x="0" y="7266"/>
                  <a:ext cx="5468191" cy="1"/>
                </a:xfrm>
                <a:prstGeom prst="line">
                  <a:avLst/>
                </a:prstGeom>
                <a:noFill/>
                <a:ln w="254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987" name="Linea"/>
                <p:cNvSpPr/>
                <p:nvPr/>
              </p:nvSpPr>
              <p:spPr>
                <a:xfrm flipV="1">
                  <a:off x="1630250" y="-5222"/>
                  <a:ext cx="1" cy="61882"/>
                </a:xfrm>
                <a:prstGeom prst="line">
                  <a:avLst/>
                </a:prstGeom>
                <a:noFill/>
                <a:ln w="254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988" name="Linea"/>
                <p:cNvSpPr/>
                <p:nvPr/>
              </p:nvSpPr>
              <p:spPr>
                <a:xfrm flipV="1">
                  <a:off x="3367915" y="-2149"/>
                  <a:ext cx="1" cy="61882"/>
                </a:xfrm>
                <a:prstGeom prst="line">
                  <a:avLst/>
                </a:prstGeom>
                <a:noFill/>
                <a:ln w="254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sp>
            <p:nvSpPr>
              <p:cNvPr id="990" name="Chr12"/>
              <p:cNvSpPr txBox="1"/>
              <p:nvPr/>
            </p:nvSpPr>
            <p:spPr>
              <a:xfrm>
                <a:off x="-102777" y="-120139"/>
                <a:ext cx="843055" cy="3799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700" b="0">
                    <a:latin typeface="Times New Roman"/>
                    <a:ea typeface="Times New Roman"/>
                    <a:cs typeface="Times New Roman"/>
                    <a:sym typeface="Times New Roman"/>
                  </a:defRPr>
                </a:lvl1pPr>
              </a:lstStyle>
              <a:p>
                <a:pPr algn="ctr" defTabSz="410751" hangingPunct="0"/>
                <a:r>
                  <a:rPr sz="1195" kern="0">
                    <a:solidFill>
                      <a:srgbClr val="000000"/>
                    </a:solidFill>
                  </a:rPr>
                  <a:t>Chr12</a:t>
                </a:r>
              </a:p>
            </p:txBody>
          </p:sp>
          <p:sp>
            <p:nvSpPr>
              <p:cNvPr id="991" name="91"/>
              <p:cNvSpPr txBox="1"/>
              <p:nvPr/>
            </p:nvSpPr>
            <p:spPr>
              <a:xfrm>
                <a:off x="1489295" y="239211"/>
                <a:ext cx="334362" cy="32714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700" b="0">
                    <a:latin typeface="Times New Roman"/>
                    <a:ea typeface="Times New Roman"/>
                    <a:cs typeface="Times New Roman"/>
                    <a:sym typeface="Times New Roman"/>
                  </a:defRPr>
                </a:lvl1pPr>
              </a:lstStyle>
              <a:p>
                <a:pPr algn="ctr" defTabSz="410751" hangingPunct="0"/>
                <a:r>
                  <a:rPr sz="1195" kern="0">
                    <a:solidFill>
                      <a:srgbClr val="000000"/>
                    </a:solidFill>
                  </a:rPr>
                  <a:t>91</a:t>
                </a:r>
              </a:p>
            </p:txBody>
          </p:sp>
          <p:sp>
            <p:nvSpPr>
              <p:cNvPr id="992" name="92"/>
              <p:cNvSpPr txBox="1"/>
              <p:nvPr/>
            </p:nvSpPr>
            <p:spPr>
              <a:xfrm>
                <a:off x="3201845" y="236654"/>
                <a:ext cx="386629" cy="33225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700" b="0">
                    <a:latin typeface="Times New Roman"/>
                    <a:ea typeface="Times New Roman"/>
                    <a:cs typeface="Times New Roman"/>
                    <a:sym typeface="Times New Roman"/>
                  </a:defRPr>
                </a:lvl1pPr>
              </a:lstStyle>
              <a:p>
                <a:pPr algn="ctr" defTabSz="410751" hangingPunct="0"/>
                <a:r>
                  <a:rPr sz="1195" kern="0">
                    <a:solidFill>
                      <a:srgbClr val="000000"/>
                    </a:solidFill>
                  </a:rPr>
                  <a:t>92</a:t>
                </a:r>
              </a:p>
            </p:txBody>
          </p:sp>
        </p:grpSp>
      </p:grpSp>
      <p:pic>
        <p:nvPicPr>
          <p:cNvPr id="995" name="Gruppo" descr="Gruppo"/>
          <p:cNvPicPr>
            <a:picLocks noChangeAspect="1"/>
          </p:cNvPicPr>
          <p:nvPr/>
        </p:nvPicPr>
        <p:blipFill>
          <a:blip r:embed="rId3">
            <a:extLst/>
          </a:blip>
          <a:srcRect t="10506"/>
          <a:stretch>
            <a:fillRect/>
          </a:stretch>
        </p:blipFill>
        <p:spPr>
          <a:xfrm>
            <a:off x="5270993" y="2405881"/>
            <a:ext cx="3380979" cy="3577211"/>
          </a:xfrm>
          <a:prstGeom prst="rect">
            <a:avLst/>
          </a:prstGeom>
          <a:ln w="12700">
            <a:miter lim="400000"/>
          </a:ln>
        </p:spPr>
      </p:pic>
      <p:sp>
        <p:nvSpPr>
          <p:cNvPr id="996" name="TADs are almost conserved across different species"/>
          <p:cNvSpPr txBox="1"/>
          <p:nvPr/>
        </p:nvSpPr>
        <p:spPr>
          <a:xfrm>
            <a:off x="235999" y="1323560"/>
            <a:ext cx="4133452" cy="5913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p>
            <a:pPr algn="ctr" defTabSz="410751" hangingPunct="0"/>
            <a:r>
              <a:rPr sz="1687" b="1" kern="0">
                <a:solidFill>
                  <a:srgbClr val="000000"/>
                </a:solidFill>
                <a:latin typeface="Helvetica Neue"/>
                <a:sym typeface="Helvetica Neue"/>
              </a:rPr>
              <a:t>TADs are almost conserved across different species</a:t>
            </a:r>
          </a:p>
        </p:txBody>
      </p:sp>
      <p:sp>
        <p:nvSpPr>
          <p:cNvPr id="997" name="An example of meta-TADs structure: A/B Compartments"/>
          <p:cNvSpPr txBox="1"/>
          <p:nvPr/>
        </p:nvSpPr>
        <p:spPr>
          <a:xfrm>
            <a:off x="5372615" y="1394998"/>
            <a:ext cx="3453168" cy="5913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p>
            <a:pPr algn="ctr" defTabSz="410751" hangingPunct="0"/>
            <a:r>
              <a:rPr sz="1687" b="1" kern="0">
                <a:solidFill>
                  <a:srgbClr val="000000"/>
                </a:solidFill>
                <a:latin typeface="Helvetica Neue"/>
                <a:sym typeface="Helvetica Neue"/>
              </a:rPr>
              <a:t>An example of meta-TADs structure: A/B Compartments</a:t>
            </a:r>
          </a:p>
        </p:txBody>
      </p:sp>
      <p:sp>
        <p:nvSpPr>
          <p:cNvPr id="998" name="CHROMOSOME ARCHITECTURE: TADs AND META-TADs"/>
          <p:cNvSpPr txBox="1"/>
          <p:nvPr/>
        </p:nvSpPr>
        <p:spPr>
          <a:xfrm>
            <a:off x="303973" y="245116"/>
            <a:ext cx="8536054" cy="504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solidFill>
                  <a:schemeClr val="accent5">
                    <a:hueOff val="-82419"/>
                    <a:satOff val="-9513"/>
                    <a:lumOff val="-16343"/>
                  </a:schemeClr>
                </a:solidFill>
                <a:latin typeface="DIN Condensed"/>
                <a:ea typeface="DIN Condensed"/>
                <a:cs typeface="DIN Condensed"/>
                <a:sym typeface="DIN Condensed"/>
              </a:defRPr>
            </a:lvl1pPr>
          </a:lstStyle>
          <a:p>
            <a:pPr algn="ctr" defTabSz="321457" hangingPunct="0"/>
            <a:r>
              <a:rPr sz="2812" kern="0">
                <a:solidFill>
                  <a:srgbClr val="FF644E">
                    <a:hueOff val="-82419"/>
                    <a:satOff val="-9513"/>
                    <a:lumOff val="-16343"/>
                  </a:srgbClr>
                </a:solidFill>
              </a:rPr>
              <a:t>CHROMOSOME ARCHITECTURE: TADs AND META-TADs</a:t>
            </a:r>
          </a:p>
        </p:txBody>
      </p:sp>
      <p:pic>
        <p:nvPicPr>
          <p:cNvPr id="999" name="Linea" descr="Linea"/>
          <p:cNvPicPr>
            <a:picLocks/>
          </p:cNvPicPr>
          <p:nvPr/>
        </p:nvPicPr>
        <p:blipFill>
          <a:blip r:embed="rId4">
            <a:extLst/>
          </a:blip>
          <a:stretch>
            <a:fillRect/>
          </a:stretch>
        </p:blipFill>
        <p:spPr>
          <a:xfrm rot="21600000">
            <a:off x="251350" y="670446"/>
            <a:ext cx="8641301" cy="126285"/>
          </a:xfrm>
          <a:prstGeom prst="rect">
            <a:avLst/>
          </a:prstGeom>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5" name="Schermata 2018-06-21 alle 10.43.25.png" descr="Schermata 2018-06-21 alle 10.43.25.png"/>
          <p:cNvPicPr>
            <a:picLocks/>
          </p:cNvPicPr>
          <p:nvPr/>
        </p:nvPicPr>
        <p:blipFill>
          <a:blip r:embed="rId2">
            <a:extLst/>
          </a:blip>
          <a:stretch>
            <a:fillRect/>
          </a:stretch>
        </p:blipFill>
        <p:spPr>
          <a:xfrm>
            <a:off x="6135517" y="4957583"/>
            <a:ext cx="2844801" cy="1041401"/>
          </a:xfrm>
          <a:prstGeom prst="rect">
            <a:avLst/>
          </a:prstGeom>
          <a:ln w="12700">
            <a:miter lim="400000"/>
          </a:ln>
        </p:spPr>
      </p:pic>
      <p:pic>
        <p:nvPicPr>
          <p:cNvPr id="1346" name="Schermata 2018-06-21 alle 10.42.57.png" descr="Schermata 2018-06-21 alle 10.42.57.png"/>
          <p:cNvPicPr>
            <a:picLocks/>
          </p:cNvPicPr>
          <p:nvPr/>
        </p:nvPicPr>
        <p:blipFill>
          <a:blip r:embed="rId3">
            <a:extLst/>
          </a:blip>
          <a:stretch>
            <a:fillRect/>
          </a:stretch>
        </p:blipFill>
        <p:spPr>
          <a:xfrm>
            <a:off x="6159771" y="3732913"/>
            <a:ext cx="2832101" cy="1041401"/>
          </a:xfrm>
          <a:prstGeom prst="rect">
            <a:avLst/>
          </a:prstGeom>
          <a:ln w="12700">
            <a:miter lim="400000"/>
          </a:ln>
        </p:spPr>
      </p:pic>
      <p:pic>
        <p:nvPicPr>
          <p:cNvPr id="1347" name="Schermata 2018-06-21 alle 10.36.09.png" descr="Schermata 2018-06-21 alle 10.36.09.png"/>
          <p:cNvPicPr>
            <a:picLocks/>
          </p:cNvPicPr>
          <p:nvPr/>
        </p:nvPicPr>
        <p:blipFill>
          <a:blip r:embed="rId4">
            <a:extLst/>
          </a:blip>
          <a:stretch>
            <a:fillRect/>
          </a:stretch>
        </p:blipFill>
        <p:spPr>
          <a:xfrm>
            <a:off x="3287238" y="3732913"/>
            <a:ext cx="2832100" cy="1041401"/>
          </a:xfrm>
          <a:prstGeom prst="rect">
            <a:avLst/>
          </a:prstGeom>
          <a:ln w="12700">
            <a:miter lim="400000"/>
          </a:ln>
        </p:spPr>
      </p:pic>
      <p:pic>
        <p:nvPicPr>
          <p:cNvPr id="1348" name="Schermata 2018-06-21 alle 10.35.55.png" descr="Schermata 2018-06-21 alle 10.35.55.png"/>
          <p:cNvPicPr>
            <a:picLocks/>
          </p:cNvPicPr>
          <p:nvPr/>
        </p:nvPicPr>
        <p:blipFill>
          <a:blip r:embed="rId5">
            <a:extLst/>
          </a:blip>
          <a:stretch>
            <a:fillRect/>
          </a:stretch>
        </p:blipFill>
        <p:spPr>
          <a:xfrm>
            <a:off x="3299917" y="4953101"/>
            <a:ext cx="2806701" cy="1041401"/>
          </a:xfrm>
          <a:prstGeom prst="rect">
            <a:avLst/>
          </a:prstGeom>
          <a:ln w="12700">
            <a:miter lim="400000"/>
          </a:ln>
        </p:spPr>
      </p:pic>
      <p:pic>
        <p:nvPicPr>
          <p:cNvPr id="1349" name="Schermata 2018-06-21 alle 10.29.29.png" descr="Schermata 2018-06-21 alle 10.29.29.png"/>
          <p:cNvPicPr>
            <a:picLocks/>
          </p:cNvPicPr>
          <p:nvPr/>
        </p:nvPicPr>
        <p:blipFill>
          <a:blip r:embed="rId6">
            <a:extLst/>
          </a:blip>
          <a:stretch>
            <a:fillRect/>
          </a:stretch>
        </p:blipFill>
        <p:spPr>
          <a:xfrm>
            <a:off x="365424" y="3734471"/>
            <a:ext cx="2832101" cy="1041401"/>
          </a:xfrm>
          <a:prstGeom prst="rect">
            <a:avLst/>
          </a:prstGeom>
          <a:ln w="12700">
            <a:miter lim="400000"/>
          </a:ln>
        </p:spPr>
      </p:pic>
      <p:pic>
        <p:nvPicPr>
          <p:cNvPr id="1350" name="Schermata 2018-06-21 alle 10.29.54.png" descr="Schermata 2018-06-21 alle 10.29.54.png"/>
          <p:cNvPicPr>
            <a:picLocks/>
          </p:cNvPicPr>
          <p:nvPr/>
        </p:nvPicPr>
        <p:blipFill>
          <a:blip r:embed="rId7">
            <a:extLst/>
          </a:blip>
          <a:stretch>
            <a:fillRect/>
          </a:stretch>
        </p:blipFill>
        <p:spPr>
          <a:xfrm>
            <a:off x="365424" y="4957583"/>
            <a:ext cx="2832101" cy="1041401"/>
          </a:xfrm>
          <a:prstGeom prst="rect">
            <a:avLst/>
          </a:prstGeom>
          <a:ln w="12700">
            <a:miter lim="400000"/>
          </a:ln>
        </p:spPr>
      </p:pic>
      <p:grpSp>
        <p:nvGrpSpPr>
          <p:cNvPr id="1365" name="Gruppo"/>
          <p:cNvGrpSpPr/>
          <p:nvPr/>
        </p:nvGrpSpPr>
        <p:grpSpPr>
          <a:xfrm>
            <a:off x="3340342" y="4782454"/>
            <a:ext cx="2724292" cy="167794"/>
            <a:chOff x="0" y="0"/>
            <a:chExt cx="3874547" cy="238639"/>
          </a:xfrm>
        </p:grpSpPr>
        <p:pic>
          <p:nvPicPr>
            <p:cNvPr id="1351" name="igv_panelz.png" descr="igv_panelz.png"/>
            <p:cNvPicPr>
              <a:picLocks/>
            </p:cNvPicPr>
            <p:nvPr/>
          </p:nvPicPr>
          <p:blipFill>
            <a:blip r:embed="rId8">
              <a:extLst/>
            </a:blip>
            <a:srcRect l="13710" t="5803" r="1371" b="60322"/>
            <a:stretch>
              <a:fillRect/>
            </a:stretch>
          </p:blipFill>
          <p:spPr>
            <a:xfrm>
              <a:off x="-1" y="123196"/>
              <a:ext cx="3874549" cy="115444"/>
            </a:xfrm>
            <a:prstGeom prst="rect">
              <a:avLst/>
            </a:prstGeom>
            <a:ln w="12700" cap="flat">
              <a:noFill/>
              <a:miter lim="400000"/>
            </a:ln>
            <a:effectLst/>
          </p:spPr>
        </p:pic>
        <p:grpSp>
          <p:nvGrpSpPr>
            <p:cNvPr id="1364" name="Gruppo"/>
            <p:cNvGrpSpPr/>
            <p:nvPr/>
          </p:nvGrpSpPr>
          <p:grpSpPr>
            <a:xfrm>
              <a:off x="906662" y="-1"/>
              <a:ext cx="2029425" cy="108234"/>
              <a:chOff x="-13869" y="700"/>
              <a:chExt cx="2029424" cy="108232"/>
            </a:xfrm>
          </p:grpSpPr>
          <p:sp>
            <p:nvSpPr>
              <p:cNvPr id="1352" name="Ovale 105"/>
              <p:cNvSpPr/>
              <p:nvPr/>
            </p:nvSpPr>
            <p:spPr>
              <a:xfrm>
                <a:off x="-13870" y="700"/>
                <a:ext cx="91256" cy="91258"/>
              </a:xfrm>
              <a:prstGeom prst="ellipse">
                <a:avLst/>
              </a:prstGeom>
              <a:solidFill>
                <a:srgbClr val="FA1CA8"/>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sp>
            <p:nvSpPr>
              <p:cNvPr id="1353" name="Ovale 106"/>
              <p:cNvSpPr/>
              <p:nvPr/>
            </p:nvSpPr>
            <p:spPr>
              <a:xfrm>
                <a:off x="811309" y="1440"/>
                <a:ext cx="91256" cy="91259"/>
              </a:xfrm>
              <a:prstGeom prst="ellipse">
                <a:avLst/>
              </a:prstGeom>
              <a:solidFill>
                <a:srgbClr val="855E42"/>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sp>
            <p:nvSpPr>
              <p:cNvPr id="1354" name="Ovale 115"/>
              <p:cNvSpPr/>
              <p:nvPr/>
            </p:nvSpPr>
            <p:spPr>
              <a:xfrm>
                <a:off x="971367" y="700"/>
                <a:ext cx="91256" cy="91258"/>
              </a:xfrm>
              <a:prstGeom prst="ellipse">
                <a:avLst/>
              </a:prstGeom>
              <a:solidFill>
                <a:srgbClr val="33D55A"/>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sp>
            <p:nvSpPr>
              <p:cNvPr id="1355" name="Ovale 116"/>
              <p:cNvSpPr/>
              <p:nvPr/>
            </p:nvSpPr>
            <p:spPr>
              <a:xfrm>
                <a:off x="1122430" y="700"/>
                <a:ext cx="91255" cy="91258"/>
              </a:xfrm>
              <a:prstGeom prst="ellipse">
                <a:avLst/>
              </a:prstGeom>
              <a:solidFill>
                <a:srgbClr val="197930"/>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grpSp>
            <p:nvGrpSpPr>
              <p:cNvPr id="1363" name="Group"/>
              <p:cNvGrpSpPr/>
              <p:nvPr/>
            </p:nvGrpSpPr>
            <p:grpSpPr>
              <a:xfrm>
                <a:off x="111353" y="1800"/>
                <a:ext cx="1904202" cy="107134"/>
                <a:chOff x="0" y="0"/>
                <a:chExt cx="1904201" cy="107132"/>
              </a:xfrm>
            </p:grpSpPr>
            <p:sp>
              <p:nvSpPr>
                <p:cNvPr id="1356" name="Rectangle"/>
                <p:cNvSpPr/>
                <p:nvPr/>
              </p:nvSpPr>
              <p:spPr>
                <a:xfrm>
                  <a:off x="0" y="0"/>
                  <a:ext cx="32276" cy="107133"/>
                </a:xfrm>
                <a:prstGeom prst="rect">
                  <a:avLst/>
                </a:prstGeom>
                <a:solidFill>
                  <a:srgbClr val="8B6C6A"/>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57" name="Rectangle"/>
                <p:cNvSpPr/>
                <p:nvPr/>
              </p:nvSpPr>
              <p:spPr>
                <a:xfrm>
                  <a:off x="110195" y="0"/>
                  <a:ext cx="32277" cy="107133"/>
                </a:xfrm>
                <a:prstGeom prst="rect">
                  <a:avLst/>
                </a:prstGeom>
                <a:solidFill>
                  <a:srgbClr val="90514F"/>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58" name="Rectangle"/>
                <p:cNvSpPr/>
                <p:nvPr/>
              </p:nvSpPr>
              <p:spPr>
                <a:xfrm>
                  <a:off x="308108" y="0"/>
                  <a:ext cx="32277" cy="107133"/>
                </a:xfrm>
                <a:prstGeom prst="rect">
                  <a:avLst/>
                </a:prstGeom>
                <a:solidFill>
                  <a:srgbClr val="E93F33"/>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59" name="Rectangle"/>
                <p:cNvSpPr/>
                <p:nvPr/>
              </p:nvSpPr>
              <p:spPr>
                <a:xfrm>
                  <a:off x="362947" y="0"/>
                  <a:ext cx="32276" cy="107133"/>
                </a:xfrm>
                <a:prstGeom prst="rect">
                  <a:avLst/>
                </a:prstGeom>
                <a:solidFill>
                  <a:srgbClr val="E77207"/>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60" name="Rectangle"/>
                <p:cNvSpPr/>
                <p:nvPr/>
              </p:nvSpPr>
              <p:spPr>
                <a:xfrm>
                  <a:off x="406883" y="0"/>
                  <a:ext cx="32277" cy="107133"/>
                </a:xfrm>
                <a:prstGeom prst="rect">
                  <a:avLst/>
                </a:prstGeom>
                <a:solidFill>
                  <a:srgbClr val="F7C033"/>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61" name="Rectangle"/>
                <p:cNvSpPr/>
                <p:nvPr/>
              </p:nvSpPr>
              <p:spPr>
                <a:xfrm>
                  <a:off x="1502386" y="0"/>
                  <a:ext cx="32277" cy="107133"/>
                </a:xfrm>
                <a:prstGeom prst="rect">
                  <a:avLst/>
                </a:prstGeom>
                <a:solidFill>
                  <a:srgbClr val="4981B0"/>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62" name="Rectangle"/>
                <p:cNvSpPr/>
                <p:nvPr/>
              </p:nvSpPr>
              <p:spPr>
                <a:xfrm>
                  <a:off x="1871925" y="0"/>
                  <a:ext cx="32277" cy="107133"/>
                </a:xfrm>
                <a:prstGeom prst="rect">
                  <a:avLst/>
                </a:prstGeom>
                <a:solidFill>
                  <a:srgbClr val="334AF9"/>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grpSp>
        </p:grpSp>
      </p:grpSp>
      <p:grpSp>
        <p:nvGrpSpPr>
          <p:cNvPr id="1380" name="Gruppo"/>
          <p:cNvGrpSpPr/>
          <p:nvPr/>
        </p:nvGrpSpPr>
        <p:grpSpPr>
          <a:xfrm>
            <a:off x="6183071" y="4779836"/>
            <a:ext cx="2724292" cy="167794"/>
            <a:chOff x="0" y="0"/>
            <a:chExt cx="3874547" cy="238639"/>
          </a:xfrm>
        </p:grpSpPr>
        <p:pic>
          <p:nvPicPr>
            <p:cNvPr id="1366" name="igv_panelz.png" descr="igv_panelz.png"/>
            <p:cNvPicPr>
              <a:picLocks/>
            </p:cNvPicPr>
            <p:nvPr/>
          </p:nvPicPr>
          <p:blipFill>
            <a:blip r:embed="rId8">
              <a:extLst/>
            </a:blip>
            <a:srcRect l="13710" t="5803" r="1371" b="60322"/>
            <a:stretch>
              <a:fillRect/>
            </a:stretch>
          </p:blipFill>
          <p:spPr>
            <a:xfrm>
              <a:off x="-1" y="123196"/>
              <a:ext cx="3874549" cy="115444"/>
            </a:xfrm>
            <a:prstGeom prst="rect">
              <a:avLst/>
            </a:prstGeom>
            <a:ln w="12700" cap="flat">
              <a:noFill/>
              <a:miter lim="400000"/>
            </a:ln>
            <a:effectLst/>
          </p:spPr>
        </p:pic>
        <p:grpSp>
          <p:nvGrpSpPr>
            <p:cNvPr id="1379" name="Gruppo"/>
            <p:cNvGrpSpPr/>
            <p:nvPr/>
          </p:nvGrpSpPr>
          <p:grpSpPr>
            <a:xfrm>
              <a:off x="906662" y="-1"/>
              <a:ext cx="2029425" cy="108234"/>
              <a:chOff x="-13869" y="700"/>
              <a:chExt cx="2029424" cy="108232"/>
            </a:xfrm>
          </p:grpSpPr>
          <p:sp>
            <p:nvSpPr>
              <p:cNvPr id="1367" name="Ovale 105"/>
              <p:cNvSpPr/>
              <p:nvPr/>
            </p:nvSpPr>
            <p:spPr>
              <a:xfrm>
                <a:off x="-13870" y="700"/>
                <a:ext cx="91256" cy="91258"/>
              </a:xfrm>
              <a:prstGeom prst="ellipse">
                <a:avLst/>
              </a:prstGeom>
              <a:solidFill>
                <a:srgbClr val="FA1CA8"/>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sp>
            <p:nvSpPr>
              <p:cNvPr id="1368" name="Ovale 106"/>
              <p:cNvSpPr/>
              <p:nvPr/>
            </p:nvSpPr>
            <p:spPr>
              <a:xfrm>
                <a:off x="811309" y="1440"/>
                <a:ext cx="91256" cy="91259"/>
              </a:xfrm>
              <a:prstGeom prst="ellipse">
                <a:avLst/>
              </a:prstGeom>
              <a:solidFill>
                <a:srgbClr val="855E42"/>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sp>
            <p:nvSpPr>
              <p:cNvPr id="1369" name="Ovale 115"/>
              <p:cNvSpPr/>
              <p:nvPr/>
            </p:nvSpPr>
            <p:spPr>
              <a:xfrm>
                <a:off x="971367" y="700"/>
                <a:ext cx="91256" cy="91258"/>
              </a:xfrm>
              <a:prstGeom prst="ellipse">
                <a:avLst/>
              </a:prstGeom>
              <a:solidFill>
                <a:srgbClr val="33D55A"/>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sp>
            <p:nvSpPr>
              <p:cNvPr id="1370" name="Ovale 116"/>
              <p:cNvSpPr/>
              <p:nvPr/>
            </p:nvSpPr>
            <p:spPr>
              <a:xfrm>
                <a:off x="1122430" y="700"/>
                <a:ext cx="91255" cy="91258"/>
              </a:xfrm>
              <a:prstGeom prst="ellipse">
                <a:avLst/>
              </a:prstGeom>
              <a:solidFill>
                <a:srgbClr val="197930"/>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grpSp>
            <p:nvGrpSpPr>
              <p:cNvPr id="1378" name="Group"/>
              <p:cNvGrpSpPr/>
              <p:nvPr/>
            </p:nvGrpSpPr>
            <p:grpSpPr>
              <a:xfrm>
                <a:off x="111353" y="1800"/>
                <a:ext cx="1904202" cy="107134"/>
                <a:chOff x="0" y="0"/>
                <a:chExt cx="1904201" cy="107132"/>
              </a:xfrm>
            </p:grpSpPr>
            <p:sp>
              <p:nvSpPr>
                <p:cNvPr id="1371" name="Rectangle"/>
                <p:cNvSpPr/>
                <p:nvPr/>
              </p:nvSpPr>
              <p:spPr>
                <a:xfrm>
                  <a:off x="0" y="0"/>
                  <a:ext cx="32276" cy="107133"/>
                </a:xfrm>
                <a:prstGeom prst="rect">
                  <a:avLst/>
                </a:prstGeom>
                <a:solidFill>
                  <a:srgbClr val="8B6C6A"/>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72" name="Rectangle"/>
                <p:cNvSpPr/>
                <p:nvPr/>
              </p:nvSpPr>
              <p:spPr>
                <a:xfrm>
                  <a:off x="110195" y="0"/>
                  <a:ext cx="32277" cy="107133"/>
                </a:xfrm>
                <a:prstGeom prst="rect">
                  <a:avLst/>
                </a:prstGeom>
                <a:solidFill>
                  <a:srgbClr val="90514F"/>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73" name="Rectangle"/>
                <p:cNvSpPr/>
                <p:nvPr/>
              </p:nvSpPr>
              <p:spPr>
                <a:xfrm>
                  <a:off x="308108" y="0"/>
                  <a:ext cx="32277" cy="107133"/>
                </a:xfrm>
                <a:prstGeom prst="rect">
                  <a:avLst/>
                </a:prstGeom>
                <a:solidFill>
                  <a:srgbClr val="E93F33"/>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74" name="Rectangle"/>
                <p:cNvSpPr/>
                <p:nvPr/>
              </p:nvSpPr>
              <p:spPr>
                <a:xfrm>
                  <a:off x="362947" y="0"/>
                  <a:ext cx="32276" cy="107133"/>
                </a:xfrm>
                <a:prstGeom prst="rect">
                  <a:avLst/>
                </a:prstGeom>
                <a:solidFill>
                  <a:srgbClr val="E77207"/>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75" name="Rectangle"/>
                <p:cNvSpPr/>
                <p:nvPr/>
              </p:nvSpPr>
              <p:spPr>
                <a:xfrm>
                  <a:off x="406883" y="0"/>
                  <a:ext cx="32277" cy="107133"/>
                </a:xfrm>
                <a:prstGeom prst="rect">
                  <a:avLst/>
                </a:prstGeom>
                <a:solidFill>
                  <a:srgbClr val="F7C033"/>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76" name="Rectangle"/>
                <p:cNvSpPr/>
                <p:nvPr/>
              </p:nvSpPr>
              <p:spPr>
                <a:xfrm>
                  <a:off x="1502386" y="0"/>
                  <a:ext cx="32277" cy="107133"/>
                </a:xfrm>
                <a:prstGeom prst="rect">
                  <a:avLst/>
                </a:prstGeom>
                <a:solidFill>
                  <a:srgbClr val="4981B0"/>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77" name="Rectangle"/>
                <p:cNvSpPr/>
                <p:nvPr/>
              </p:nvSpPr>
              <p:spPr>
                <a:xfrm>
                  <a:off x="1871925" y="0"/>
                  <a:ext cx="32277" cy="107133"/>
                </a:xfrm>
                <a:prstGeom prst="rect">
                  <a:avLst/>
                </a:prstGeom>
                <a:solidFill>
                  <a:srgbClr val="334AF9"/>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grpSp>
        </p:grpSp>
      </p:grpSp>
      <p:grpSp>
        <p:nvGrpSpPr>
          <p:cNvPr id="1395" name="Gruppo"/>
          <p:cNvGrpSpPr/>
          <p:nvPr/>
        </p:nvGrpSpPr>
        <p:grpSpPr>
          <a:xfrm>
            <a:off x="419328" y="4786179"/>
            <a:ext cx="2724292" cy="167794"/>
            <a:chOff x="0" y="0"/>
            <a:chExt cx="3874547" cy="238639"/>
          </a:xfrm>
        </p:grpSpPr>
        <p:pic>
          <p:nvPicPr>
            <p:cNvPr id="1381" name="igv_panelz.png" descr="igv_panelz.png"/>
            <p:cNvPicPr>
              <a:picLocks/>
            </p:cNvPicPr>
            <p:nvPr/>
          </p:nvPicPr>
          <p:blipFill>
            <a:blip r:embed="rId8">
              <a:extLst/>
            </a:blip>
            <a:srcRect l="13710" t="5803" r="1371" b="60322"/>
            <a:stretch>
              <a:fillRect/>
            </a:stretch>
          </p:blipFill>
          <p:spPr>
            <a:xfrm>
              <a:off x="-1" y="123196"/>
              <a:ext cx="3874549" cy="115444"/>
            </a:xfrm>
            <a:prstGeom prst="rect">
              <a:avLst/>
            </a:prstGeom>
            <a:ln w="12700" cap="flat">
              <a:noFill/>
              <a:miter lim="400000"/>
            </a:ln>
            <a:effectLst/>
          </p:spPr>
        </p:pic>
        <p:grpSp>
          <p:nvGrpSpPr>
            <p:cNvPr id="1394" name="Gruppo"/>
            <p:cNvGrpSpPr/>
            <p:nvPr/>
          </p:nvGrpSpPr>
          <p:grpSpPr>
            <a:xfrm>
              <a:off x="906662" y="-1"/>
              <a:ext cx="2029425" cy="108234"/>
              <a:chOff x="-13869" y="700"/>
              <a:chExt cx="2029424" cy="108232"/>
            </a:xfrm>
          </p:grpSpPr>
          <p:sp>
            <p:nvSpPr>
              <p:cNvPr id="1382" name="Ovale 105"/>
              <p:cNvSpPr/>
              <p:nvPr/>
            </p:nvSpPr>
            <p:spPr>
              <a:xfrm>
                <a:off x="-13870" y="700"/>
                <a:ext cx="91256" cy="91258"/>
              </a:xfrm>
              <a:prstGeom prst="ellipse">
                <a:avLst/>
              </a:prstGeom>
              <a:solidFill>
                <a:srgbClr val="FA1CA8"/>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sp>
            <p:nvSpPr>
              <p:cNvPr id="1383" name="Ovale 106"/>
              <p:cNvSpPr/>
              <p:nvPr/>
            </p:nvSpPr>
            <p:spPr>
              <a:xfrm>
                <a:off x="811309" y="1440"/>
                <a:ext cx="91256" cy="91259"/>
              </a:xfrm>
              <a:prstGeom prst="ellipse">
                <a:avLst/>
              </a:prstGeom>
              <a:solidFill>
                <a:srgbClr val="855E42"/>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sp>
            <p:nvSpPr>
              <p:cNvPr id="1384" name="Ovale 115"/>
              <p:cNvSpPr/>
              <p:nvPr/>
            </p:nvSpPr>
            <p:spPr>
              <a:xfrm>
                <a:off x="971367" y="700"/>
                <a:ext cx="91256" cy="91258"/>
              </a:xfrm>
              <a:prstGeom prst="ellipse">
                <a:avLst/>
              </a:prstGeom>
              <a:solidFill>
                <a:srgbClr val="33D55A"/>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sp>
            <p:nvSpPr>
              <p:cNvPr id="1385" name="Ovale 116"/>
              <p:cNvSpPr/>
              <p:nvPr/>
            </p:nvSpPr>
            <p:spPr>
              <a:xfrm>
                <a:off x="1122430" y="700"/>
                <a:ext cx="91255" cy="91258"/>
              </a:xfrm>
              <a:prstGeom prst="ellipse">
                <a:avLst/>
              </a:prstGeom>
              <a:solidFill>
                <a:srgbClr val="197930"/>
              </a:solidFill>
              <a:ln w="12700" cap="flat">
                <a:noFill/>
                <a:miter lim="400000"/>
              </a:ln>
              <a:effectLst/>
            </p:spPr>
            <p:txBody>
              <a:bodyPr wrap="square" lIns="50799" tIns="50799" rIns="50799" bIns="50799" numCol="1" anchor="ctr">
                <a:noAutofit/>
              </a:bodyPr>
              <a:lstStyle/>
              <a:p>
                <a:pPr algn="ctr" defTabSz="584179" hangingPunct="0">
                  <a:defRPr sz="3000" b="0">
                    <a:solidFill>
                      <a:srgbClr val="FFFFFF"/>
                    </a:solidFill>
                    <a:latin typeface="+mn-lt"/>
                    <a:ea typeface="+mn-ea"/>
                    <a:cs typeface="+mn-cs"/>
                    <a:sym typeface="Helvetica Neue Medium"/>
                  </a:defRPr>
                </a:pPr>
                <a:endParaRPr sz="2109" kern="0">
                  <a:solidFill>
                    <a:srgbClr val="FFFFFF"/>
                  </a:solidFill>
                  <a:latin typeface="Helvetica Neue Medium"/>
                  <a:sym typeface="Helvetica Neue Medium"/>
                </a:endParaRPr>
              </a:p>
            </p:txBody>
          </p:sp>
          <p:grpSp>
            <p:nvGrpSpPr>
              <p:cNvPr id="1393" name="Group"/>
              <p:cNvGrpSpPr/>
              <p:nvPr/>
            </p:nvGrpSpPr>
            <p:grpSpPr>
              <a:xfrm>
                <a:off x="111353" y="1800"/>
                <a:ext cx="1904202" cy="107134"/>
                <a:chOff x="0" y="0"/>
                <a:chExt cx="1904201" cy="107132"/>
              </a:xfrm>
            </p:grpSpPr>
            <p:sp>
              <p:nvSpPr>
                <p:cNvPr id="1386" name="Rectangle"/>
                <p:cNvSpPr/>
                <p:nvPr/>
              </p:nvSpPr>
              <p:spPr>
                <a:xfrm>
                  <a:off x="0" y="0"/>
                  <a:ext cx="32276" cy="107133"/>
                </a:xfrm>
                <a:prstGeom prst="rect">
                  <a:avLst/>
                </a:prstGeom>
                <a:solidFill>
                  <a:srgbClr val="8B6C6A"/>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87" name="Rectangle"/>
                <p:cNvSpPr/>
                <p:nvPr/>
              </p:nvSpPr>
              <p:spPr>
                <a:xfrm>
                  <a:off x="110195" y="0"/>
                  <a:ext cx="32277" cy="107133"/>
                </a:xfrm>
                <a:prstGeom prst="rect">
                  <a:avLst/>
                </a:prstGeom>
                <a:solidFill>
                  <a:srgbClr val="90514F"/>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88" name="Rectangle"/>
                <p:cNvSpPr/>
                <p:nvPr/>
              </p:nvSpPr>
              <p:spPr>
                <a:xfrm>
                  <a:off x="308108" y="0"/>
                  <a:ext cx="32277" cy="107133"/>
                </a:xfrm>
                <a:prstGeom prst="rect">
                  <a:avLst/>
                </a:prstGeom>
                <a:solidFill>
                  <a:srgbClr val="E93F33"/>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89" name="Rectangle"/>
                <p:cNvSpPr/>
                <p:nvPr/>
              </p:nvSpPr>
              <p:spPr>
                <a:xfrm>
                  <a:off x="362947" y="0"/>
                  <a:ext cx="32276" cy="107133"/>
                </a:xfrm>
                <a:prstGeom prst="rect">
                  <a:avLst/>
                </a:prstGeom>
                <a:solidFill>
                  <a:srgbClr val="E77207"/>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90" name="Rectangle"/>
                <p:cNvSpPr/>
                <p:nvPr/>
              </p:nvSpPr>
              <p:spPr>
                <a:xfrm>
                  <a:off x="406883" y="0"/>
                  <a:ext cx="32277" cy="107133"/>
                </a:xfrm>
                <a:prstGeom prst="rect">
                  <a:avLst/>
                </a:prstGeom>
                <a:solidFill>
                  <a:srgbClr val="F7C033"/>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91" name="Rectangle"/>
                <p:cNvSpPr/>
                <p:nvPr/>
              </p:nvSpPr>
              <p:spPr>
                <a:xfrm>
                  <a:off x="1502386" y="0"/>
                  <a:ext cx="32277" cy="107133"/>
                </a:xfrm>
                <a:prstGeom prst="rect">
                  <a:avLst/>
                </a:prstGeom>
                <a:solidFill>
                  <a:srgbClr val="4981B0"/>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sp>
              <p:nvSpPr>
                <p:cNvPr id="1392" name="Rectangle"/>
                <p:cNvSpPr/>
                <p:nvPr/>
              </p:nvSpPr>
              <p:spPr>
                <a:xfrm>
                  <a:off x="1871925" y="0"/>
                  <a:ext cx="32277" cy="107133"/>
                </a:xfrm>
                <a:prstGeom prst="rect">
                  <a:avLst/>
                </a:prstGeom>
                <a:solidFill>
                  <a:srgbClr val="334AF9"/>
                </a:solidFill>
                <a:ln w="12700" cap="flat">
                  <a:noFill/>
                  <a:miter lim="400000"/>
                </a:ln>
                <a:effectLst/>
              </p:spPr>
              <p:txBody>
                <a:bodyPr wrap="square" lIns="50799" tIns="50799" rIns="50799" bIns="50799" numCol="1" anchor="ctr">
                  <a:noAutofit/>
                </a:bodyPr>
                <a:lstStyle/>
                <a:p>
                  <a:pPr algn="ctr" defTabSz="584179" hangingPunct="0">
                    <a:defRPr sz="3400" b="0">
                      <a:latin typeface="+mn-lt"/>
                      <a:ea typeface="+mn-ea"/>
                      <a:cs typeface="+mn-cs"/>
                      <a:sym typeface="Helvetica Neue Medium"/>
                    </a:defRPr>
                  </a:pPr>
                  <a:endParaRPr sz="2391" kern="0">
                    <a:solidFill>
                      <a:srgbClr val="000000"/>
                    </a:solidFill>
                    <a:latin typeface="Helvetica Neue Medium"/>
                    <a:sym typeface="Helvetica Neue Medium"/>
                  </a:endParaRPr>
                </a:p>
              </p:txBody>
            </p:sp>
          </p:grpSp>
        </p:grpSp>
      </p:grpSp>
      <p:grpSp>
        <p:nvGrpSpPr>
          <p:cNvPr id="1398" name="Gruppo"/>
          <p:cNvGrpSpPr/>
          <p:nvPr/>
        </p:nvGrpSpPr>
        <p:grpSpPr>
          <a:xfrm rot="5400000">
            <a:off x="1552037" y="2962283"/>
            <a:ext cx="453993" cy="1012616"/>
            <a:chOff x="202550" y="0"/>
            <a:chExt cx="645677" cy="1440163"/>
          </a:xfrm>
        </p:grpSpPr>
        <p:sp>
          <p:nvSpPr>
            <p:cNvPr id="1396" name="CasellaDiTesto 9"/>
            <p:cNvSpPr txBox="1"/>
            <p:nvPr/>
          </p:nvSpPr>
          <p:spPr>
            <a:xfrm rot="16200000">
              <a:off x="-296936" y="499486"/>
              <a:ext cx="1440163" cy="44119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defRPr sz="2200" i="1">
                  <a:solidFill>
                    <a:srgbClr val="67C756"/>
                  </a:solidFill>
                </a:defRPr>
              </a:lvl1pPr>
            </a:lstStyle>
            <a:p>
              <a:pPr algn="ctr" defTabSz="410751" hangingPunct="0"/>
              <a:r>
                <a:rPr sz="1547" b="1" kern="0">
                  <a:latin typeface="Helvetica Neue"/>
                  <a:sym typeface="Helvetica Neue"/>
                </a:rPr>
                <a:t>Hoxd13</a:t>
              </a:r>
            </a:p>
          </p:txBody>
        </p:sp>
        <p:sp>
          <p:nvSpPr>
            <p:cNvPr id="1397" name="viewpoint"/>
            <p:cNvSpPr txBox="1"/>
            <p:nvPr/>
          </p:nvSpPr>
          <p:spPr>
            <a:xfrm rot="16200000">
              <a:off x="297604" y="602446"/>
              <a:ext cx="813898" cy="2873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numCol="1" anchor="ctr">
              <a:spAutoFit/>
            </a:bodyPr>
            <a:lstStyle>
              <a:lvl1pPr algn="l">
                <a:defRPr sz="1200"/>
              </a:lvl1pPr>
            </a:lstStyle>
            <a:p>
              <a:pPr defTabSz="410751" hangingPunct="0"/>
              <a:r>
                <a:rPr sz="844" b="1" kern="0">
                  <a:solidFill>
                    <a:srgbClr val="000000"/>
                  </a:solidFill>
                  <a:latin typeface="Helvetica Neue"/>
                  <a:sym typeface="Helvetica Neue"/>
                </a:rPr>
                <a:t>viewpoint</a:t>
              </a:r>
            </a:p>
          </p:txBody>
        </p:sp>
      </p:grpSp>
      <p:sp>
        <p:nvSpPr>
          <p:cNvPr id="1399" name="mESC"/>
          <p:cNvSpPr txBox="1"/>
          <p:nvPr/>
        </p:nvSpPr>
        <p:spPr>
          <a:xfrm>
            <a:off x="176550" y="3985622"/>
            <a:ext cx="981680" cy="3102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marR="457200" defTabSz="457200">
              <a:defRPr sz="2200">
                <a:solidFill>
                  <a:schemeClr val="accent5"/>
                </a:solidFill>
                <a:latin typeface="Helvetica"/>
                <a:ea typeface="Helvetica"/>
                <a:cs typeface="Helvetica"/>
                <a:sym typeface="Helvetica"/>
              </a:defRPr>
            </a:lvl1pPr>
          </a:lstStyle>
          <a:p>
            <a:pPr marR="321457" algn="ctr" defTabSz="321457" hangingPunct="0"/>
            <a:r>
              <a:rPr sz="1547" b="1" kern="0">
                <a:solidFill>
                  <a:srgbClr val="FF644E"/>
                </a:solidFill>
              </a:rPr>
              <a:t>mESC</a:t>
            </a:r>
          </a:p>
        </p:txBody>
      </p:sp>
      <p:sp>
        <p:nvSpPr>
          <p:cNvPr id="1400" name="Cortex"/>
          <p:cNvSpPr txBox="1"/>
          <p:nvPr/>
        </p:nvSpPr>
        <p:spPr>
          <a:xfrm>
            <a:off x="177481" y="5378738"/>
            <a:ext cx="1024962" cy="3102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marR="457200" defTabSz="457200">
              <a:defRPr sz="2200">
                <a:solidFill>
                  <a:srgbClr val="535353"/>
                </a:solidFill>
                <a:latin typeface="Helvetica"/>
                <a:ea typeface="Helvetica"/>
                <a:cs typeface="Helvetica"/>
                <a:sym typeface="Helvetica"/>
              </a:defRPr>
            </a:lvl1pPr>
          </a:lstStyle>
          <a:p>
            <a:pPr marR="321457" algn="ctr" defTabSz="321457" hangingPunct="0"/>
            <a:r>
              <a:rPr sz="1547" b="1" kern="0"/>
              <a:t>Cortex</a:t>
            </a:r>
          </a:p>
        </p:txBody>
      </p:sp>
      <p:grpSp>
        <p:nvGrpSpPr>
          <p:cNvPr id="1404" name="Group"/>
          <p:cNvGrpSpPr/>
          <p:nvPr/>
        </p:nvGrpSpPr>
        <p:grpSpPr>
          <a:xfrm>
            <a:off x="2777411" y="5731323"/>
            <a:ext cx="3541993" cy="290166"/>
            <a:chOff x="541866" y="-54905"/>
            <a:chExt cx="5037499" cy="412678"/>
          </a:xfrm>
        </p:grpSpPr>
        <p:sp>
          <p:nvSpPr>
            <p:cNvPr id="1401" name="CasellaDiTesto 6"/>
            <p:cNvSpPr txBox="1"/>
            <p:nvPr/>
          </p:nvSpPr>
          <p:spPr>
            <a:xfrm>
              <a:off x="541866" y="-54906"/>
              <a:ext cx="1399696" cy="41268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799" tIns="50799" rIns="50799" bIns="50799" numCol="1" anchor="ctr">
              <a:noAutofit/>
            </a:bodyPr>
            <a:lstStyle>
              <a:lvl1pPr algn="r" defTabSz="1300480">
                <a:defRPr sz="1400">
                  <a:latin typeface="Calibri"/>
                  <a:ea typeface="Calibri"/>
                  <a:cs typeface="Calibri"/>
                  <a:sym typeface="Calibri"/>
                </a:defRPr>
              </a:lvl1pPr>
            </a:lstStyle>
            <a:p>
              <a:pPr defTabSz="914367" hangingPunct="0"/>
              <a:r>
                <a:rPr sz="984" b="1" kern="0">
                  <a:solidFill>
                    <a:srgbClr val="000000"/>
                  </a:solidFill>
                </a:rPr>
                <a:t>73 Mb</a:t>
              </a:r>
            </a:p>
          </p:txBody>
        </p:sp>
        <p:sp>
          <p:nvSpPr>
            <p:cNvPr id="1402" name="CasellaDiTesto 7"/>
            <p:cNvSpPr txBox="1"/>
            <p:nvPr/>
          </p:nvSpPr>
          <p:spPr>
            <a:xfrm>
              <a:off x="4811464" y="-54906"/>
              <a:ext cx="767903" cy="41268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799" tIns="50799" rIns="50799" bIns="50799" numCol="1" anchor="ctr">
              <a:noAutofit/>
            </a:bodyPr>
            <a:lstStyle>
              <a:lvl1pPr algn="l" defTabSz="1300480">
                <a:defRPr sz="1400">
                  <a:latin typeface="Calibri"/>
                  <a:ea typeface="Calibri"/>
                  <a:cs typeface="Calibri"/>
                  <a:sym typeface="Calibri"/>
                </a:defRPr>
              </a:lvl1pPr>
            </a:lstStyle>
            <a:p>
              <a:pPr defTabSz="914367" hangingPunct="0"/>
              <a:r>
                <a:rPr sz="984" b="1" kern="0">
                  <a:solidFill>
                    <a:srgbClr val="000000"/>
                  </a:solidFill>
                </a:rPr>
                <a:t>76</a:t>
              </a:r>
            </a:p>
          </p:txBody>
        </p:sp>
        <p:sp>
          <p:nvSpPr>
            <p:cNvPr id="1403" name="Line"/>
            <p:cNvSpPr/>
            <p:nvPr/>
          </p:nvSpPr>
          <p:spPr>
            <a:xfrm>
              <a:off x="1362010" y="333018"/>
              <a:ext cx="3833874" cy="3"/>
            </a:xfrm>
            <a:prstGeom prst="line">
              <a:avLst/>
            </a:prstGeom>
            <a:noFill/>
            <a:ln w="12700" cap="flat">
              <a:solidFill>
                <a:srgbClr val="535353"/>
              </a:solidFill>
              <a:prstDash val="solid"/>
              <a:round/>
              <a:headEnd type="triangle" w="med" len="med"/>
              <a:tailEnd type="triangle" w="med" len="med"/>
            </a:ln>
            <a:effectLst/>
          </p:spPr>
          <p:txBody>
            <a:bodyPr wrap="square" lIns="32145" tIns="32145" rIns="32145" bIns="32145" numCol="1" anchor="t">
              <a:noAutofit/>
            </a:bodyPr>
            <a:lstStyle/>
            <a:p>
              <a:pPr algn="ctr" defTabSz="410751" hangingPunct="0">
                <a:defRPr sz="2200" b="0">
                  <a:latin typeface="Helvetica"/>
                  <a:ea typeface="Helvetica"/>
                  <a:cs typeface="Helvetica"/>
                  <a:sym typeface="Helvetica"/>
                </a:defRPr>
              </a:pPr>
              <a:endParaRPr sz="1547" kern="0">
                <a:solidFill>
                  <a:srgbClr val="000000"/>
                </a:solidFill>
                <a:latin typeface="Helvetica"/>
                <a:cs typeface="Helvetica"/>
                <a:sym typeface="Helvetica"/>
              </a:endParaRPr>
            </a:p>
          </p:txBody>
        </p:sp>
      </p:grpSp>
      <p:grpSp>
        <p:nvGrpSpPr>
          <p:cNvPr id="1407" name="Gruppo"/>
          <p:cNvGrpSpPr/>
          <p:nvPr/>
        </p:nvGrpSpPr>
        <p:grpSpPr>
          <a:xfrm rot="5400000">
            <a:off x="4481531" y="2960308"/>
            <a:ext cx="443515" cy="1012616"/>
            <a:chOff x="202550" y="0"/>
            <a:chExt cx="630775" cy="1440163"/>
          </a:xfrm>
        </p:grpSpPr>
        <p:sp>
          <p:nvSpPr>
            <p:cNvPr id="1405" name="CasellaDiTesto 9"/>
            <p:cNvSpPr txBox="1"/>
            <p:nvPr/>
          </p:nvSpPr>
          <p:spPr>
            <a:xfrm rot="16200000">
              <a:off x="-296936" y="499486"/>
              <a:ext cx="1440163" cy="44119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defRPr sz="2200" i="1">
                  <a:solidFill>
                    <a:srgbClr val="7C9647"/>
                  </a:solidFill>
                </a:defRPr>
              </a:lvl1pPr>
            </a:lstStyle>
            <a:p>
              <a:pPr algn="ctr" defTabSz="410751" hangingPunct="0"/>
              <a:r>
                <a:rPr sz="1547" b="1" kern="0">
                  <a:latin typeface="Helvetica Neue"/>
                  <a:sym typeface="Helvetica Neue"/>
                </a:rPr>
                <a:t>Hoxd9</a:t>
              </a:r>
            </a:p>
          </p:txBody>
        </p:sp>
        <p:sp>
          <p:nvSpPr>
            <p:cNvPr id="1406" name="viewpoint"/>
            <p:cNvSpPr txBox="1"/>
            <p:nvPr/>
          </p:nvSpPr>
          <p:spPr>
            <a:xfrm rot="16200000">
              <a:off x="282702" y="596032"/>
              <a:ext cx="813898" cy="2873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numCol="1" anchor="ctr">
              <a:spAutoFit/>
            </a:bodyPr>
            <a:lstStyle>
              <a:lvl1pPr algn="l">
                <a:defRPr sz="1200"/>
              </a:lvl1pPr>
            </a:lstStyle>
            <a:p>
              <a:pPr defTabSz="410751" hangingPunct="0"/>
              <a:r>
                <a:rPr sz="844" b="1" kern="0">
                  <a:solidFill>
                    <a:srgbClr val="000000"/>
                  </a:solidFill>
                  <a:latin typeface="Helvetica Neue"/>
                  <a:sym typeface="Helvetica Neue"/>
                </a:rPr>
                <a:t>viewpoint</a:t>
              </a:r>
            </a:p>
          </p:txBody>
        </p:sp>
      </p:grpSp>
      <p:grpSp>
        <p:nvGrpSpPr>
          <p:cNvPr id="1410" name="Gruppo"/>
          <p:cNvGrpSpPr/>
          <p:nvPr/>
        </p:nvGrpSpPr>
        <p:grpSpPr>
          <a:xfrm rot="5400000">
            <a:off x="7354063" y="2962283"/>
            <a:ext cx="443515" cy="1012615"/>
            <a:chOff x="202551" y="1"/>
            <a:chExt cx="630775" cy="1440162"/>
          </a:xfrm>
        </p:grpSpPr>
        <p:sp>
          <p:nvSpPr>
            <p:cNvPr id="1408" name="CasellaDiTesto 26"/>
            <p:cNvSpPr txBox="1"/>
            <p:nvPr/>
          </p:nvSpPr>
          <p:spPr>
            <a:xfrm rot="16200000">
              <a:off x="-296934" y="499486"/>
              <a:ext cx="1440162" cy="4411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defRPr sz="2200" i="1">
                  <a:solidFill>
                    <a:srgbClr val="2E5D26"/>
                  </a:solidFill>
                </a:defRPr>
              </a:lvl1pPr>
            </a:lstStyle>
            <a:p>
              <a:pPr algn="ctr" defTabSz="410751" hangingPunct="0"/>
              <a:r>
                <a:rPr sz="1547" b="1" kern="0">
                  <a:latin typeface="Helvetica Neue"/>
                  <a:sym typeface="Helvetica Neue"/>
                </a:rPr>
                <a:t>Hoxd1</a:t>
              </a:r>
            </a:p>
          </p:txBody>
        </p:sp>
        <p:sp>
          <p:nvSpPr>
            <p:cNvPr id="1409" name="viewpoint"/>
            <p:cNvSpPr txBox="1"/>
            <p:nvPr/>
          </p:nvSpPr>
          <p:spPr>
            <a:xfrm rot="16200000">
              <a:off x="282703" y="619292"/>
              <a:ext cx="813898" cy="2873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numCol="1" anchor="ctr">
              <a:spAutoFit/>
            </a:bodyPr>
            <a:lstStyle>
              <a:lvl1pPr algn="l">
                <a:defRPr sz="1200"/>
              </a:lvl1pPr>
            </a:lstStyle>
            <a:p>
              <a:pPr defTabSz="410751" hangingPunct="0"/>
              <a:r>
                <a:rPr sz="844" b="1" kern="0">
                  <a:solidFill>
                    <a:srgbClr val="000000"/>
                  </a:solidFill>
                  <a:latin typeface="Helvetica Neue"/>
                  <a:sym typeface="Helvetica Neue"/>
                </a:rPr>
                <a:t>viewpoint</a:t>
              </a:r>
            </a:p>
          </p:txBody>
        </p:sp>
      </p:grpSp>
      <p:grpSp>
        <p:nvGrpSpPr>
          <p:cNvPr id="1414" name="Group"/>
          <p:cNvGrpSpPr/>
          <p:nvPr/>
        </p:nvGrpSpPr>
        <p:grpSpPr>
          <a:xfrm>
            <a:off x="-155692" y="5731323"/>
            <a:ext cx="3541993" cy="290166"/>
            <a:chOff x="541866" y="-54905"/>
            <a:chExt cx="5037499" cy="412678"/>
          </a:xfrm>
        </p:grpSpPr>
        <p:sp>
          <p:nvSpPr>
            <p:cNvPr id="1411" name="CasellaDiTesto 6"/>
            <p:cNvSpPr txBox="1"/>
            <p:nvPr/>
          </p:nvSpPr>
          <p:spPr>
            <a:xfrm>
              <a:off x="541866" y="-54906"/>
              <a:ext cx="1399696" cy="41268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799" tIns="50799" rIns="50799" bIns="50799" numCol="1" anchor="ctr">
              <a:noAutofit/>
            </a:bodyPr>
            <a:lstStyle>
              <a:lvl1pPr algn="r" defTabSz="1300480">
                <a:defRPr sz="1400">
                  <a:latin typeface="Calibri"/>
                  <a:ea typeface="Calibri"/>
                  <a:cs typeface="Calibri"/>
                  <a:sym typeface="Calibri"/>
                </a:defRPr>
              </a:lvl1pPr>
            </a:lstStyle>
            <a:p>
              <a:pPr defTabSz="914367" hangingPunct="0"/>
              <a:r>
                <a:rPr sz="984" b="1" kern="0">
                  <a:solidFill>
                    <a:srgbClr val="000000"/>
                  </a:solidFill>
                </a:rPr>
                <a:t>73 Mb</a:t>
              </a:r>
            </a:p>
          </p:txBody>
        </p:sp>
        <p:sp>
          <p:nvSpPr>
            <p:cNvPr id="1412" name="CasellaDiTesto 7"/>
            <p:cNvSpPr txBox="1"/>
            <p:nvPr/>
          </p:nvSpPr>
          <p:spPr>
            <a:xfrm>
              <a:off x="4811464" y="-54906"/>
              <a:ext cx="767903" cy="41268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799" tIns="50799" rIns="50799" bIns="50799" numCol="1" anchor="ctr">
              <a:noAutofit/>
            </a:bodyPr>
            <a:lstStyle>
              <a:lvl1pPr algn="l" defTabSz="1300480">
                <a:defRPr sz="1400">
                  <a:latin typeface="Calibri"/>
                  <a:ea typeface="Calibri"/>
                  <a:cs typeface="Calibri"/>
                  <a:sym typeface="Calibri"/>
                </a:defRPr>
              </a:lvl1pPr>
            </a:lstStyle>
            <a:p>
              <a:pPr defTabSz="914367" hangingPunct="0"/>
              <a:r>
                <a:rPr sz="984" b="1" kern="0">
                  <a:solidFill>
                    <a:srgbClr val="000000"/>
                  </a:solidFill>
                </a:rPr>
                <a:t>76</a:t>
              </a:r>
            </a:p>
          </p:txBody>
        </p:sp>
        <p:sp>
          <p:nvSpPr>
            <p:cNvPr id="1413" name="Line"/>
            <p:cNvSpPr/>
            <p:nvPr/>
          </p:nvSpPr>
          <p:spPr>
            <a:xfrm>
              <a:off x="1362010" y="333018"/>
              <a:ext cx="3833874" cy="3"/>
            </a:xfrm>
            <a:prstGeom prst="line">
              <a:avLst/>
            </a:prstGeom>
            <a:noFill/>
            <a:ln w="12700" cap="flat">
              <a:solidFill>
                <a:srgbClr val="535353"/>
              </a:solidFill>
              <a:prstDash val="solid"/>
              <a:round/>
              <a:headEnd type="triangle" w="med" len="med"/>
              <a:tailEnd type="triangle" w="med" len="med"/>
            </a:ln>
            <a:effectLst/>
          </p:spPr>
          <p:txBody>
            <a:bodyPr wrap="square" lIns="32145" tIns="32145" rIns="32145" bIns="32145" numCol="1" anchor="t">
              <a:noAutofit/>
            </a:bodyPr>
            <a:lstStyle/>
            <a:p>
              <a:pPr algn="ctr" defTabSz="410751" hangingPunct="0">
                <a:defRPr sz="2200" b="0">
                  <a:latin typeface="Helvetica"/>
                  <a:ea typeface="Helvetica"/>
                  <a:cs typeface="Helvetica"/>
                  <a:sym typeface="Helvetica"/>
                </a:defRPr>
              </a:pPr>
              <a:endParaRPr sz="1547" kern="0">
                <a:solidFill>
                  <a:srgbClr val="000000"/>
                </a:solidFill>
                <a:latin typeface="Helvetica"/>
                <a:cs typeface="Helvetica"/>
                <a:sym typeface="Helvetica"/>
              </a:endParaRPr>
            </a:p>
          </p:txBody>
        </p:sp>
      </p:grpSp>
      <p:grpSp>
        <p:nvGrpSpPr>
          <p:cNvPr id="1418" name="Group"/>
          <p:cNvGrpSpPr/>
          <p:nvPr/>
        </p:nvGrpSpPr>
        <p:grpSpPr>
          <a:xfrm>
            <a:off x="5626776" y="5730475"/>
            <a:ext cx="3541993" cy="290166"/>
            <a:chOff x="541866" y="-54905"/>
            <a:chExt cx="5037499" cy="412678"/>
          </a:xfrm>
        </p:grpSpPr>
        <p:sp>
          <p:nvSpPr>
            <p:cNvPr id="1415" name="CasellaDiTesto 6"/>
            <p:cNvSpPr txBox="1"/>
            <p:nvPr/>
          </p:nvSpPr>
          <p:spPr>
            <a:xfrm>
              <a:off x="541866" y="-54906"/>
              <a:ext cx="1399696" cy="41268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799" tIns="50799" rIns="50799" bIns="50799" numCol="1" anchor="ctr">
              <a:noAutofit/>
            </a:bodyPr>
            <a:lstStyle>
              <a:lvl1pPr algn="r" defTabSz="1300480">
                <a:defRPr sz="1400">
                  <a:latin typeface="Calibri"/>
                  <a:ea typeface="Calibri"/>
                  <a:cs typeface="Calibri"/>
                  <a:sym typeface="Calibri"/>
                </a:defRPr>
              </a:lvl1pPr>
            </a:lstStyle>
            <a:p>
              <a:pPr defTabSz="914367" hangingPunct="0"/>
              <a:r>
                <a:rPr sz="984" b="1" kern="0">
                  <a:solidFill>
                    <a:srgbClr val="000000"/>
                  </a:solidFill>
                </a:rPr>
                <a:t>73 Mb</a:t>
              </a:r>
            </a:p>
          </p:txBody>
        </p:sp>
        <p:sp>
          <p:nvSpPr>
            <p:cNvPr id="1416" name="CasellaDiTesto 7"/>
            <p:cNvSpPr txBox="1"/>
            <p:nvPr/>
          </p:nvSpPr>
          <p:spPr>
            <a:xfrm>
              <a:off x="4811464" y="-54906"/>
              <a:ext cx="767903" cy="41268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799" tIns="50799" rIns="50799" bIns="50799" numCol="1" anchor="ctr">
              <a:noAutofit/>
            </a:bodyPr>
            <a:lstStyle>
              <a:lvl1pPr algn="l" defTabSz="1300480">
                <a:defRPr sz="1400">
                  <a:latin typeface="Calibri"/>
                  <a:ea typeface="Calibri"/>
                  <a:cs typeface="Calibri"/>
                  <a:sym typeface="Calibri"/>
                </a:defRPr>
              </a:lvl1pPr>
            </a:lstStyle>
            <a:p>
              <a:pPr defTabSz="914367" hangingPunct="0"/>
              <a:r>
                <a:rPr sz="984" b="1" kern="0">
                  <a:solidFill>
                    <a:srgbClr val="000000"/>
                  </a:solidFill>
                </a:rPr>
                <a:t>76</a:t>
              </a:r>
            </a:p>
          </p:txBody>
        </p:sp>
        <p:sp>
          <p:nvSpPr>
            <p:cNvPr id="1417" name="Line"/>
            <p:cNvSpPr/>
            <p:nvPr/>
          </p:nvSpPr>
          <p:spPr>
            <a:xfrm>
              <a:off x="1362010" y="333018"/>
              <a:ext cx="3833874" cy="3"/>
            </a:xfrm>
            <a:prstGeom prst="line">
              <a:avLst/>
            </a:prstGeom>
            <a:noFill/>
            <a:ln w="12700" cap="flat">
              <a:solidFill>
                <a:srgbClr val="535353"/>
              </a:solidFill>
              <a:prstDash val="solid"/>
              <a:round/>
              <a:headEnd type="triangle" w="med" len="med"/>
              <a:tailEnd type="triangle" w="med" len="med"/>
            </a:ln>
            <a:effectLst/>
          </p:spPr>
          <p:txBody>
            <a:bodyPr wrap="square" lIns="32145" tIns="32145" rIns="32145" bIns="32145" numCol="1" anchor="t">
              <a:noAutofit/>
            </a:bodyPr>
            <a:lstStyle/>
            <a:p>
              <a:pPr algn="ctr" defTabSz="410751" hangingPunct="0">
                <a:defRPr sz="2200" b="0">
                  <a:latin typeface="Helvetica"/>
                  <a:ea typeface="Helvetica"/>
                  <a:cs typeface="Helvetica"/>
                  <a:sym typeface="Helvetica"/>
                </a:defRPr>
              </a:pPr>
              <a:endParaRPr sz="1547" kern="0">
                <a:solidFill>
                  <a:srgbClr val="000000"/>
                </a:solidFill>
                <a:latin typeface="Helvetica"/>
                <a:cs typeface="Helvetica"/>
                <a:sym typeface="Helvetica"/>
              </a:endParaRPr>
            </a:p>
          </p:txBody>
        </p:sp>
      </p:grpSp>
      <p:grpSp>
        <p:nvGrpSpPr>
          <p:cNvPr id="1423" name="Group"/>
          <p:cNvGrpSpPr/>
          <p:nvPr/>
        </p:nvGrpSpPr>
        <p:grpSpPr>
          <a:xfrm>
            <a:off x="2616554" y="3727680"/>
            <a:ext cx="675399" cy="437314"/>
            <a:chOff x="-10667" y="12455"/>
            <a:chExt cx="960565" cy="621957"/>
          </a:xfrm>
        </p:grpSpPr>
        <p:sp>
          <p:nvSpPr>
            <p:cNvPr id="1419" name="Rectangle"/>
            <p:cNvSpPr/>
            <p:nvPr/>
          </p:nvSpPr>
          <p:spPr>
            <a:xfrm>
              <a:off x="50800" y="57229"/>
              <a:ext cx="703609" cy="561035"/>
            </a:xfrm>
            <a:prstGeom prst="rect">
              <a:avLst/>
            </a:prstGeom>
            <a:solidFill>
              <a:srgbClr val="FFFFFF"/>
            </a:solidFill>
            <a:ln w="3175" cap="flat">
              <a:solidFill>
                <a:srgbClr val="535353"/>
              </a:solidFill>
              <a:prstDash val="solid"/>
              <a:round/>
            </a:ln>
            <a:effectLst/>
          </p:spPr>
          <p:txBody>
            <a:bodyPr wrap="square" lIns="35719" tIns="35719" rIns="35719" bIns="35719" numCol="1" anchor="ctr">
              <a:noAutofit/>
            </a:bodyPr>
            <a:lstStyle/>
            <a:p>
              <a:pPr algn="ctr" defTabSz="410751" hangingPunct="0">
                <a:defRPr sz="2200" b="0">
                  <a:latin typeface="+mn-lt"/>
                  <a:ea typeface="+mn-ea"/>
                  <a:cs typeface="+mn-cs"/>
                  <a:sym typeface="Helvetica Neue Medium"/>
                </a:defRPr>
              </a:pPr>
              <a:endParaRPr sz="1547" kern="0">
                <a:solidFill>
                  <a:srgbClr val="000000"/>
                </a:solidFill>
                <a:latin typeface="Helvetica Neue Medium"/>
                <a:sym typeface="Helvetica Neue Medium"/>
              </a:endParaRPr>
            </a:p>
          </p:txBody>
        </p:sp>
        <p:sp>
          <p:nvSpPr>
            <p:cNvPr id="1420" name="top 1%"/>
            <p:cNvSpPr txBox="1"/>
            <p:nvPr/>
          </p:nvSpPr>
          <p:spPr>
            <a:xfrm>
              <a:off x="-10667" y="12455"/>
              <a:ext cx="956159" cy="3179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numCol="1" anchor="ctr">
              <a:spAutoFit/>
            </a:bodyPr>
            <a:lstStyle/>
            <a:p>
              <a:pPr marR="321457" algn="ctr" defTabSz="321457" hangingPunct="0">
                <a:defRPr sz="1400">
                  <a:latin typeface="Helvetica"/>
                  <a:ea typeface="Helvetica"/>
                  <a:cs typeface="Helvetica"/>
                  <a:sym typeface="Helvetica"/>
                </a:defRPr>
              </a:pPr>
              <a:r>
                <a:rPr sz="984" b="1" kern="0">
                  <a:solidFill>
                    <a:srgbClr val="000000"/>
                  </a:solidFill>
                  <a:latin typeface="STIXGeneral"/>
                  <a:ea typeface="STIXGeneral"/>
                  <a:cs typeface="STIXGeneral"/>
                  <a:sym typeface="STIXGeneral"/>
                </a:rPr>
                <a:t>⩾</a:t>
              </a:r>
              <a:r>
                <a:rPr sz="984" b="1" kern="0">
                  <a:solidFill>
                    <a:srgbClr val="000000"/>
                  </a:solidFill>
                  <a:latin typeface="Helvetica"/>
                  <a:cs typeface="Helvetica"/>
                  <a:sym typeface="Helvetica"/>
                </a:rPr>
                <a:t>2%</a:t>
              </a:r>
            </a:p>
          </p:txBody>
        </p:sp>
        <p:sp>
          <p:nvSpPr>
            <p:cNvPr id="1421" name="bottom 1%"/>
            <p:cNvSpPr txBox="1"/>
            <p:nvPr/>
          </p:nvSpPr>
          <p:spPr>
            <a:xfrm>
              <a:off x="125970" y="316422"/>
              <a:ext cx="823928" cy="3179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numCol="1" anchor="ctr">
              <a:spAutoFit/>
            </a:bodyPr>
            <a:lstStyle>
              <a:lvl1pPr marR="457200" defTabSz="457200">
                <a:defRPr sz="1400">
                  <a:latin typeface="Helvetica"/>
                  <a:ea typeface="Helvetica"/>
                  <a:cs typeface="Helvetica"/>
                  <a:sym typeface="Helvetica"/>
                </a:defRPr>
              </a:lvl1pPr>
            </a:lstStyle>
            <a:p>
              <a:pPr marR="321457" algn="ctr" defTabSz="321457" hangingPunct="0"/>
              <a:r>
                <a:rPr sz="984" b="1" kern="0">
                  <a:solidFill>
                    <a:srgbClr val="000000"/>
                  </a:solidFill>
                </a:rPr>
                <a:t>0%</a:t>
              </a:r>
            </a:p>
          </p:txBody>
        </p:sp>
        <p:pic>
          <p:nvPicPr>
            <p:cNvPr id="1422" name="hoxd_mesc_sbs_triplets_Hoxd13_selection_chr2_73000000_76000000_fondoscala_0.015000_hot.pdf" descr="hoxd_mesc_sbs_triplets_Hoxd13_selection_chr2_73000000_76000000_fondoscala_0.015000_hot.pdf"/>
            <p:cNvPicPr>
              <a:picLocks/>
            </p:cNvPicPr>
            <p:nvPr/>
          </p:nvPicPr>
          <p:blipFill>
            <a:blip r:embed="rId9">
              <a:extLst/>
            </a:blip>
            <a:srcRect l="78185" t="11028" r="18556" b="8267"/>
            <a:stretch>
              <a:fillRect/>
            </a:stretch>
          </p:blipFill>
          <p:spPr>
            <a:xfrm>
              <a:off x="77484" y="84011"/>
              <a:ext cx="144499" cy="528103"/>
            </a:xfrm>
            <a:prstGeom prst="rect">
              <a:avLst/>
            </a:prstGeom>
            <a:ln w="12700" cap="flat">
              <a:noFill/>
              <a:miter lim="400000"/>
            </a:ln>
            <a:effectLst/>
          </p:spPr>
        </p:pic>
      </p:grpSp>
      <p:grpSp>
        <p:nvGrpSpPr>
          <p:cNvPr id="1434" name="Gruppo"/>
          <p:cNvGrpSpPr/>
          <p:nvPr/>
        </p:nvGrpSpPr>
        <p:grpSpPr>
          <a:xfrm>
            <a:off x="3747467" y="1038892"/>
            <a:ext cx="1911644" cy="1958441"/>
            <a:chOff x="0" y="-5387"/>
            <a:chExt cx="2718782" cy="2785337"/>
          </a:xfrm>
        </p:grpSpPr>
        <p:grpSp>
          <p:nvGrpSpPr>
            <p:cNvPr id="1431" name="Gruppo"/>
            <p:cNvGrpSpPr/>
            <p:nvPr/>
          </p:nvGrpSpPr>
          <p:grpSpPr>
            <a:xfrm>
              <a:off x="0" y="634220"/>
              <a:ext cx="2718782" cy="2145730"/>
              <a:chOff x="0" y="0"/>
              <a:chExt cx="2718781" cy="2145728"/>
            </a:xfrm>
          </p:grpSpPr>
          <p:sp>
            <p:nvSpPr>
              <p:cNvPr id="1424" name="Rettangolo"/>
              <p:cNvSpPr/>
              <p:nvPr/>
            </p:nvSpPr>
            <p:spPr>
              <a:xfrm rot="1380000">
                <a:off x="1161060" y="950818"/>
                <a:ext cx="145632" cy="449234"/>
              </a:xfrm>
              <a:prstGeom prst="rect">
                <a:avLst/>
              </a:prstGeom>
              <a:solidFill>
                <a:srgbClr val="000000"/>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1425" name="Rettangolo"/>
              <p:cNvSpPr/>
              <p:nvPr/>
            </p:nvSpPr>
            <p:spPr>
              <a:xfrm rot="16200000">
                <a:off x="1264391" y="1164197"/>
                <a:ext cx="155824" cy="479665"/>
              </a:xfrm>
              <a:prstGeom prst="rect">
                <a:avLst/>
              </a:prstGeom>
              <a:solidFill>
                <a:srgbClr val="000000"/>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1426" name="Rettangolo"/>
              <p:cNvSpPr/>
              <p:nvPr/>
            </p:nvSpPr>
            <p:spPr>
              <a:xfrm rot="19980000">
                <a:off x="1380418" y="950818"/>
                <a:ext cx="160231" cy="449234"/>
              </a:xfrm>
              <a:prstGeom prst="rect">
                <a:avLst/>
              </a:prstGeom>
              <a:solidFill>
                <a:srgbClr val="000000"/>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1427" name="Linea"/>
              <p:cNvSpPr/>
              <p:nvPr/>
            </p:nvSpPr>
            <p:spPr>
              <a:xfrm>
                <a:off x="-1" y="0"/>
                <a:ext cx="2718783" cy="2145729"/>
              </a:xfrm>
              <a:custGeom>
                <a:avLst/>
                <a:gdLst/>
                <a:ahLst/>
                <a:cxnLst>
                  <a:cxn ang="0">
                    <a:pos x="wd2" y="hd2"/>
                  </a:cxn>
                  <a:cxn ang="5400000">
                    <a:pos x="wd2" y="hd2"/>
                  </a:cxn>
                  <a:cxn ang="10800000">
                    <a:pos x="wd2" y="hd2"/>
                  </a:cxn>
                  <a:cxn ang="16200000">
                    <a:pos x="wd2" y="hd2"/>
                  </a:cxn>
                </a:cxnLst>
                <a:rect l="0" t="0" r="r" b="b"/>
                <a:pathLst>
                  <a:path w="21359" h="20997" extrusionOk="0">
                    <a:moveTo>
                      <a:pt x="99" y="19980"/>
                    </a:moveTo>
                    <a:cubicBezTo>
                      <a:pt x="949" y="20056"/>
                      <a:pt x="1803" y="20041"/>
                      <a:pt x="2651" y="19937"/>
                    </a:cubicBezTo>
                    <a:cubicBezTo>
                      <a:pt x="3536" y="19828"/>
                      <a:pt x="4411" y="19622"/>
                      <a:pt x="5266" y="19321"/>
                    </a:cubicBezTo>
                    <a:cubicBezTo>
                      <a:pt x="6124" y="18989"/>
                      <a:pt x="6921" y="18453"/>
                      <a:pt x="7615" y="17743"/>
                    </a:cubicBezTo>
                    <a:cubicBezTo>
                      <a:pt x="8104" y="17243"/>
                      <a:pt x="8535" y="16661"/>
                      <a:pt x="8897" y="16014"/>
                    </a:cubicBezTo>
                    <a:cubicBezTo>
                      <a:pt x="9101" y="15622"/>
                      <a:pt x="9225" y="15175"/>
                      <a:pt x="9260" y="14711"/>
                    </a:cubicBezTo>
                    <a:cubicBezTo>
                      <a:pt x="9286" y="14355"/>
                      <a:pt x="9259" y="13997"/>
                      <a:pt x="9180" y="13654"/>
                    </a:cubicBezTo>
                    <a:cubicBezTo>
                      <a:pt x="8939" y="13268"/>
                      <a:pt x="8671" y="12911"/>
                      <a:pt x="8378" y="12585"/>
                    </a:cubicBezTo>
                    <a:cubicBezTo>
                      <a:pt x="8071" y="12243"/>
                      <a:pt x="7738" y="11938"/>
                      <a:pt x="7385" y="11674"/>
                    </a:cubicBezTo>
                    <a:cubicBezTo>
                      <a:pt x="6680" y="11375"/>
                      <a:pt x="5989" y="11032"/>
                      <a:pt x="5313" y="10645"/>
                    </a:cubicBezTo>
                    <a:cubicBezTo>
                      <a:pt x="4617" y="10248"/>
                      <a:pt x="3939" y="9804"/>
                      <a:pt x="3281" y="9317"/>
                    </a:cubicBezTo>
                    <a:cubicBezTo>
                      <a:pt x="2711" y="8811"/>
                      <a:pt x="2188" y="8227"/>
                      <a:pt x="1722" y="7577"/>
                    </a:cubicBezTo>
                    <a:cubicBezTo>
                      <a:pt x="1259" y="6930"/>
                      <a:pt x="854" y="6222"/>
                      <a:pt x="516" y="5465"/>
                    </a:cubicBezTo>
                    <a:cubicBezTo>
                      <a:pt x="-111" y="4386"/>
                      <a:pt x="-171" y="2949"/>
                      <a:pt x="363" y="1796"/>
                    </a:cubicBezTo>
                    <a:cubicBezTo>
                      <a:pt x="1203" y="-17"/>
                      <a:pt x="3104" y="-554"/>
                      <a:pt x="4489" y="630"/>
                    </a:cubicBezTo>
                    <a:cubicBezTo>
                      <a:pt x="5480" y="1825"/>
                      <a:pt x="6342" y="3175"/>
                      <a:pt x="7055" y="4646"/>
                    </a:cubicBezTo>
                    <a:cubicBezTo>
                      <a:pt x="7753" y="6087"/>
                      <a:pt x="8302" y="7633"/>
                      <a:pt x="8688" y="9246"/>
                    </a:cubicBezTo>
                    <a:cubicBezTo>
                      <a:pt x="8872" y="9608"/>
                      <a:pt x="9131" y="9903"/>
                      <a:pt x="9437" y="10098"/>
                    </a:cubicBezTo>
                    <a:cubicBezTo>
                      <a:pt x="9710" y="10272"/>
                      <a:pt x="10011" y="10362"/>
                      <a:pt x="10318" y="10361"/>
                    </a:cubicBezTo>
                    <a:cubicBezTo>
                      <a:pt x="10664" y="10345"/>
                      <a:pt x="11001" y="10213"/>
                      <a:pt x="11294" y="9979"/>
                    </a:cubicBezTo>
                    <a:cubicBezTo>
                      <a:pt x="11488" y="9824"/>
                      <a:pt x="11658" y="9627"/>
                      <a:pt x="11797" y="9398"/>
                    </a:cubicBezTo>
                    <a:cubicBezTo>
                      <a:pt x="12449" y="7893"/>
                      <a:pt x="13002" y="6325"/>
                      <a:pt x="13451" y="4709"/>
                    </a:cubicBezTo>
                    <a:cubicBezTo>
                      <a:pt x="13660" y="3958"/>
                      <a:pt x="13848" y="3192"/>
                      <a:pt x="14176" y="2510"/>
                    </a:cubicBezTo>
                    <a:cubicBezTo>
                      <a:pt x="14520" y="1795"/>
                      <a:pt x="15005" y="1202"/>
                      <a:pt x="15583" y="784"/>
                    </a:cubicBezTo>
                    <a:cubicBezTo>
                      <a:pt x="16344" y="342"/>
                      <a:pt x="17188" y="172"/>
                      <a:pt x="18021" y="293"/>
                    </a:cubicBezTo>
                    <a:cubicBezTo>
                      <a:pt x="18752" y="399"/>
                      <a:pt x="19451" y="727"/>
                      <a:pt x="20057" y="1247"/>
                    </a:cubicBezTo>
                    <a:cubicBezTo>
                      <a:pt x="20759" y="1815"/>
                      <a:pt x="21227" y="2738"/>
                      <a:pt x="21335" y="3773"/>
                    </a:cubicBezTo>
                    <a:cubicBezTo>
                      <a:pt x="21429" y="4665"/>
                      <a:pt x="21246" y="5568"/>
                      <a:pt x="20824" y="6299"/>
                    </a:cubicBezTo>
                    <a:cubicBezTo>
                      <a:pt x="20468" y="6988"/>
                      <a:pt x="20025" y="7603"/>
                      <a:pt x="19514" y="8119"/>
                    </a:cubicBezTo>
                    <a:cubicBezTo>
                      <a:pt x="18837" y="8803"/>
                      <a:pt x="18056" y="9299"/>
                      <a:pt x="17267" y="9759"/>
                    </a:cubicBezTo>
                    <a:cubicBezTo>
                      <a:pt x="16576" y="10162"/>
                      <a:pt x="15876" y="10541"/>
                      <a:pt x="15174" y="10913"/>
                    </a:cubicBezTo>
                    <a:cubicBezTo>
                      <a:pt x="14511" y="11264"/>
                      <a:pt x="13847" y="11609"/>
                      <a:pt x="13181" y="11948"/>
                    </a:cubicBezTo>
                    <a:cubicBezTo>
                      <a:pt x="12667" y="12125"/>
                      <a:pt x="12223" y="12530"/>
                      <a:pt x="11932" y="13086"/>
                    </a:cubicBezTo>
                    <a:cubicBezTo>
                      <a:pt x="11706" y="13517"/>
                      <a:pt x="11585" y="14019"/>
                      <a:pt x="11581" y="14533"/>
                    </a:cubicBezTo>
                    <a:cubicBezTo>
                      <a:pt x="11559" y="14935"/>
                      <a:pt x="11570" y="15338"/>
                      <a:pt x="11614" y="15736"/>
                    </a:cubicBezTo>
                    <a:cubicBezTo>
                      <a:pt x="11658" y="16138"/>
                      <a:pt x="11735" y="16533"/>
                      <a:pt x="11845" y="16915"/>
                    </a:cubicBezTo>
                    <a:cubicBezTo>
                      <a:pt x="12010" y="17572"/>
                      <a:pt x="12278" y="18182"/>
                      <a:pt x="12631" y="18711"/>
                    </a:cubicBezTo>
                    <a:cubicBezTo>
                      <a:pt x="12955" y="19195"/>
                      <a:pt x="13346" y="19603"/>
                      <a:pt x="13785" y="19915"/>
                    </a:cubicBezTo>
                    <a:cubicBezTo>
                      <a:pt x="14563" y="20402"/>
                      <a:pt x="15398" y="20731"/>
                      <a:pt x="16260" y="20889"/>
                    </a:cubicBezTo>
                    <a:cubicBezTo>
                      <a:pt x="17116" y="21046"/>
                      <a:pt x="17987" y="21032"/>
                      <a:pt x="18840" y="20847"/>
                    </a:cubicBezTo>
                  </a:path>
                </a:pathLst>
              </a:custGeom>
              <a:noFill/>
              <a:ln w="165100" cap="flat">
                <a:solidFill>
                  <a:srgbClr val="5E5E5E"/>
                </a:solidFill>
                <a:prstDash val="solid"/>
                <a:miter lim="400000"/>
              </a:ln>
              <a:effectLst>
                <a:outerShdw blurRad="63500" dist="88900" dir="2700000" rotWithShape="0">
                  <a:srgbClr val="000000">
                    <a:alpha val="50000"/>
                  </a:srgbClr>
                </a:outerShdw>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1428" name="Cerchio"/>
              <p:cNvSpPr/>
              <p:nvPr/>
            </p:nvSpPr>
            <p:spPr>
              <a:xfrm>
                <a:off x="1164759" y="808419"/>
                <a:ext cx="380489" cy="381001"/>
              </a:xfrm>
              <a:prstGeom prst="ellipse">
                <a:avLst/>
              </a:prstGeom>
              <a:solidFill>
                <a:schemeClr val="accent3">
                  <a:hueOff val="362282"/>
                  <a:satOff val="31803"/>
                  <a:lumOff val="-18242"/>
                </a:schemeClr>
              </a:solidFill>
              <a:ln w="254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1429" name="Cerchio"/>
              <p:cNvSpPr/>
              <p:nvPr/>
            </p:nvSpPr>
            <p:spPr>
              <a:xfrm>
                <a:off x="1407999" y="1213529"/>
                <a:ext cx="380489" cy="381001"/>
              </a:xfrm>
              <a:prstGeom prst="ellipse">
                <a:avLst/>
              </a:prstGeom>
              <a:solidFill>
                <a:schemeClr val="accent5">
                  <a:hueOff val="-82419"/>
                  <a:satOff val="-9513"/>
                  <a:lumOff val="-16343"/>
                </a:schemeClr>
              </a:solidFill>
              <a:ln w="254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1430" name="Cerchio"/>
              <p:cNvSpPr/>
              <p:nvPr/>
            </p:nvSpPr>
            <p:spPr>
              <a:xfrm>
                <a:off x="938653" y="1213529"/>
                <a:ext cx="380489" cy="381001"/>
              </a:xfrm>
              <a:prstGeom prst="ellipse">
                <a:avLst/>
              </a:prstGeom>
              <a:solidFill>
                <a:schemeClr val="accent5">
                  <a:hueOff val="-82419"/>
                  <a:satOff val="-9513"/>
                  <a:lumOff val="-16343"/>
                </a:schemeClr>
              </a:solidFill>
              <a:ln w="2540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sp>
          <p:nvSpPr>
            <p:cNvPr id="1432" name="Linea"/>
            <p:cNvSpPr/>
            <p:nvPr/>
          </p:nvSpPr>
          <p:spPr>
            <a:xfrm flipH="1">
              <a:off x="1331359" y="493781"/>
              <a:ext cx="1" cy="834575"/>
            </a:xfrm>
            <a:prstGeom prst="line">
              <a:avLst/>
            </a:prstGeom>
            <a:noFill/>
            <a:ln w="254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1433" name="Viewpoint"/>
            <p:cNvSpPr txBox="1"/>
            <p:nvPr/>
          </p:nvSpPr>
          <p:spPr>
            <a:xfrm>
              <a:off x="584250" y="-5387"/>
              <a:ext cx="1550283" cy="4718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numCol="1" anchor="ctr">
              <a:spAutoFit/>
            </a:bodyPr>
            <a:lstStyle/>
            <a:p>
              <a:pPr algn="ctr" defTabSz="410751" hangingPunct="0"/>
              <a:r>
                <a:rPr sz="1687" b="1" kern="0">
                  <a:solidFill>
                    <a:srgbClr val="000000"/>
                  </a:solidFill>
                  <a:latin typeface="Helvetica Neue"/>
                  <a:sym typeface="Helvetica Neue"/>
                </a:rPr>
                <a:t>Viewpoint</a:t>
              </a:r>
            </a:p>
          </p:txBody>
        </p:sp>
      </p:grpSp>
      <p:sp>
        <p:nvSpPr>
          <p:cNvPr id="1435" name="Annunziatella et al., (Cell Reports - submitted, 2018)"/>
          <p:cNvSpPr txBox="1"/>
          <p:nvPr/>
        </p:nvSpPr>
        <p:spPr>
          <a:xfrm>
            <a:off x="5225961" y="6558054"/>
            <a:ext cx="3914534" cy="2777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900">
                <a:latin typeface="Times New Roman"/>
                <a:ea typeface="Times New Roman"/>
                <a:cs typeface="Times New Roman"/>
                <a:sym typeface="Times New Roman"/>
              </a:defRPr>
            </a:lvl1pPr>
          </a:lstStyle>
          <a:p>
            <a:pP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pPr>
            <a:r>
              <a:rPr sz="1336" b="1" kern="0">
                <a:solidFill>
                  <a:srgbClr val="000000"/>
                </a:solidFill>
              </a:rPr>
              <a:t>Annunziatella et al., (Cell Reports - submitted, 2018)</a:t>
            </a:r>
          </a:p>
        </p:txBody>
      </p:sp>
      <p:pic>
        <p:nvPicPr>
          <p:cNvPr id="1436" name="Linea" descr="Linea"/>
          <p:cNvPicPr>
            <a:picLocks/>
          </p:cNvPicPr>
          <p:nvPr/>
        </p:nvPicPr>
        <p:blipFill>
          <a:blip r:embed="rId10">
            <a:extLst/>
          </a:blip>
          <a:stretch>
            <a:fillRect/>
          </a:stretch>
        </p:blipFill>
        <p:spPr>
          <a:xfrm rot="21600000">
            <a:off x="251350" y="670446"/>
            <a:ext cx="8641301" cy="126285"/>
          </a:xfrm>
          <a:prstGeom prst="rect">
            <a:avLst/>
          </a:prstGeom>
        </p:spPr>
      </p:pic>
      <p:sp>
        <p:nvSpPr>
          <p:cNvPr id="1438" name="TRIPLET CONTACTS INVOLVING HOXD GENES"/>
          <p:cNvSpPr txBox="1"/>
          <p:nvPr/>
        </p:nvSpPr>
        <p:spPr>
          <a:xfrm>
            <a:off x="310329" y="248976"/>
            <a:ext cx="8523342" cy="504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solidFill>
                  <a:schemeClr val="accent1">
                    <a:lumOff val="-13575"/>
                  </a:schemeClr>
                </a:solidFill>
                <a:latin typeface="DIN Condensed"/>
                <a:ea typeface="DIN Condensed"/>
                <a:cs typeface="DIN Condensed"/>
                <a:sym typeface="DIN Condensed"/>
              </a:defRPr>
            </a:lvl1pPr>
          </a:lstStyle>
          <a:p>
            <a:pPr algn="ctr" defTabSz="321457" hangingPunct="0"/>
            <a:r>
              <a:rPr sz="2812" kern="0">
                <a:solidFill>
                  <a:srgbClr val="00A2FF">
                    <a:lumOff val="-13575"/>
                  </a:srgbClr>
                </a:solidFill>
              </a:rPr>
              <a:t>TRIPLET CONTACTS INVOLVING HOXD GENES</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1" name="Gruppo"/>
          <p:cNvGrpSpPr/>
          <p:nvPr/>
        </p:nvGrpSpPr>
        <p:grpSpPr>
          <a:xfrm>
            <a:off x="3492570" y="1642676"/>
            <a:ext cx="2834805" cy="2176556"/>
            <a:chOff x="0" y="0"/>
            <a:chExt cx="4031722" cy="3095545"/>
          </a:xfrm>
        </p:grpSpPr>
        <p:pic>
          <p:nvPicPr>
            <p:cNvPr id="1129" name="Immagine" descr="Immagine"/>
            <p:cNvPicPr>
              <a:picLocks noChangeAspect="1"/>
            </p:cNvPicPr>
            <p:nvPr/>
          </p:nvPicPr>
          <p:blipFill>
            <a:blip r:embed="rId2">
              <a:extLst/>
            </a:blip>
            <a:stretch>
              <a:fillRect/>
            </a:stretch>
          </p:blipFill>
          <p:spPr>
            <a:xfrm>
              <a:off x="0" y="0"/>
              <a:ext cx="3441916" cy="2371891"/>
            </a:xfrm>
            <a:prstGeom prst="rect">
              <a:avLst/>
            </a:prstGeom>
            <a:ln w="12700" cap="flat">
              <a:noFill/>
              <a:miter lim="400000"/>
            </a:ln>
            <a:effectLst/>
          </p:spPr>
        </p:pic>
        <p:pic>
          <p:nvPicPr>
            <p:cNvPr id="1130" name="Immagine" descr="Immagine"/>
            <p:cNvPicPr>
              <a:picLocks noChangeAspect="1"/>
            </p:cNvPicPr>
            <p:nvPr/>
          </p:nvPicPr>
          <p:blipFill>
            <a:blip r:embed="rId3">
              <a:extLst/>
            </a:blip>
            <a:stretch>
              <a:fillRect/>
            </a:stretch>
          </p:blipFill>
          <p:spPr>
            <a:xfrm>
              <a:off x="54793" y="1026828"/>
              <a:ext cx="3976930" cy="2068718"/>
            </a:xfrm>
            <a:prstGeom prst="rect">
              <a:avLst/>
            </a:prstGeom>
            <a:ln w="12700" cap="flat">
              <a:noFill/>
              <a:miter lim="400000"/>
            </a:ln>
            <a:effectLst/>
          </p:spPr>
        </p:pic>
      </p:grpSp>
      <p:grpSp>
        <p:nvGrpSpPr>
          <p:cNvPr id="1136" name="Gruppo"/>
          <p:cNvGrpSpPr/>
          <p:nvPr/>
        </p:nvGrpSpPr>
        <p:grpSpPr>
          <a:xfrm>
            <a:off x="369713" y="3926475"/>
            <a:ext cx="3953055" cy="2529825"/>
            <a:chOff x="0" y="0"/>
            <a:chExt cx="5622122" cy="3597973"/>
          </a:xfrm>
        </p:grpSpPr>
        <p:pic>
          <p:nvPicPr>
            <p:cNvPr id="1132" name="Immagine" descr="Immagine"/>
            <p:cNvPicPr>
              <a:picLocks noChangeAspect="1"/>
            </p:cNvPicPr>
            <p:nvPr/>
          </p:nvPicPr>
          <p:blipFill>
            <a:blip r:embed="rId4">
              <a:extLst/>
            </a:blip>
            <a:stretch>
              <a:fillRect/>
            </a:stretch>
          </p:blipFill>
          <p:spPr>
            <a:xfrm>
              <a:off x="488996" y="333752"/>
              <a:ext cx="5030910" cy="2589607"/>
            </a:xfrm>
            <a:prstGeom prst="rect">
              <a:avLst/>
            </a:prstGeom>
            <a:ln w="12700" cap="flat">
              <a:noFill/>
              <a:miter lim="400000"/>
            </a:ln>
            <a:effectLst/>
          </p:spPr>
        </p:pic>
        <p:pic>
          <p:nvPicPr>
            <p:cNvPr id="1133" name="Immagine" descr="Immagine"/>
            <p:cNvPicPr>
              <a:picLocks noChangeAspect="1"/>
            </p:cNvPicPr>
            <p:nvPr/>
          </p:nvPicPr>
          <p:blipFill>
            <a:blip r:embed="rId5">
              <a:extLst/>
            </a:blip>
            <a:srcRect/>
            <a:stretch>
              <a:fillRect/>
            </a:stretch>
          </p:blipFill>
          <p:spPr>
            <a:xfrm>
              <a:off x="3532627" y="0"/>
              <a:ext cx="2089496" cy="1185613"/>
            </a:xfrm>
            <a:prstGeom prst="rect">
              <a:avLst/>
            </a:prstGeom>
            <a:ln w="12700" cap="flat">
              <a:noFill/>
              <a:miter lim="400000"/>
            </a:ln>
            <a:effectLst/>
          </p:spPr>
        </p:pic>
        <p:pic>
          <p:nvPicPr>
            <p:cNvPr id="1134" name="Immagine" descr="Immagine"/>
            <p:cNvPicPr>
              <a:picLocks noChangeAspect="1"/>
            </p:cNvPicPr>
            <p:nvPr/>
          </p:nvPicPr>
          <p:blipFill>
            <a:blip r:embed="rId6">
              <a:extLst/>
            </a:blip>
            <a:stretch>
              <a:fillRect/>
            </a:stretch>
          </p:blipFill>
          <p:spPr>
            <a:xfrm>
              <a:off x="1538188" y="2775714"/>
              <a:ext cx="3559207" cy="822260"/>
            </a:xfrm>
            <a:prstGeom prst="rect">
              <a:avLst/>
            </a:prstGeom>
            <a:ln w="12700" cap="flat">
              <a:noFill/>
              <a:miter lim="400000"/>
            </a:ln>
            <a:effectLst/>
          </p:spPr>
        </p:pic>
        <p:pic>
          <p:nvPicPr>
            <p:cNvPr id="1135" name="Immagine" descr="Immagine"/>
            <p:cNvPicPr>
              <a:picLocks noChangeAspect="1"/>
            </p:cNvPicPr>
            <p:nvPr/>
          </p:nvPicPr>
          <p:blipFill>
            <a:blip r:embed="rId7">
              <a:extLst/>
            </a:blip>
            <a:stretch>
              <a:fillRect/>
            </a:stretch>
          </p:blipFill>
          <p:spPr>
            <a:xfrm>
              <a:off x="0" y="208219"/>
              <a:ext cx="750910" cy="2735458"/>
            </a:xfrm>
            <a:prstGeom prst="rect">
              <a:avLst/>
            </a:prstGeom>
            <a:ln w="12700" cap="flat">
              <a:noFill/>
              <a:miter lim="400000"/>
            </a:ln>
            <a:effectLst/>
          </p:spPr>
        </p:pic>
      </p:grpSp>
      <p:grpSp>
        <p:nvGrpSpPr>
          <p:cNvPr id="1145" name="Gruppo"/>
          <p:cNvGrpSpPr/>
          <p:nvPr/>
        </p:nvGrpSpPr>
        <p:grpSpPr>
          <a:xfrm>
            <a:off x="5087282" y="4090127"/>
            <a:ext cx="3309267" cy="2133193"/>
            <a:chOff x="0" y="-29269"/>
            <a:chExt cx="4706511" cy="3033874"/>
          </a:xfrm>
        </p:grpSpPr>
        <p:pic>
          <p:nvPicPr>
            <p:cNvPr id="1138" name="Immagine" descr="Immagine"/>
            <p:cNvPicPr>
              <a:picLocks noChangeAspect="1"/>
            </p:cNvPicPr>
            <p:nvPr/>
          </p:nvPicPr>
          <p:blipFill>
            <a:blip r:embed="rId8">
              <a:extLst/>
            </a:blip>
            <a:stretch>
              <a:fillRect/>
            </a:stretch>
          </p:blipFill>
          <p:spPr>
            <a:xfrm>
              <a:off x="0" y="475732"/>
              <a:ext cx="4706511" cy="2528873"/>
            </a:xfrm>
            <a:prstGeom prst="rect">
              <a:avLst/>
            </a:prstGeom>
            <a:ln w="12700" cap="flat">
              <a:noFill/>
              <a:miter lim="400000"/>
            </a:ln>
            <a:effectLst/>
          </p:spPr>
        </p:pic>
        <p:grpSp>
          <p:nvGrpSpPr>
            <p:cNvPr id="1144" name="Gruppo"/>
            <p:cNvGrpSpPr/>
            <p:nvPr/>
          </p:nvGrpSpPr>
          <p:grpSpPr>
            <a:xfrm>
              <a:off x="889841" y="-29269"/>
              <a:ext cx="2144176" cy="1025647"/>
              <a:chOff x="0" y="-29269"/>
              <a:chExt cx="2144175" cy="1025646"/>
            </a:xfrm>
          </p:grpSpPr>
          <p:sp>
            <p:nvSpPr>
              <p:cNvPr id="1139" name="Rettangolo"/>
              <p:cNvSpPr/>
              <p:nvPr/>
            </p:nvSpPr>
            <p:spPr>
              <a:xfrm>
                <a:off x="0" y="19259"/>
                <a:ext cx="2144175" cy="957586"/>
              </a:xfrm>
              <a:prstGeom prst="rect">
                <a:avLst/>
              </a:prstGeom>
              <a:solidFill>
                <a:srgbClr val="E7E7EA"/>
              </a:solidFill>
              <a:ln w="6350" cap="flat">
                <a:solidFill>
                  <a:srgbClr val="000000"/>
                </a:solidFill>
                <a:prstDash val="solid"/>
                <a:miter lim="400000"/>
              </a:ln>
              <a:effectLst>
                <a:outerShdw blurRad="38100" dist="25400" dir="2546319" rotWithShape="0">
                  <a:srgbClr val="000000">
                    <a:alpha val="30404"/>
                  </a:srgbClr>
                </a:outerShdw>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1140" name="Cerchio"/>
              <p:cNvSpPr/>
              <p:nvPr/>
            </p:nvSpPr>
            <p:spPr>
              <a:xfrm>
                <a:off x="133720" y="78822"/>
                <a:ext cx="226885" cy="234840"/>
              </a:xfrm>
              <a:prstGeom prst="ellipse">
                <a:avLst/>
              </a:prstGeom>
              <a:solidFill>
                <a:srgbClr val="070082"/>
              </a:solidFill>
              <a:ln w="635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1141" name="Open State…"/>
              <p:cNvSpPr txBox="1"/>
              <p:nvPr/>
            </p:nvSpPr>
            <p:spPr>
              <a:xfrm>
                <a:off x="410531" y="-29269"/>
                <a:ext cx="1712150" cy="10256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numCol="1" anchor="ctr">
                <a:spAutoFit/>
              </a:bodyPr>
              <a:lstStyle/>
              <a:p>
                <a:pPr defTabSz="410751" hangingPunct="0">
                  <a:defRPr sz="2000">
                    <a:latin typeface="Times New Roman"/>
                    <a:ea typeface="Times New Roman"/>
                    <a:cs typeface="Times New Roman"/>
                    <a:sym typeface="Times New Roman"/>
                  </a:defRPr>
                </a:pPr>
                <a:r>
                  <a:rPr sz="1406" b="1" kern="0">
                    <a:solidFill>
                      <a:srgbClr val="000000"/>
                    </a:solidFill>
                    <a:latin typeface="Times New Roman"/>
                    <a:cs typeface="Times New Roman"/>
                    <a:sym typeface="Times New Roman"/>
                  </a:rPr>
                  <a:t>Open State</a:t>
                </a:r>
              </a:p>
              <a:p>
                <a:pPr defTabSz="410751" hangingPunct="0">
                  <a:defRPr sz="2000">
                    <a:latin typeface="Times New Roman"/>
                    <a:ea typeface="Times New Roman"/>
                    <a:cs typeface="Times New Roman"/>
                    <a:sym typeface="Times New Roman"/>
                  </a:defRPr>
                </a:pPr>
                <a:r>
                  <a:rPr sz="1406" b="1" kern="0">
                    <a:solidFill>
                      <a:srgbClr val="000000"/>
                    </a:solidFill>
                    <a:latin typeface="Times New Roman"/>
                    <a:cs typeface="Times New Roman"/>
                    <a:sym typeface="Times New Roman"/>
                  </a:rPr>
                  <a:t>Closed Ord.</a:t>
                </a:r>
              </a:p>
              <a:p>
                <a:pPr defTabSz="410751" hangingPunct="0">
                  <a:defRPr sz="2000">
                    <a:latin typeface="Times New Roman"/>
                    <a:ea typeface="Times New Roman"/>
                    <a:cs typeface="Times New Roman"/>
                    <a:sym typeface="Times New Roman"/>
                  </a:defRPr>
                </a:pPr>
                <a:r>
                  <a:rPr sz="1406" b="1" kern="0">
                    <a:solidFill>
                      <a:srgbClr val="000000"/>
                    </a:solidFill>
                    <a:latin typeface="Times New Roman"/>
                    <a:cs typeface="Times New Roman"/>
                    <a:sym typeface="Times New Roman"/>
                  </a:rPr>
                  <a:t>Closed Disord.</a:t>
                </a:r>
              </a:p>
            </p:txBody>
          </p:sp>
          <p:sp>
            <p:nvSpPr>
              <p:cNvPr id="1142" name="Cerchio"/>
              <p:cNvSpPr/>
              <p:nvPr/>
            </p:nvSpPr>
            <p:spPr>
              <a:xfrm>
                <a:off x="133720" y="366135"/>
                <a:ext cx="226885" cy="234840"/>
              </a:xfrm>
              <a:prstGeom prst="ellipse">
                <a:avLst/>
              </a:prstGeom>
              <a:solidFill>
                <a:srgbClr val="D2A741"/>
              </a:solidFill>
              <a:ln w="635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1143" name="Cerchio"/>
              <p:cNvSpPr/>
              <p:nvPr/>
            </p:nvSpPr>
            <p:spPr>
              <a:xfrm>
                <a:off x="133720" y="653448"/>
                <a:ext cx="226885" cy="234840"/>
              </a:xfrm>
              <a:prstGeom prst="ellipse">
                <a:avLst/>
              </a:prstGeom>
              <a:solidFill>
                <a:srgbClr val="D3A1D8"/>
              </a:solidFill>
              <a:ln w="6350" cap="flat">
                <a:solidFill>
                  <a:srgbClr val="000000"/>
                </a:solidFill>
                <a:prstDash val="solid"/>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grpSp>
      <p:sp>
        <p:nvSpPr>
          <p:cNvPr id="1146" name="Chiariello et al., (SciRep, 2016)"/>
          <p:cNvSpPr txBox="1"/>
          <p:nvPr/>
        </p:nvSpPr>
        <p:spPr>
          <a:xfrm>
            <a:off x="6809091" y="6598361"/>
            <a:ext cx="2338782" cy="2777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900">
                <a:latin typeface="Times New Roman"/>
                <a:ea typeface="Times New Roman"/>
                <a:cs typeface="Times New Roman"/>
                <a:sym typeface="Times New Roman"/>
              </a:defRPr>
            </a:lvl1pPr>
          </a:lstStyle>
          <a:p>
            <a:pP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pPr>
            <a:r>
              <a:rPr sz="1336" b="1" kern="0">
                <a:solidFill>
                  <a:srgbClr val="000000"/>
                </a:solidFill>
              </a:rPr>
              <a:t>Chiariello et al., (SciRep, 2016)</a:t>
            </a:r>
          </a:p>
        </p:txBody>
      </p:sp>
      <p:sp>
        <p:nvSpPr>
          <p:cNvPr id="1147" name="A single chromosome is likely to be a mixture of a variety of different folded regions, each belonging to one of the predicted conformational classes."/>
          <p:cNvSpPr txBox="1"/>
          <p:nvPr/>
        </p:nvSpPr>
        <p:spPr>
          <a:xfrm>
            <a:off x="366592" y="672683"/>
            <a:ext cx="8410816" cy="9517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lnSpc>
                <a:spcPts val="5200"/>
              </a:lnSpc>
            </a:lvl1pPr>
          </a:lstStyle>
          <a:p>
            <a:pPr algn="ctr" defTabSz="321457" hangingPunct="0">
              <a:lnSpc>
                <a:spcPts val="3656"/>
              </a:lnSpc>
            </a:pPr>
            <a:r>
              <a:rPr sz="1687" b="1" kern="0">
                <a:solidFill>
                  <a:srgbClr val="000000"/>
                </a:solidFill>
                <a:latin typeface="Helvetica Neue"/>
                <a:sym typeface="Helvetica Neue"/>
              </a:rPr>
              <a:t>A single chromosome is likely to be a mixture of a variety of different folded regions, each belonging to one of the predicted conformational classes.</a:t>
            </a:r>
          </a:p>
        </p:txBody>
      </p:sp>
      <p:pic>
        <p:nvPicPr>
          <p:cNvPr id="1148" name="Linea" descr="Linea"/>
          <p:cNvPicPr>
            <a:picLocks/>
          </p:cNvPicPr>
          <p:nvPr/>
        </p:nvPicPr>
        <p:blipFill>
          <a:blip r:embed="rId9">
            <a:extLst/>
          </a:blip>
          <a:stretch>
            <a:fillRect/>
          </a:stretch>
        </p:blipFill>
        <p:spPr>
          <a:xfrm rot="21600000">
            <a:off x="251350" y="670446"/>
            <a:ext cx="8641301" cy="126285"/>
          </a:xfrm>
          <a:prstGeom prst="rect">
            <a:avLst/>
          </a:prstGeom>
        </p:spPr>
      </p:pic>
      <p:sp>
        <p:nvSpPr>
          <p:cNvPr id="1150" name="FITTING THE EXPERIMENTAL DATA: PC(S)"/>
          <p:cNvSpPr txBox="1"/>
          <p:nvPr/>
        </p:nvSpPr>
        <p:spPr>
          <a:xfrm>
            <a:off x="303973" y="245116"/>
            <a:ext cx="8536054" cy="504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p>
            <a:pPr algn="ctr" defTabSz="321457" hangingPunct="0">
              <a:defRPr sz="4000" b="0">
                <a:solidFill>
                  <a:srgbClr val="61D836">
                    <a:hueOff val="362282"/>
                    <a:satOff val="31803"/>
                    <a:lumOff val="-18242"/>
                  </a:srgbClr>
                </a:solidFill>
                <a:latin typeface="DIN Condensed"/>
                <a:ea typeface="DIN Condensed"/>
                <a:cs typeface="DIN Condensed"/>
                <a:sym typeface="DIN Condensed"/>
              </a:defRPr>
            </a:pPr>
            <a:r>
              <a:rPr sz="2812" kern="0">
                <a:solidFill>
                  <a:srgbClr val="61D836">
                    <a:hueOff val="362282"/>
                    <a:satOff val="31803"/>
                    <a:lumOff val="-18242"/>
                  </a:srgbClr>
                </a:solidFill>
                <a:latin typeface="DIN Condensed"/>
                <a:sym typeface="DIN Condensed"/>
              </a:rPr>
              <a:t>FITTING THE EXPERIMENTAL DATA: P</a:t>
            </a:r>
            <a:r>
              <a:rPr sz="2812" kern="0" baseline="-5999">
                <a:solidFill>
                  <a:srgbClr val="61D836">
                    <a:hueOff val="362282"/>
                    <a:satOff val="31803"/>
                    <a:lumOff val="-18242"/>
                  </a:srgbClr>
                </a:solidFill>
                <a:latin typeface="DIN Condensed"/>
                <a:sym typeface="DIN Condensed"/>
              </a:rPr>
              <a:t>C</a:t>
            </a:r>
            <a:r>
              <a:rPr sz="2812" kern="0">
                <a:solidFill>
                  <a:srgbClr val="61D836">
                    <a:hueOff val="362282"/>
                    <a:satOff val="31803"/>
                    <a:lumOff val="-18242"/>
                  </a:srgbClr>
                </a:solidFill>
                <a:latin typeface="DIN Condensed"/>
                <a:sym typeface="DIN Condensed"/>
              </a:rPr>
              <a:t>(S)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1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1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 grpId="0" animBg="1" advAuto="0"/>
      <p:bldP spid="1145"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16632"/>
            <a:ext cx="9144000" cy="634082"/>
          </a:xfrm>
        </p:spPr>
        <p:txBody>
          <a:bodyPr>
            <a:normAutofit/>
          </a:bodyPr>
          <a:lstStyle/>
          <a:p>
            <a:r>
              <a:rPr lang="en-US" sz="3200" b="1" dirty="0"/>
              <a:t>Hi-C technique</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672" y="1143414"/>
            <a:ext cx="6270444" cy="2717634"/>
          </a:xfrm>
          <a:prstGeom prst="rect">
            <a:avLst/>
          </a:prstGeom>
        </p:spPr>
      </p:pic>
      <p:sp>
        <p:nvSpPr>
          <p:cNvPr id="5" name="CasellaDiTesto 4"/>
          <p:cNvSpPr txBox="1"/>
          <p:nvPr/>
        </p:nvSpPr>
        <p:spPr>
          <a:xfrm>
            <a:off x="251520" y="4149080"/>
            <a:ext cx="8496944" cy="252376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Cell are crosslinked with formaldehyde, resulting in covalent links between spatial adjacent chromatin segments;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Chromatin is digested by restriction enzyme (HindIII);</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The resulting sticky ends filled with biotynalated nucleotides;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Crosslinked fragments are then ligated to form unique hybrid DNA molecules;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The DNA is purified and analysed.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4950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 name="image2.jpg" descr="Z:\home\carlo\Documenti\Immagini\Immagine1.jpg"/>
          <p:cNvPicPr>
            <a:picLocks noChangeAspect="1"/>
          </p:cNvPicPr>
          <p:nvPr/>
        </p:nvPicPr>
        <p:blipFill>
          <a:blip r:embed="rId3">
            <a:extLst/>
          </a:blip>
          <a:srcRect l="51668" t="13631" r="1090" b="12178"/>
          <a:stretch>
            <a:fillRect/>
          </a:stretch>
        </p:blipFill>
        <p:spPr>
          <a:xfrm>
            <a:off x="5849949" y="1589476"/>
            <a:ext cx="1860609" cy="1899372"/>
          </a:xfrm>
          <a:prstGeom prst="rect">
            <a:avLst/>
          </a:prstGeom>
          <a:ln w="12700">
            <a:miter lim="400000"/>
          </a:ln>
        </p:spPr>
      </p:pic>
      <p:sp>
        <p:nvSpPr>
          <p:cNvPr id="148" name="Shape 148"/>
          <p:cNvSpPr/>
          <p:nvPr/>
        </p:nvSpPr>
        <p:spPr>
          <a:xfrm>
            <a:off x="0" y="932349"/>
            <a:ext cx="9143999" cy="400105"/>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defTabSz="1300480">
              <a:defRPr sz="2400">
                <a:latin typeface="Calibri"/>
                <a:ea typeface="Calibri"/>
                <a:cs typeface="Calibri"/>
                <a:sym typeface="Calibri"/>
              </a:defRPr>
            </a:lvl1pPr>
          </a:lstStyle>
          <a:p>
            <a:pPr algn="ctr"/>
            <a:r>
              <a:rPr lang="en-US" sz="2000" dirty="0">
                <a:latin typeface="+mn-lt"/>
              </a:rPr>
              <a:t>DNA is organized in chromosomes, stored in the cell nucleus </a:t>
            </a:r>
          </a:p>
        </p:txBody>
      </p:sp>
      <p:sp>
        <p:nvSpPr>
          <p:cNvPr id="150" name="Shape 150"/>
          <p:cNvSpPr/>
          <p:nvPr/>
        </p:nvSpPr>
        <p:spPr>
          <a:xfrm>
            <a:off x="4311189" y="2271346"/>
            <a:ext cx="704850" cy="508001"/>
          </a:xfrm>
          <a:prstGeom prst="rightArrow">
            <a:avLst>
              <a:gd name="adj1" fmla="val 32000"/>
              <a:gd name="adj2" fmla="val 68071"/>
            </a:avLst>
          </a:prstGeom>
          <a:solidFill>
            <a:srgbClr val="53585F"/>
          </a:solidFill>
          <a:ln w="12700">
            <a:miter lim="400000"/>
          </a:ln>
          <a:effectLst>
            <a:outerShdw blurRad="50800" dist="88900" dir="5400000" rotWithShape="0">
              <a:srgbClr val="808080">
                <a:alpha val="50000"/>
              </a:srgbClr>
            </a:outerShdw>
          </a:effectLst>
        </p:spPr>
        <p:txBody>
          <a:bodyPr lIns="45718" tIns="45718" rIns="45718" bIns="45718" anchor="ctr"/>
          <a:lstStyle/>
          <a:p>
            <a:pPr defTabSz="914367">
              <a:defRPr sz="3400">
                <a:solidFill>
                  <a:srgbClr val="FFFFFF"/>
                </a:solidFill>
                <a:latin typeface="Calibri"/>
                <a:ea typeface="Calibri"/>
                <a:cs typeface="Calibri"/>
                <a:sym typeface="Calibri"/>
              </a:defRPr>
            </a:pPr>
            <a:endParaRPr/>
          </a:p>
        </p:txBody>
      </p:sp>
      <p:sp>
        <p:nvSpPr>
          <p:cNvPr id="15" name="Ovale 14"/>
          <p:cNvSpPr/>
          <p:nvPr/>
        </p:nvSpPr>
        <p:spPr>
          <a:xfrm>
            <a:off x="5814840" y="1584733"/>
            <a:ext cx="1963855" cy="1912181"/>
          </a:xfrm>
          <a:prstGeom prst="ellipse">
            <a:avLst/>
          </a:prstGeom>
          <a:noFill/>
          <a:ln>
            <a:solidFill>
              <a:schemeClr val="tx2">
                <a:lumMod val="40000"/>
                <a:lumOff val="60000"/>
              </a:schemeClr>
            </a:solidFill>
          </a:ln>
          <a:effectLst>
            <a:glow rad="342900">
              <a:schemeClr val="accent1">
                <a:alpha val="57000"/>
              </a:schemeClr>
            </a:glow>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Stella a 32 punte 18"/>
          <p:cNvSpPr/>
          <p:nvPr/>
        </p:nvSpPr>
        <p:spPr>
          <a:xfrm>
            <a:off x="5756244" y="1539683"/>
            <a:ext cx="2048646" cy="1983460"/>
          </a:xfrm>
          <a:prstGeom prst="star32">
            <a:avLst>
              <a:gd name="adj" fmla="val 4841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hape 150">
            <a:extLst>
              <a:ext uri="{FF2B5EF4-FFF2-40B4-BE49-F238E27FC236}">
                <a16:creationId xmlns:a16="http://schemas.microsoft.com/office/drawing/2014/main" id="{693F7B74-3113-4133-BA19-35C5E90E6A64}"/>
              </a:ext>
            </a:extLst>
          </p:cNvPr>
          <p:cNvSpPr/>
          <p:nvPr/>
        </p:nvSpPr>
        <p:spPr>
          <a:xfrm>
            <a:off x="4311189" y="5256074"/>
            <a:ext cx="704850" cy="508001"/>
          </a:xfrm>
          <a:prstGeom prst="rightArrow">
            <a:avLst>
              <a:gd name="adj1" fmla="val 32000"/>
              <a:gd name="adj2" fmla="val 68071"/>
            </a:avLst>
          </a:prstGeom>
          <a:solidFill>
            <a:srgbClr val="53585F"/>
          </a:solidFill>
          <a:ln w="12700">
            <a:miter lim="400000"/>
          </a:ln>
          <a:effectLst>
            <a:outerShdw blurRad="50800" dist="88900" dir="5400000" rotWithShape="0">
              <a:srgbClr val="808080">
                <a:alpha val="50000"/>
              </a:srgbClr>
            </a:outerShdw>
          </a:effectLst>
        </p:spPr>
        <p:txBody>
          <a:bodyPr lIns="45718" tIns="45718" rIns="45718" bIns="45718" anchor="ctr"/>
          <a:lstStyle/>
          <a:p>
            <a:pPr defTabSz="914367">
              <a:defRPr sz="3400">
                <a:solidFill>
                  <a:srgbClr val="FFFFFF"/>
                </a:solidFill>
                <a:latin typeface="Calibri"/>
                <a:ea typeface="Calibri"/>
                <a:cs typeface="Calibri"/>
                <a:sym typeface="Calibri"/>
              </a:defRPr>
            </a:pPr>
            <a:endParaRPr/>
          </a:p>
        </p:txBody>
      </p:sp>
      <p:grpSp>
        <p:nvGrpSpPr>
          <p:cNvPr id="8" name="Gruppo 7">
            <a:extLst>
              <a:ext uri="{FF2B5EF4-FFF2-40B4-BE49-F238E27FC236}">
                <a16:creationId xmlns:a16="http://schemas.microsoft.com/office/drawing/2014/main" id="{4E307FB4-F5A5-4615-80E4-3BEE1E13AB30}"/>
              </a:ext>
            </a:extLst>
          </p:cNvPr>
          <p:cNvGrpSpPr/>
          <p:nvPr/>
        </p:nvGrpSpPr>
        <p:grpSpPr>
          <a:xfrm>
            <a:off x="1042446" y="4965699"/>
            <a:ext cx="2829665" cy="839580"/>
            <a:chOff x="648069" y="5598674"/>
            <a:chExt cx="2829665" cy="839580"/>
          </a:xfrm>
        </p:grpSpPr>
        <p:sp>
          <p:nvSpPr>
            <p:cNvPr id="5" name="Figura a mano libera: forma 4">
              <a:extLst>
                <a:ext uri="{FF2B5EF4-FFF2-40B4-BE49-F238E27FC236}">
                  <a16:creationId xmlns:a16="http://schemas.microsoft.com/office/drawing/2014/main" id="{055C7089-F81B-47F9-97FD-D33EAD56385D}"/>
                </a:ext>
              </a:extLst>
            </p:cNvPr>
            <p:cNvSpPr/>
            <p:nvPr/>
          </p:nvSpPr>
          <p:spPr>
            <a:xfrm>
              <a:off x="648069" y="5855086"/>
              <a:ext cx="2829665" cy="536836"/>
            </a:xfrm>
            <a:custGeom>
              <a:avLst/>
              <a:gdLst>
                <a:gd name="connsiteX0" fmla="*/ 0 w 3124940"/>
                <a:gd name="connsiteY0" fmla="*/ 21931 h 538081"/>
                <a:gd name="connsiteX1" fmla="*/ 195309 w 3124940"/>
                <a:gd name="connsiteY1" fmla="*/ 39687 h 538081"/>
                <a:gd name="connsiteX2" fmla="*/ 363984 w 3124940"/>
                <a:gd name="connsiteY2" fmla="*/ 385916 h 538081"/>
                <a:gd name="connsiteX3" fmla="*/ 559293 w 3124940"/>
                <a:gd name="connsiteY3" fmla="*/ 474693 h 538081"/>
                <a:gd name="connsiteX4" fmla="*/ 648070 w 3124940"/>
                <a:gd name="connsiteY4" fmla="*/ 172852 h 538081"/>
                <a:gd name="connsiteX5" fmla="*/ 905522 w 3124940"/>
                <a:gd name="connsiteY5" fmla="*/ 92953 h 538081"/>
                <a:gd name="connsiteX6" fmla="*/ 1091953 w 3124940"/>
                <a:gd name="connsiteY6" fmla="*/ 536836 h 538081"/>
                <a:gd name="connsiteX7" fmla="*/ 1305017 w 3124940"/>
                <a:gd name="connsiteY7" fmla="*/ 226118 h 538081"/>
                <a:gd name="connsiteX8" fmla="*/ 2423604 w 3124940"/>
                <a:gd name="connsiteY8" fmla="*/ 226118 h 538081"/>
                <a:gd name="connsiteX9" fmla="*/ 3124940 w 3124940"/>
                <a:gd name="connsiteY9" fmla="*/ 217240 h 538081"/>
                <a:gd name="connsiteX0" fmla="*/ 0 w 3124940"/>
                <a:gd name="connsiteY0" fmla="*/ 21931 h 536836"/>
                <a:gd name="connsiteX1" fmla="*/ 195309 w 3124940"/>
                <a:gd name="connsiteY1" fmla="*/ 39687 h 536836"/>
                <a:gd name="connsiteX2" fmla="*/ 363984 w 3124940"/>
                <a:gd name="connsiteY2" fmla="*/ 385916 h 536836"/>
                <a:gd name="connsiteX3" fmla="*/ 559293 w 3124940"/>
                <a:gd name="connsiteY3" fmla="*/ 474693 h 536836"/>
                <a:gd name="connsiteX4" fmla="*/ 648070 w 3124940"/>
                <a:gd name="connsiteY4" fmla="*/ 172852 h 536836"/>
                <a:gd name="connsiteX5" fmla="*/ 905522 w 3124940"/>
                <a:gd name="connsiteY5" fmla="*/ 92953 h 536836"/>
                <a:gd name="connsiteX6" fmla="*/ 1091953 w 3124940"/>
                <a:gd name="connsiteY6" fmla="*/ 536836 h 536836"/>
                <a:gd name="connsiteX7" fmla="*/ 1384392 w 3124940"/>
                <a:gd name="connsiteY7" fmla="*/ 89593 h 536836"/>
                <a:gd name="connsiteX8" fmla="*/ 2423604 w 3124940"/>
                <a:gd name="connsiteY8" fmla="*/ 226118 h 536836"/>
                <a:gd name="connsiteX9" fmla="*/ 3124940 w 3124940"/>
                <a:gd name="connsiteY9" fmla="*/ 217240 h 536836"/>
                <a:gd name="connsiteX0" fmla="*/ 0 w 3124940"/>
                <a:gd name="connsiteY0" fmla="*/ 21931 h 536836"/>
                <a:gd name="connsiteX1" fmla="*/ 195309 w 3124940"/>
                <a:gd name="connsiteY1" fmla="*/ 39687 h 536836"/>
                <a:gd name="connsiteX2" fmla="*/ 363984 w 3124940"/>
                <a:gd name="connsiteY2" fmla="*/ 385916 h 536836"/>
                <a:gd name="connsiteX3" fmla="*/ 559293 w 3124940"/>
                <a:gd name="connsiteY3" fmla="*/ 474693 h 536836"/>
                <a:gd name="connsiteX4" fmla="*/ 648070 w 3124940"/>
                <a:gd name="connsiteY4" fmla="*/ 172852 h 536836"/>
                <a:gd name="connsiteX5" fmla="*/ 905522 w 3124940"/>
                <a:gd name="connsiteY5" fmla="*/ 92953 h 536836"/>
                <a:gd name="connsiteX6" fmla="*/ 1091953 w 3124940"/>
                <a:gd name="connsiteY6" fmla="*/ 536836 h 536836"/>
                <a:gd name="connsiteX7" fmla="*/ 1384392 w 3124940"/>
                <a:gd name="connsiteY7" fmla="*/ 89593 h 536836"/>
                <a:gd name="connsiteX8" fmla="*/ 2445829 w 3124940"/>
                <a:gd name="connsiteY8" fmla="*/ 305493 h 536836"/>
                <a:gd name="connsiteX9" fmla="*/ 3124940 w 3124940"/>
                <a:gd name="connsiteY9" fmla="*/ 217240 h 536836"/>
                <a:gd name="connsiteX0" fmla="*/ 0 w 3124940"/>
                <a:gd name="connsiteY0" fmla="*/ 21931 h 536836"/>
                <a:gd name="connsiteX1" fmla="*/ 195309 w 3124940"/>
                <a:gd name="connsiteY1" fmla="*/ 39687 h 536836"/>
                <a:gd name="connsiteX2" fmla="*/ 363984 w 3124940"/>
                <a:gd name="connsiteY2" fmla="*/ 385916 h 536836"/>
                <a:gd name="connsiteX3" fmla="*/ 559293 w 3124940"/>
                <a:gd name="connsiteY3" fmla="*/ 474693 h 536836"/>
                <a:gd name="connsiteX4" fmla="*/ 648070 w 3124940"/>
                <a:gd name="connsiteY4" fmla="*/ 172852 h 536836"/>
                <a:gd name="connsiteX5" fmla="*/ 905522 w 3124940"/>
                <a:gd name="connsiteY5" fmla="*/ 92953 h 536836"/>
                <a:gd name="connsiteX6" fmla="*/ 1091953 w 3124940"/>
                <a:gd name="connsiteY6" fmla="*/ 536836 h 536836"/>
                <a:gd name="connsiteX7" fmla="*/ 1384392 w 3124940"/>
                <a:gd name="connsiteY7" fmla="*/ 89593 h 536836"/>
                <a:gd name="connsiteX8" fmla="*/ 2445829 w 3124940"/>
                <a:gd name="connsiteY8" fmla="*/ 305493 h 536836"/>
                <a:gd name="connsiteX9" fmla="*/ 3124940 w 3124940"/>
                <a:gd name="connsiteY9" fmla="*/ 217240 h 536836"/>
                <a:gd name="connsiteX0" fmla="*/ 0 w 3124940"/>
                <a:gd name="connsiteY0" fmla="*/ 21931 h 536836"/>
                <a:gd name="connsiteX1" fmla="*/ 195309 w 3124940"/>
                <a:gd name="connsiteY1" fmla="*/ 39687 h 536836"/>
                <a:gd name="connsiteX2" fmla="*/ 363984 w 3124940"/>
                <a:gd name="connsiteY2" fmla="*/ 385916 h 536836"/>
                <a:gd name="connsiteX3" fmla="*/ 559293 w 3124940"/>
                <a:gd name="connsiteY3" fmla="*/ 474693 h 536836"/>
                <a:gd name="connsiteX4" fmla="*/ 648070 w 3124940"/>
                <a:gd name="connsiteY4" fmla="*/ 172852 h 536836"/>
                <a:gd name="connsiteX5" fmla="*/ 905522 w 3124940"/>
                <a:gd name="connsiteY5" fmla="*/ 92953 h 536836"/>
                <a:gd name="connsiteX6" fmla="*/ 1091953 w 3124940"/>
                <a:gd name="connsiteY6" fmla="*/ 536836 h 536836"/>
                <a:gd name="connsiteX7" fmla="*/ 1384392 w 3124940"/>
                <a:gd name="connsiteY7" fmla="*/ 89593 h 536836"/>
                <a:gd name="connsiteX8" fmla="*/ 2449004 w 3124940"/>
                <a:gd name="connsiteY8" fmla="*/ 257868 h 536836"/>
                <a:gd name="connsiteX9" fmla="*/ 3124940 w 3124940"/>
                <a:gd name="connsiteY9" fmla="*/ 217240 h 536836"/>
                <a:gd name="connsiteX0" fmla="*/ 0 w 2948728"/>
                <a:gd name="connsiteY0" fmla="*/ 21931 h 536836"/>
                <a:gd name="connsiteX1" fmla="*/ 195309 w 2948728"/>
                <a:gd name="connsiteY1" fmla="*/ 39687 h 536836"/>
                <a:gd name="connsiteX2" fmla="*/ 363984 w 2948728"/>
                <a:gd name="connsiteY2" fmla="*/ 385916 h 536836"/>
                <a:gd name="connsiteX3" fmla="*/ 559293 w 2948728"/>
                <a:gd name="connsiteY3" fmla="*/ 474693 h 536836"/>
                <a:gd name="connsiteX4" fmla="*/ 648070 w 2948728"/>
                <a:gd name="connsiteY4" fmla="*/ 172852 h 536836"/>
                <a:gd name="connsiteX5" fmla="*/ 905522 w 2948728"/>
                <a:gd name="connsiteY5" fmla="*/ 92953 h 536836"/>
                <a:gd name="connsiteX6" fmla="*/ 1091953 w 2948728"/>
                <a:gd name="connsiteY6" fmla="*/ 536836 h 536836"/>
                <a:gd name="connsiteX7" fmla="*/ 1384392 w 2948728"/>
                <a:gd name="connsiteY7" fmla="*/ 89593 h 536836"/>
                <a:gd name="connsiteX8" fmla="*/ 2449004 w 2948728"/>
                <a:gd name="connsiteY8" fmla="*/ 257868 h 536836"/>
                <a:gd name="connsiteX9" fmla="*/ 2948728 w 2948728"/>
                <a:gd name="connsiteY9" fmla="*/ 236290 h 536836"/>
                <a:gd name="connsiteX0" fmla="*/ 0 w 2829665"/>
                <a:gd name="connsiteY0" fmla="*/ 21931 h 536836"/>
                <a:gd name="connsiteX1" fmla="*/ 195309 w 2829665"/>
                <a:gd name="connsiteY1" fmla="*/ 39687 h 536836"/>
                <a:gd name="connsiteX2" fmla="*/ 363984 w 2829665"/>
                <a:gd name="connsiteY2" fmla="*/ 385916 h 536836"/>
                <a:gd name="connsiteX3" fmla="*/ 559293 w 2829665"/>
                <a:gd name="connsiteY3" fmla="*/ 474693 h 536836"/>
                <a:gd name="connsiteX4" fmla="*/ 648070 w 2829665"/>
                <a:gd name="connsiteY4" fmla="*/ 172852 h 536836"/>
                <a:gd name="connsiteX5" fmla="*/ 905522 w 2829665"/>
                <a:gd name="connsiteY5" fmla="*/ 92953 h 536836"/>
                <a:gd name="connsiteX6" fmla="*/ 1091953 w 2829665"/>
                <a:gd name="connsiteY6" fmla="*/ 536836 h 536836"/>
                <a:gd name="connsiteX7" fmla="*/ 1384392 w 2829665"/>
                <a:gd name="connsiteY7" fmla="*/ 89593 h 536836"/>
                <a:gd name="connsiteX8" fmla="*/ 2449004 w 2829665"/>
                <a:gd name="connsiteY8" fmla="*/ 257868 h 536836"/>
                <a:gd name="connsiteX9" fmla="*/ 2829665 w 2829665"/>
                <a:gd name="connsiteY9" fmla="*/ 255340 h 53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29665" h="536836">
                  <a:moveTo>
                    <a:pt x="0" y="21931"/>
                  </a:moveTo>
                  <a:cubicBezTo>
                    <a:pt x="67322" y="477"/>
                    <a:pt x="134645" y="-20977"/>
                    <a:pt x="195309" y="39687"/>
                  </a:cubicBezTo>
                  <a:cubicBezTo>
                    <a:pt x="255973" y="100351"/>
                    <a:pt x="303320" y="313415"/>
                    <a:pt x="363984" y="385916"/>
                  </a:cubicBezTo>
                  <a:cubicBezTo>
                    <a:pt x="424648" y="458417"/>
                    <a:pt x="511945" y="510204"/>
                    <a:pt x="559293" y="474693"/>
                  </a:cubicBezTo>
                  <a:cubicBezTo>
                    <a:pt x="606641" y="439182"/>
                    <a:pt x="590365" y="236475"/>
                    <a:pt x="648070" y="172852"/>
                  </a:cubicBezTo>
                  <a:cubicBezTo>
                    <a:pt x="705775" y="109229"/>
                    <a:pt x="831542" y="32289"/>
                    <a:pt x="905522" y="92953"/>
                  </a:cubicBezTo>
                  <a:cubicBezTo>
                    <a:pt x="979502" y="153617"/>
                    <a:pt x="1012141" y="537396"/>
                    <a:pt x="1091953" y="536836"/>
                  </a:cubicBezTo>
                  <a:cubicBezTo>
                    <a:pt x="1171765" y="536276"/>
                    <a:pt x="1158217" y="136088"/>
                    <a:pt x="1384392" y="89593"/>
                  </a:cubicBezTo>
                  <a:cubicBezTo>
                    <a:pt x="1610567" y="43098"/>
                    <a:pt x="2208125" y="230244"/>
                    <a:pt x="2449004" y="257868"/>
                  </a:cubicBezTo>
                  <a:cubicBezTo>
                    <a:pt x="2689883" y="285493"/>
                    <a:pt x="2595886" y="258299"/>
                    <a:pt x="2829665" y="255340"/>
                  </a:cubicBezTo>
                </a:path>
              </a:pathLst>
            </a:cu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ttangolo 5">
              <a:extLst>
                <a:ext uri="{FF2B5EF4-FFF2-40B4-BE49-F238E27FC236}">
                  <a16:creationId xmlns:a16="http://schemas.microsoft.com/office/drawing/2014/main" id="{396537E0-38ED-4F36-A1F4-83A3EF7EE1F8}"/>
                </a:ext>
              </a:extLst>
            </p:cNvPr>
            <p:cNvSpPr/>
            <p:nvPr/>
          </p:nvSpPr>
          <p:spPr>
            <a:xfrm rot="4084963">
              <a:off x="794840" y="5956126"/>
              <a:ext cx="216000" cy="108000"/>
            </a:xfrm>
            <a:prstGeom prst="rect">
              <a:avLst/>
            </a:prstGeom>
            <a:solidFill>
              <a:srgbClr val="287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ttangolo 19">
              <a:extLst>
                <a:ext uri="{FF2B5EF4-FFF2-40B4-BE49-F238E27FC236}">
                  <a16:creationId xmlns:a16="http://schemas.microsoft.com/office/drawing/2014/main" id="{8184A16A-A76B-4039-B027-E898D19B7BA6}"/>
                </a:ext>
              </a:extLst>
            </p:cNvPr>
            <p:cNvSpPr/>
            <p:nvPr/>
          </p:nvSpPr>
          <p:spPr>
            <a:xfrm rot="722225">
              <a:off x="2288839" y="5949989"/>
              <a:ext cx="595810" cy="10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asellaDiTesto 6">
              <a:extLst>
                <a:ext uri="{FF2B5EF4-FFF2-40B4-BE49-F238E27FC236}">
                  <a16:creationId xmlns:a16="http://schemas.microsoft.com/office/drawing/2014/main" id="{EE817D66-0E0B-4C5F-9473-BD13FDB4DAC6}"/>
                </a:ext>
              </a:extLst>
            </p:cNvPr>
            <p:cNvSpPr txBox="1"/>
            <p:nvPr/>
          </p:nvSpPr>
          <p:spPr>
            <a:xfrm>
              <a:off x="766391" y="5598674"/>
              <a:ext cx="870751" cy="307777"/>
            </a:xfrm>
            <a:prstGeom prst="rect">
              <a:avLst/>
            </a:prstGeom>
            <a:noFill/>
          </p:spPr>
          <p:txBody>
            <a:bodyPr wrap="none" rtlCol="0">
              <a:spAutoFit/>
            </a:bodyPr>
            <a:lstStyle/>
            <a:p>
              <a:r>
                <a:rPr lang="en-US" sz="1400" b="1" dirty="0"/>
                <a:t>Enhancer</a:t>
              </a:r>
            </a:p>
          </p:txBody>
        </p:sp>
        <p:sp>
          <p:nvSpPr>
            <p:cNvPr id="22" name="CasellaDiTesto 21">
              <a:extLst>
                <a:ext uri="{FF2B5EF4-FFF2-40B4-BE49-F238E27FC236}">
                  <a16:creationId xmlns:a16="http://schemas.microsoft.com/office/drawing/2014/main" id="{2FE24CF6-DAED-4F41-A3D6-20A95627B8F8}"/>
                </a:ext>
              </a:extLst>
            </p:cNvPr>
            <p:cNvSpPr txBox="1"/>
            <p:nvPr/>
          </p:nvSpPr>
          <p:spPr>
            <a:xfrm>
              <a:off x="1201766" y="6130477"/>
              <a:ext cx="514885" cy="307777"/>
            </a:xfrm>
            <a:prstGeom prst="rect">
              <a:avLst/>
            </a:prstGeom>
            <a:noFill/>
          </p:spPr>
          <p:txBody>
            <a:bodyPr wrap="none" rtlCol="0">
              <a:spAutoFit/>
            </a:bodyPr>
            <a:lstStyle/>
            <a:p>
              <a:r>
                <a:rPr lang="en-US" sz="1400" dirty="0"/>
                <a:t>DNA</a:t>
              </a:r>
            </a:p>
          </p:txBody>
        </p:sp>
        <p:sp>
          <p:nvSpPr>
            <p:cNvPr id="23" name="CasellaDiTesto 22">
              <a:extLst>
                <a:ext uri="{FF2B5EF4-FFF2-40B4-BE49-F238E27FC236}">
                  <a16:creationId xmlns:a16="http://schemas.microsoft.com/office/drawing/2014/main" id="{69675F1A-AD20-4AB6-B1FD-442C9B75E1A9}"/>
                </a:ext>
              </a:extLst>
            </p:cNvPr>
            <p:cNvSpPr txBox="1"/>
            <p:nvPr/>
          </p:nvSpPr>
          <p:spPr>
            <a:xfrm>
              <a:off x="2241030" y="5985804"/>
              <a:ext cx="572593" cy="307777"/>
            </a:xfrm>
            <a:prstGeom prst="rect">
              <a:avLst/>
            </a:prstGeom>
            <a:noFill/>
          </p:spPr>
          <p:txBody>
            <a:bodyPr wrap="none" rtlCol="0">
              <a:spAutoFit/>
            </a:bodyPr>
            <a:lstStyle/>
            <a:p>
              <a:r>
                <a:rPr lang="en-US" sz="1400" b="1" dirty="0"/>
                <a:t>Gene</a:t>
              </a:r>
            </a:p>
          </p:txBody>
        </p:sp>
      </p:grpSp>
      <p:sp>
        <p:nvSpPr>
          <p:cNvPr id="9" name="Figura a mano libera: forma 8">
            <a:extLst>
              <a:ext uri="{FF2B5EF4-FFF2-40B4-BE49-F238E27FC236}">
                <a16:creationId xmlns:a16="http://schemas.microsoft.com/office/drawing/2014/main" id="{BA641155-6ECA-41AF-9D65-88BF1972F7BE}"/>
              </a:ext>
            </a:extLst>
          </p:cNvPr>
          <p:cNvSpPr/>
          <p:nvPr/>
        </p:nvSpPr>
        <p:spPr>
          <a:xfrm>
            <a:off x="5794701" y="4724312"/>
            <a:ext cx="2408266" cy="992907"/>
          </a:xfrm>
          <a:custGeom>
            <a:avLst/>
            <a:gdLst>
              <a:gd name="connsiteX0" fmla="*/ 2408266 w 2408266"/>
              <a:gd name="connsiteY0" fmla="*/ 966274 h 992907"/>
              <a:gd name="connsiteX1" fmla="*/ 1786829 w 2408266"/>
              <a:gd name="connsiteY1" fmla="*/ 939641 h 992907"/>
              <a:gd name="connsiteX2" fmla="*/ 1023349 w 2408266"/>
              <a:gd name="connsiteY2" fmla="*/ 992907 h 992907"/>
              <a:gd name="connsiteX3" fmla="*/ 570588 w 2408266"/>
              <a:gd name="connsiteY3" fmla="*/ 939641 h 992907"/>
              <a:gd name="connsiteX4" fmla="*/ 82316 w 2408266"/>
              <a:gd name="connsiteY4" fmla="*/ 859742 h 992907"/>
              <a:gd name="connsiteX5" fmla="*/ 20173 w 2408266"/>
              <a:gd name="connsiteY5" fmla="*/ 344838 h 992907"/>
              <a:gd name="connsiteX6" fmla="*/ 295381 w 2408266"/>
              <a:gd name="connsiteY6" fmla="*/ 7486 h 992907"/>
              <a:gd name="connsiteX7" fmla="*/ 801408 w 2408266"/>
              <a:gd name="connsiteY7" fmla="*/ 149529 h 992907"/>
              <a:gd name="connsiteX8" fmla="*/ 916817 w 2408266"/>
              <a:gd name="connsiteY8" fmla="*/ 584535 h 992907"/>
              <a:gd name="connsiteX9" fmla="*/ 1156515 w 2408266"/>
              <a:gd name="connsiteY9" fmla="*/ 788721 h 992907"/>
              <a:gd name="connsiteX10" fmla="*/ 1449478 w 2408266"/>
              <a:gd name="connsiteY10" fmla="*/ 788721 h 992907"/>
              <a:gd name="connsiteX11" fmla="*/ 1653664 w 2408266"/>
              <a:gd name="connsiteY11" fmla="*/ 682189 h 992907"/>
              <a:gd name="connsiteX12" fmla="*/ 1769074 w 2408266"/>
              <a:gd name="connsiteY12" fmla="*/ 557902 h 992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08266" h="992907">
                <a:moveTo>
                  <a:pt x="2408266" y="966274"/>
                </a:moveTo>
                <a:cubicBezTo>
                  <a:pt x="2212957" y="950738"/>
                  <a:pt x="2017648" y="935202"/>
                  <a:pt x="1786829" y="939641"/>
                </a:cubicBezTo>
                <a:cubicBezTo>
                  <a:pt x="1556010" y="944080"/>
                  <a:pt x="1226056" y="992907"/>
                  <a:pt x="1023349" y="992907"/>
                </a:cubicBezTo>
                <a:cubicBezTo>
                  <a:pt x="820642" y="992907"/>
                  <a:pt x="727427" y="961835"/>
                  <a:pt x="570588" y="939641"/>
                </a:cubicBezTo>
                <a:cubicBezTo>
                  <a:pt x="413749" y="917447"/>
                  <a:pt x="174052" y="958876"/>
                  <a:pt x="82316" y="859742"/>
                </a:cubicBezTo>
                <a:cubicBezTo>
                  <a:pt x="-9420" y="760608"/>
                  <a:pt x="-15338" y="486881"/>
                  <a:pt x="20173" y="344838"/>
                </a:cubicBezTo>
                <a:cubicBezTo>
                  <a:pt x="55684" y="202795"/>
                  <a:pt x="165175" y="40037"/>
                  <a:pt x="295381" y="7486"/>
                </a:cubicBezTo>
                <a:cubicBezTo>
                  <a:pt x="425587" y="-25066"/>
                  <a:pt x="697835" y="53354"/>
                  <a:pt x="801408" y="149529"/>
                </a:cubicBezTo>
                <a:cubicBezTo>
                  <a:pt x="904981" y="245704"/>
                  <a:pt x="857633" y="478003"/>
                  <a:pt x="916817" y="584535"/>
                </a:cubicBezTo>
                <a:cubicBezTo>
                  <a:pt x="976001" y="691067"/>
                  <a:pt x="1067738" y="754690"/>
                  <a:pt x="1156515" y="788721"/>
                </a:cubicBezTo>
                <a:cubicBezTo>
                  <a:pt x="1245292" y="822752"/>
                  <a:pt x="1366620" y="806476"/>
                  <a:pt x="1449478" y="788721"/>
                </a:cubicBezTo>
                <a:cubicBezTo>
                  <a:pt x="1532336" y="770966"/>
                  <a:pt x="1600398" y="720659"/>
                  <a:pt x="1653664" y="682189"/>
                </a:cubicBezTo>
                <a:cubicBezTo>
                  <a:pt x="1706930" y="643719"/>
                  <a:pt x="1738002" y="600810"/>
                  <a:pt x="1769074" y="557902"/>
                </a:cubicBezTo>
              </a:path>
            </a:pathLst>
          </a:custGeom>
          <a:noFill/>
          <a:ln w="3810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ttangolo 32">
            <a:extLst>
              <a:ext uri="{FF2B5EF4-FFF2-40B4-BE49-F238E27FC236}">
                <a16:creationId xmlns:a16="http://schemas.microsoft.com/office/drawing/2014/main" id="{E2FAFBE3-0858-4D0F-8174-DE791CA512F6}"/>
              </a:ext>
            </a:extLst>
          </p:cNvPr>
          <p:cNvSpPr/>
          <p:nvPr/>
        </p:nvSpPr>
        <p:spPr>
          <a:xfrm rot="21284463">
            <a:off x="6948353" y="5617935"/>
            <a:ext cx="595810" cy="10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ttangolo 33">
            <a:extLst>
              <a:ext uri="{FF2B5EF4-FFF2-40B4-BE49-F238E27FC236}">
                <a16:creationId xmlns:a16="http://schemas.microsoft.com/office/drawing/2014/main" id="{4B9FBD31-1B28-41F4-8E58-D6F992A7DE5D}"/>
              </a:ext>
            </a:extLst>
          </p:cNvPr>
          <p:cNvSpPr/>
          <p:nvPr/>
        </p:nvSpPr>
        <p:spPr>
          <a:xfrm rot="21271041">
            <a:off x="7075045" y="5470028"/>
            <a:ext cx="216000" cy="108000"/>
          </a:xfrm>
          <a:prstGeom prst="rect">
            <a:avLst/>
          </a:prstGeom>
          <a:solidFill>
            <a:srgbClr val="287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CasellaDiTesto 34">
            <a:extLst>
              <a:ext uri="{FF2B5EF4-FFF2-40B4-BE49-F238E27FC236}">
                <a16:creationId xmlns:a16="http://schemas.microsoft.com/office/drawing/2014/main" id="{AD7E2BF4-53C3-4483-BF6D-84630A2F5444}"/>
              </a:ext>
            </a:extLst>
          </p:cNvPr>
          <p:cNvSpPr txBox="1"/>
          <p:nvPr/>
        </p:nvSpPr>
        <p:spPr>
          <a:xfrm>
            <a:off x="6695717" y="5152179"/>
            <a:ext cx="870751" cy="307777"/>
          </a:xfrm>
          <a:prstGeom prst="rect">
            <a:avLst/>
          </a:prstGeom>
          <a:noFill/>
        </p:spPr>
        <p:txBody>
          <a:bodyPr wrap="none" rtlCol="0">
            <a:spAutoFit/>
          </a:bodyPr>
          <a:lstStyle/>
          <a:p>
            <a:r>
              <a:rPr lang="en-US" sz="1400" b="1" dirty="0"/>
              <a:t>Enhancer</a:t>
            </a:r>
          </a:p>
        </p:txBody>
      </p:sp>
      <p:sp>
        <p:nvSpPr>
          <p:cNvPr id="36" name="CasellaDiTesto 35">
            <a:extLst>
              <a:ext uri="{FF2B5EF4-FFF2-40B4-BE49-F238E27FC236}">
                <a16:creationId xmlns:a16="http://schemas.microsoft.com/office/drawing/2014/main" id="{A07E98A7-45AA-4A3B-A806-6EE38F879B3A}"/>
              </a:ext>
            </a:extLst>
          </p:cNvPr>
          <p:cNvSpPr txBox="1"/>
          <p:nvPr/>
        </p:nvSpPr>
        <p:spPr>
          <a:xfrm rot="21373252">
            <a:off x="7009414" y="5679140"/>
            <a:ext cx="572593" cy="307777"/>
          </a:xfrm>
          <a:prstGeom prst="rect">
            <a:avLst/>
          </a:prstGeom>
          <a:noFill/>
        </p:spPr>
        <p:txBody>
          <a:bodyPr wrap="none" rtlCol="0">
            <a:spAutoFit/>
          </a:bodyPr>
          <a:lstStyle/>
          <a:p>
            <a:r>
              <a:rPr lang="en-US" sz="1400" b="1" dirty="0"/>
              <a:t>Gene</a:t>
            </a:r>
          </a:p>
        </p:txBody>
      </p:sp>
      <p:sp>
        <p:nvSpPr>
          <p:cNvPr id="37" name="CasellaDiTesto 36">
            <a:extLst>
              <a:ext uri="{FF2B5EF4-FFF2-40B4-BE49-F238E27FC236}">
                <a16:creationId xmlns:a16="http://schemas.microsoft.com/office/drawing/2014/main" id="{E9C359CA-3350-4EB6-B459-1EC618B5E7C7}"/>
              </a:ext>
            </a:extLst>
          </p:cNvPr>
          <p:cNvSpPr txBox="1"/>
          <p:nvPr/>
        </p:nvSpPr>
        <p:spPr>
          <a:xfrm>
            <a:off x="5791501" y="4987961"/>
            <a:ext cx="514885" cy="307777"/>
          </a:xfrm>
          <a:prstGeom prst="rect">
            <a:avLst/>
          </a:prstGeom>
          <a:noFill/>
        </p:spPr>
        <p:txBody>
          <a:bodyPr wrap="none" rtlCol="0">
            <a:spAutoFit/>
          </a:bodyPr>
          <a:lstStyle/>
          <a:p>
            <a:r>
              <a:rPr lang="en-US" sz="1400" dirty="0"/>
              <a:t>DNA</a:t>
            </a:r>
          </a:p>
        </p:txBody>
      </p:sp>
      <p:sp>
        <p:nvSpPr>
          <p:cNvPr id="10" name="CasellaDiTesto 9">
            <a:extLst>
              <a:ext uri="{FF2B5EF4-FFF2-40B4-BE49-F238E27FC236}">
                <a16:creationId xmlns:a16="http://schemas.microsoft.com/office/drawing/2014/main" id="{115AF404-4AD6-4D50-BA88-BEFE1C54DD7A}"/>
              </a:ext>
            </a:extLst>
          </p:cNvPr>
          <p:cNvSpPr txBox="1"/>
          <p:nvPr/>
        </p:nvSpPr>
        <p:spPr>
          <a:xfrm>
            <a:off x="1729865" y="5943359"/>
            <a:ext cx="1193275" cy="461665"/>
          </a:xfrm>
          <a:prstGeom prst="rect">
            <a:avLst/>
          </a:prstGeom>
          <a:noFill/>
        </p:spPr>
        <p:txBody>
          <a:bodyPr wrap="none" rtlCol="0">
            <a:spAutoFit/>
          </a:bodyPr>
          <a:lstStyle/>
          <a:p>
            <a:r>
              <a:rPr lang="en-US" sz="2400" b="1" dirty="0"/>
              <a:t>Inactive</a:t>
            </a:r>
          </a:p>
        </p:txBody>
      </p:sp>
      <p:sp>
        <p:nvSpPr>
          <p:cNvPr id="39" name="CasellaDiTesto 38">
            <a:extLst>
              <a:ext uri="{FF2B5EF4-FFF2-40B4-BE49-F238E27FC236}">
                <a16:creationId xmlns:a16="http://schemas.microsoft.com/office/drawing/2014/main" id="{32E9B61D-77C0-4A16-883E-7E5CCDD2BAE0}"/>
              </a:ext>
            </a:extLst>
          </p:cNvPr>
          <p:cNvSpPr txBox="1"/>
          <p:nvPr/>
        </p:nvSpPr>
        <p:spPr>
          <a:xfrm>
            <a:off x="6653364" y="5943359"/>
            <a:ext cx="980076" cy="461665"/>
          </a:xfrm>
          <a:prstGeom prst="rect">
            <a:avLst/>
          </a:prstGeom>
          <a:noFill/>
        </p:spPr>
        <p:txBody>
          <a:bodyPr wrap="none" rtlCol="0">
            <a:spAutoFit/>
          </a:bodyPr>
          <a:lstStyle/>
          <a:p>
            <a:r>
              <a:rPr lang="en-US" sz="2400" b="1" dirty="0"/>
              <a:t>Active</a:t>
            </a:r>
          </a:p>
        </p:txBody>
      </p:sp>
      <p:sp>
        <p:nvSpPr>
          <p:cNvPr id="40" name="Shape 148">
            <a:extLst>
              <a:ext uri="{FF2B5EF4-FFF2-40B4-BE49-F238E27FC236}">
                <a16:creationId xmlns:a16="http://schemas.microsoft.com/office/drawing/2014/main" id="{71CFE11B-7597-417E-A031-706C979EEF50}"/>
              </a:ext>
            </a:extLst>
          </p:cNvPr>
          <p:cNvSpPr/>
          <p:nvPr/>
        </p:nvSpPr>
        <p:spPr>
          <a:xfrm>
            <a:off x="91614" y="4018451"/>
            <a:ext cx="9143999" cy="707882"/>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defTabSz="1300480">
              <a:defRPr sz="2400">
                <a:latin typeface="Calibri"/>
                <a:ea typeface="Calibri"/>
                <a:cs typeface="Calibri"/>
                <a:sym typeface="Calibri"/>
              </a:defRPr>
            </a:lvl1pPr>
          </a:lstStyle>
          <a:p>
            <a:r>
              <a:rPr lang="en-US" sz="2000" dirty="0">
                <a:latin typeface="+mn-lt"/>
              </a:rPr>
              <a:t>The physical proximity enables the transcriptional regulation of genes from gene-distal enhancers.</a:t>
            </a:r>
          </a:p>
        </p:txBody>
      </p:sp>
      <p:pic>
        <p:nvPicPr>
          <p:cNvPr id="27" name="Linea" descr="Linea">
            <a:extLst>
              <a:ext uri="{FF2B5EF4-FFF2-40B4-BE49-F238E27FC236}">
                <a16:creationId xmlns:a16="http://schemas.microsoft.com/office/drawing/2014/main" id="{AE623795-477F-491F-A003-B775B27CA43B}"/>
              </a:ext>
            </a:extLst>
          </p:cNvPr>
          <p:cNvPicPr>
            <a:picLocks/>
          </p:cNvPicPr>
          <p:nvPr/>
        </p:nvPicPr>
        <p:blipFill>
          <a:blip r:embed="rId4">
            <a:extLst/>
          </a:blip>
          <a:stretch>
            <a:fillRect/>
          </a:stretch>
        </p:blipFill>
        <p:spPr>
          <a:xfrm rot="21600000">
            <a:off x="252000" y="583200"/>
            <a:ext cx="8640000" cy="126000"/>
          </a:xfrm>
          <a:prstGeom prst="rect">
            <a:avLst/>
          </a:prstGeom>
        </p:spPr>
      </p:pic>
      <p:sp>
        <p:nvSpPr>
          <p:cNvPr id="31" name="OUTLINE">
            <a:extLst>
              <a:ext uri="{FF2B5EF4-FFF2-40B4-BE49-F238E27FC236}">
                <a16:creationId xmlns:a16="http://schemas.microsoft.com/office/drawing/2014/main" id="{BA36AC01-D7FC-4A4A-86CE-F6DAD737CF33}"/>
              </a:ext>
            </a:extLst>
          </p:cNvPr>
          <p:cNvSpPr txBox="1"/>
          <p:nvPr/>
        </p:nvSpPr>
        <p:spPr>
          <a:xfrm>
            <a:off x="333504" y="128185"/>
            <a:ext cx="8476993" cy="5645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it-IT" sz="3200" kern="0" dirty="0">
                <a:solidFill>
                  <a:srgbClr val="FF0000"/>
                </a:solidFill>
              </a:rPr>
              <a:t>INSIDE THE CELL NUCLEUS</a:t>
            </a:r>
            <a:endParaRPr sz="3200" kern="0" dirty="0">
              <a:solidFill>
                <a:srgbClr val="FF0000"/>
              </a:solidFill>
            </a:endParaRPr>
          </a:p>
        </p:txBody>
      </p:sp>
      <p:pic>
        <p:nvPicPr>
          <p:cNvPr id="32" name="Immagine" descr="Immagine">
            <a:extLst>
              <a:ext uri="{FF2B5EF4-FFF2-40B4-BE49-F238E27FC236}">
                <a16:creationId xmlns:a16="http://schemas.microsoft.com/office/drawing/2014/main" id="{8DCA0297-3483-4214-8496-9C7598BB314E}"/>
              </a:ext>
            </a:extLst>
          </p:cNvPr>
          <p:cNvPicPr>
            <a:picLocks noChangeAspect="1"/>
          </p:cNvPicPr>
          <p:nvPr/>
        </p:nvPicPr>
        <p:blipFill>
          <a:blip r:embed="rId5">
            <a:extLst/>
          </a:blip>
          <a:srcRect l="3313" t="44849" r="54662" b="5478"/>
          <a:stretch>
            <a:fillRect/>
          </a:stretch>
        </p:blipFill>
        <p:spPr>
          <a:xfrm>
            <a:off x="1478049" y="1641774"/>
            <a:ext cx="1925474" cy="1794775"/>
          </a:xfrm>
          <a:prstGeom prst="rect">
            <a:avLst/>
          </a:prstGeom>
          <a:ln w="12700">
            <a:miter lim="400000"/>
          </a:ln>
          <a:effectLst>
            <a:outerShdw blurRad="25400" dist="25400" dir="2700000" rotWithShape="0">
              <a:srgbClr val="000000">
                <a:alpha val="50000"/>
              </a:srgbClr>
            </a:outerShdw>
          </a:effectLst>
        </p:spPr>
      </p:pic>
    </p:spTree>
    <p:extLst>
      <p:ext uri="{BB962C8B-B14F-4D97-AF65-F5344CB8AC3E}">
        <p14:creationId xmlns:p14="http://schemas.microsoft.com/office/powerpoint/2010/main" val="276360801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9" grpId="0" animBg="1"/>
      <p:bldP spid="33" grpId="0" animBg="1"/>
      <p:bldP spid="34" grpId="0" animBg="1"/>
      <p:bldP spid="35" grpId="0"/>
      <p:bldP spid="36" grpId="0"/>
      <p:bldP spid="37" grpId="0"/>
      <p:bldP spid="10" grpId="0"/>
      <p:bldP spid="39" grpId="0"/>
      <p:bldP spid="4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92"/>
          <p:cNvGrpSpPr/>
          <p:nvPr/>
        </p:nvGrpSpPr>
        <p:grpSpPr>
          <a:xfrm>
            <a:off x="306904" y="4828893"/>
            <a:ext cx="1506215" cy="1802203"/>
            <a:chOff x="213122" y="290221"/>
            <a:chExt cx="2004770" cy="2398730"/>
          </a:xfrm>
        </p:grpSpPr>
        <p:sp>
          <p:nvSpPr>
            <p:cNvPr id="5" name="Shape 183"/>
            <p:cNvSpPr/>
            <p:nvPr/>
          </p:nvSpPr>
          <p:spPr>
            <a:xfrm>
              <a:off x="213122" y="416261"/>
              <a:ext cx="2004770" cy="2272690"/>
            </a:xfrm>
            <a:prstGeom prst="roundRect">
              <a:avLst>
                <a:gd name="adj" fmla="val 15854"/>
              </a:avLst>
            </a:prstGeom>
            <a:solidFill>
              <a:srgbClr val="DCDEE0"/>
            </a:solidFill>
            <a:ln w="12700" cap="flat">
              <a:noFill/>
              <a:miter lim="400000"/>
            </a:ln>
            <a:effectLst>
              <a:outerShdw blurRad="38100" dist="25400" dir="5400000" rotWithShape="0">
                <a:srgbClr val="000000">
                  <a:alpha val="50000"/>
                </a:srgbClr>
              </a:outerShdw>
            </a:effectLst>
          </p:spPr>
          <p:txBody>
            <a:bodyPr wrap="square" lIns="50800" tIns="50800" rIns="50800" bIns="50800" numCol="1" anchor="ctr">
              <a:noAutofit/>
            </a:bodyP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nvGrpSpPr>
            <p:cNvPr id="6" name="Group 189"/>
            <p:cNvGrpSpPr/>
            <p:nvPr/>
          </p:nvGrpSpPr>
          <p:grpSpPr>
            <a:xfrm rot="10800000" flipH="1">
              <a:off x="339267" y="290221"/>
              <a:ext cx="1815081" cy="1488067"/>
              <a:chOff x="13447" y="0"/>
              <a:chExt cx="1815079" cy="1488065"/>
            </a:xfrm>
          </p:grpSpPr>
          <p:sp>
            <p:nvSpPr>
              <p:cNvPr id="9" name="Shape 184"/>
              <p:cNvSpPr/>
              <p:nvPr/>
            </p:nvSpPr>
            <p:spPr>
              <a:xfrm>
                <a:off x="130052" y="0"/>
                <a:ext cx="1509098" cy="1124667"/>
              </a:xfrm>
              <a:custGeom>
                <a:avLst/>
                <a:gdLst/>
                <a:ahLst/>
                <a:cxnLst>
                  <a:cxn ang="0">
                    <a:pos x="wd2" y="hd2"/>
                  </a:cxn>
                  <a:cxn ang="5400000">
                    <a:pos x="wd2" y="hd2"/>
                  </a:cxn>
                  <a:cxn ang="10800000">
                    <a:pos x="wd2" y="hd2"/>
                  </a:cxn>
                  <a:cxn ang="16200000">
                    <a:pos x="wd2" y="hd2"/>
                  </a:cxn>
                </a:cxnLst>
                <a:rect l="0" t="0" r="r" b="b"/>
                <a:pathLst>
                  <a:path w="20907" h="21279" extrusionOk="0">
                    <a:moveTo>
                      <a:pt x="380" y="0"/>
                    </a:moveTo>
                    <a:cubicBezTo>
                      <a:pt x="1905" y="1515"/>
                      <a:pt x="4804" y="2667"/>
                      <a:pt x="5001" y="4589"/>
                    </a:cubicBezTo>
                    <a:cubicBezTo>
                      <a:pt x="5279" y="7296"/>
                      <a:pt x="320" y="10010"/>
                      <a:pt x="20" y="12967"/>
                    </a:cubicBezTo>
                    <a:cubicBezTo>
                      <a:pt x="-135" y="14494"/>
                      <a:pt x="630" y="17347"/>
                      <a:pt x="1645" y="17985"/>
                    </a:cubicBezTo>
                    <a:cubicBezTo>
                      <a:pt x="3327" y="19042"/>
                      <a:pt x="6518" y="15012"/>
                      <a:pt x="8460" y="15647"/>
                    </a:cubicBezTo>
                    <a:cubicBezTo>
                      <a:pt x="10037" y="16162"/>
                      <a:pt x="11026" y="19993"/>
                      <a:pt x="12594" y="20702"/>
                    </a:cubicBezTo>
                    <a:cubicBezTo>
                      <a:pt x="14434" y="21536"/>
                      <a:pt x="17993" y="21600"/>
                      <a:pt x="19297" y="19998"/>
                    </a:cubicBezTo>
                    <a:cubicBezTo>
                      <a:pt x="20883" y="18049"/>
                      <a:pt x="21465" y="11995"/>
                      <a:pt x="20272" y="9645"/>
                    </a:cubicBezTo>
                    <a:cubicBezTo>
                      <a:pt x="18384" y="5924"/>
                      <a:pt x="9800" y="8492"/>
                      <a:pt x="7578" y="4899"/>
                    </a:cubicBezTo>
                    <a:cubicBezTo>
                      <a:pt x="6766" y="3587"/>
                      <a:pt x="10945" y="1670"/>
                      <a:pt x="12442" y="166"/>
                    </a:cubicBezTo>
                  </a:path>
                </a:pathLst>
              </a:custGeom>
              <a:noFill/>
              <a:ln w="63500" cap="flat">
                <a:solidFill>
                  <a:srgbClr val="62A54D"/>
                </a:solidFill>
                <a:prstDash val="solid"/>
                <a:miter lim="400000"/>
              </a:ln>
              <a:effectLst>
                <a:outerShdw blurRad="127000" dist="76200" dir="2700000" rotWithShape="0">
                  <a:srgbClr val="000000">
                    <a:alpha val="75000"/>
                  </a:srgbClr>
                </a:outerShdw>
              </a:effectLst>
            </p:spPr>
            <p:txBody>
              <a:bodyPr wrap="square" lIns="50800" tIns="50800" rIns="50800" bIns="50800" numCol="1" anchor="ctr">
                <a:noAutofit/>
              </a:bodyPr>
              <a:lstStyle/>
              <a:p>
                <a:pPr>
                  <a:defRPr sz="4200">
                    <a:latin typeface="Gill Sans"/>
                    <a:ea typeface="Gill Sans"/>
                    <a:cs typeface="Gill Sans"/>
                    <a:sym typeface="Gill Sans"/>
                  </a:defRPr>
                </a:pPr>
                <a:endParaRPr/>
              </a:p>
            </p:txBody>
          </p:sp>
          <p:sp>
            <p:nvSpPr>
              <p:cNvPr id="10" name="Shape 185"/>
              <p:cNvSpPr/>
              <p:nvPr/>
            </p:nvSpPr>
            <p:spPr>
              <a:xfrm>
                <a:off x="13447" y="224241"/>
                <a:ext cx="1815079" cy="1024952"/>
              </a:xfrm>
              <a:custGeom>
                <a:avLst/>
                <a:gdLst/>
                <a:ahLst/>
                <a:cxnLst>
                  <a:cxn ang="0">
                    <a:pos x="wd2" y="hd2"/>
                  </a:cxn>
                  <a:cxn ang="5400000">
                    <a:pos x="wd2" y="hd2"/>
                  </a:cxn>
                  <a:cxn ang="10800000">
                    <a:pos x="wd2" y="hd2"/>
                  </a:cxn>
                  <a:cxn ang="16200000">
                    <a:pos x="wd2" y="hd2"/>
                  </a:cxn>
                </a:cxnLst>
                <a:rect l="0" t="0" r="r" b="b"/>
                <a:pathLst>
                  <a:path w="21140" h="20842" extrusionOk="0">
                    <a:moveTo>
                      <a:pt x="3631" y="1293"/>
                    </a:moveTo>
                    <a:cubicBezTo>
                      <a:pt x="2428" y="4148"/>
                      <a:pt x="323" y="5596"/>
                      <a:pt x="35" y="8569"/>
                    </a:cubicBezTo>
                    <a:cubicBezTo>
                      <a:pt x="-198" y="10973"/>
                      <a:pt x="757" y="15100"/>
                      <a:pt x="1944" y="16372"/>
                    </a:cubicBezTo>
                    <a:cubicBezTo>
                      <a:pt x="3481" y="18022"/>
                      <a:pt x="6594" y="13860"/>
                      <a:pt x="8476" y="14942"/>
                    </a:cubicBezTo>
                    <a:cubicBezTo>
                      <a:pt x="9552" y="15561"/>
                      <a:pt x="9772" y="18267"/>
                      <a:pt x="11986" y="19891"/>
                    </a:cubicBezTo>
                    <a:cubicBezTo>
                      <a:pt x="14313" y="21600"/>
                      <a:pt x="17155" y="20934"/>
                      <a:pt x="19019" y="18470"/>
                    </a:cubicBezTo>
                    <a:cubicBezTo>
                      <a:pt x="20877" y="16014"/>
                      <a:pt x="21402" y="12802"/>
                      <a:pt x="21025" y="8569"/>
                    </a:cubicBezTo>
                    <a:cubicBezTo>
                      <a:pt x="20885" y="6993"/>
                      <a:pt x="20435" y="3603"/>
                      <a:pt x="19669" y="2650"/>
                    </a:cubicBezTo>
                    <a:cubicBezTo>
                      <a:pt x="18028" y="607"/>
                      <a:pt x="12877" y="739"/>
                      <a:pt x="10516" y="0"/>
                    </a:cubicBezTo>
                  </a:path>
                </a:pathLst>
              </a:custGeom>
              <a:noFill/>
              <a:ln w="25400" cap="flat">
                <a:solidFill>
                  <a:srgbClr val="E63B7A"/>
                </a:solidFill>
                <a:prstDash val="solid"/>
                <a:miter lim="400000"/>
                <a:headEnd type="triangle" w="med" len="med"/>
                <a:tailEnd type="triangle" w="med" len="med"/>
              </a:ln>
              <a:effectLst/>
            </p:spPr>
            <p:txBody>
              <a:bodyPr wrap="square" lIns="50800" tIns="50800" rIns="50800" bIns="50800" numCol="1" anchor="ctr">
                <a:noAutofit/>
              </a:bodyPr>
              <a:lstStyle/>
              <a:p>
                <a:pPr>
                  <a:defRPr sz="4200">
                    <a:latin typeface="Gill Sans"/>
                    <a:ea typeface="Gill Sans"/>
                    <a:cs typeface="Gill Sans"/>
                    <a:sym typeface="Gill Sans"/>
                  </a:defRPr>
                </a:pPr>
                <a:endParaRPr/>
              </a:p>
            </p:txBody>
          </p:sp>
          <p:sp>
            <p:nvSpPr>
              <p:cNvPr id="11" name="Shape 186"/>
              <p:cNvSpPr/>
              <p:nvPr/>
            </p:nvSpPr>
            <p:spPr>
              <a:xfrm>
                <a:off x="585220" y="180894"/>
                <a:ext cx="147939" cy="148288"/>
              </a:xfrm>
              <a:prstGeom prst="ellipse">
                <a:avLst/>
              </a:prstGeom>
              <a:solidFill>
                <a:srgbClr val="FFFFFF"/>
              </a:solidFill>
              <a:ln w="25400" cap="flat">
                <a:solidFill>
                  <a:srgbClr val="000000"/>
                </a:solidFill>
                <a:prstDash val="solid"/>
                <a:miter lim="400000"/>
              </a:ln>
              <a:effectLst/>
            </p:spPr>
            <p:txBody>
              <a:bodyPr wrap="square" lIns="50800" tIns="50800" rIns="50800" bIns="50800" numCol="1" anchor="ctr">
                <a:noAutofit/>
              </a:bodyP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2" name="Shape 187"/>
              <p:cNvSpPr/>
              <p:nvPr/>
            </p:nvSpPr>
            <p:spPr>
              <a:xfrm rot="10800000" flipH="1">
                <a:off x="539998" y="915502"/>
                <a:ext cx="288945" cy="57256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lvl1pPr>
                  <a:defRPr i="1">
                    <a:solidFill>
                      <a:srgbClr val="E63B7A"/>
                    </a:solidFill>
                    <a:latin typeface="Gill Sans"/>
                    <a:ea typeface="Gill Sans"/>
                    <a:cs typeface="Gill Sans"/>
                    <a:sym typeface="Gill Sans"/>
                  </a:defRPr>
                </a:lvl1pPr>
              </a:lstStyle>
              <a:p>
                <a:r>
                  <a:rPr dirty="0"/>
                  <a:t>s</a:t>
                </a:r>
              </a:p>
            </p:txBody>
          </p:sp>
          <p:sp>
            <p:nvSpPr>
              <p:cNvPr id="13" name="Shape 188"/>
              <p:cNvSpPr/>
              <p:nvPr/>
            </p:nvSpPr>
            <p:spPr>
              <a:xfrm>
                <a:off x="392921" y="180894"/>
                <a:ext cx="147939" cy="148288"/>
              </a:xfrm>
              <a:prstGeom prst="ellipse">
                <a:avLst/>
              </a:prstGeom>
              <a:solidFill>
                <a:srgbClr val="000000"/>
              </a:solidFill>
              <a:ln w="25400" cap="flat">
                <a:solidFill>
                  <a:srgbClr val="000000"/>
                </a:solidFill>
                <a:prstDash val="solid"/>
                <a:miter lim="400000"/>
              </a:ln>
              <a:effectLst/>
            </p:spPr>
            <p:txBody>
              <a:bodyPr wrap="square" lIns="50800" tIns="50800" rIns="50800" bIns="50800" numCol="1" anchor="ctr">
                <a:noAutofit/>
              </a:bodyP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7" name="Shape 190"/>
            <p:cNvSpPr/>
            <p:nvPr/>
          </p:nvSpPr>
          <p:spPr>
            <a:xfrm>
              <a:off x="297626" y="1871538"/>
              <a:ext cx="1892514" cy="7992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algn="l">
                <a:defRPr sz="2200">
                  <a:latin typeface="Gill Sans"/>
                  <a:ea typeface="Gill Sans"/>
                  <a:cs typeface="Gill Sans"/>
                  <a:sym typeface="Gill Sans"/>
                </a:defRPr>
              </a:pPr>
              <a:r>
                <a:rPr sz="1500" dirty="0"/>
                <a:t>Hi-C contact </a:t>
              </a:r>
            </a:p>
            <a:p>
              <a:pPr algn="l">
                <a:defRPr sz="2200">
                  <a:latin typeface="Gill Sans"/>
                  <a:ea typeface="Gill Sans"/>
                  <a:cs typeface="Gill Sans"/>
                  <a:sym typeface="Gill Sans"/>
                </a:defRPr>
              </a:pPr>
              <a:r>
                <a:rPr sz="1500" dirty="0"/>
                <a:t>frequency = </a:t>
              </a:r>
            </a:p>
          </p:txBody>
        </p:sp>
        <p:sp>
          <p:nvSpPr>
            <p:cNvPr id="8" name="Shape 191"/>
            <p:cNvSpPr/>
            <p:nvPr/>
          </p:nvSpPr>
          <p:spPr>
            <a:xfrm>
              <a:off x="1766467" y="2294864"/>
              <a:ext cx="236383" cy="220657"/>
            </a:xfrm>
            <a:prstGeom prst="ellipse">
              <a:avLst/>
            </a:prstGeom>
            <a:solidFill>
              <a:srgbClr val="FF0000"/>
            </a:solidFill>
            <a:ln w="25400" cap="flat">
              <a:solidFill>
                <a:srgbClr val="000000"/>
              </a:solidFill>
              <a:prstDash val="solid"/>
              <a:miter lim="400000"/>
            </a:ln>
            <a:effectLst/>
          </p:spPr>
          <p:txBody>
            <a:bodyPr wrap="square" lIns="50800" tIns="50800" rIns="50800" bIns="50800" numCol="1" anchor="ctr">
              <a:noAutofit/>
            </a:bodyP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15" name="Group 219"/>
          <p:cNvGrpSpPr/>
          <p:nvPr/>
        </p:nvGrpSpPr>
        <p:grpSpPr>
          <a:xfrm>
            <a:off x="827480" y="1772770"/>
            <a:ext cx="3441923" cy="2088290"/>
            <a:chOff x="1822600" y="1496273"/>
            <a:chExt cx="3441920" cy="2088288"/>
          </a:xfrm>
        </p:grpSpPr>
        <p:pic>
          <p:nvPicPr>
            <p:cNvPr id="20" name="Screen Shot 2014-04-07 at 12.51.10.png"/>
            <p:cNvPicPr>
              <a:picLocks noChangeAspect="1"/>
            </p:cNvPicPr>
            <p:nvPr/>
          </p:nvPicPr>
          <p:blipFill>
            <a:blip r:embed="rId2">
              <a:extLst/>
            </a:blip>
            <a:stretch>
              <a:fillRect/>
            </a:stretch>
          </p:blipFill>
          <p:spPr>
            <a:xfrm>
              <a:off x="1822600" y="1500122"/>
              <a:ext cx="3441920" cy="2084439"/>
            </a:xfrm>
            <a:prstGeom prst="rect">
              <a:avLst/>
            </a:prstGeom>
            <a:ln w="12700" cap="flat">
              <a:noFill/>
              <a:miter lim="400000"/>
            </a:ln>
            <a:effectLst>
              <a:outerShdw blurRad="50800" dist="63500" dir="2700000" rotWithShape="0">
                <a:srgbClr val="000000">
                  <a:alpha val="50000"/>
                </a:srgbClr>
              </a:outerShdw>
            </a:effectLst>
          </p:spPr>
        </p:pic>
        <p:sp>
          <p:nvSpPr>
            <p:cNvPr id="21" name="Shape 218"/>
            <p:cNvSpPr/>
            <p:nvPr/>
          </p:nvSpPr>
          <p:spPr>
            <a:xfrm>
              <a:off x="1822600" y="1496273"/>
              <a:ext cx="1098904" cy="385036"/>
            </a:xfrm>
            <a:prstGeom prst="rect">
              <a:avLst/>
            </a:prstGeom>
            <a:solidFill>
              <a:srgbClr val="EBEBEB"/>
            </a:solidFill>
            <a:ln w="12700" cap="flat">
              <a:solidFill>
                <a:srgbClr val="AAAAAA"/>
              </a:solidFill>
              <a:prstDash val="solid"/>
              <a:miter lim="400000"/>
            </a:ln>
            <a:effectLst>
              <a:outerShdw blurRad="127000" dist="76200" dir="2700000" rotWithShape="0">
                <a:srgbClr val="000000">
                  <a:alpha val="75000"/>
                </a:srgbClr>
              </a:outerShdw>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b="1" i="1">
                  <a:latin typeface="Helvetica"/>
                  <a:ea typeface="Helvetica"/>
                  <a:cs typeface="Helvetica"/>
                  <a:sym typeface="Helvetica"/>
                </a:defRPr>
              </a:lvl1pPr>
            </a:lstStyle>
            <a:p>
              <a:pPr algn="ctr">
                <a:defRPr b="0" i="0"/>
              </a:pPr>
              <a:r>
                <a:rPr lang="it-IT" b="1" i="1" dirty="0"/>
                <a:t>Nucleus</a:t>
              </a:r>
              <a:endParaRPr b="1" i="1" dirty="0"/>
            </a:p>
          </p:txBody>
        </p:sp>
      </p:grpSp>
      <p:grpSp>
        <p:nvGrpSpPr>
          <p:cNvPr id="16" name="Group 223"/>
          <p:cNvGrpSpPr/>
          <p:nvPr/>
        </p:nvGrpSpPr>
        <p:grpSpPr>
          <a:xfrm>
            <a:off x="2423011" y="2433700"/>
            <a:ext cx="2315489" cy="3083590"/>
            <a:chOff x="0" y="973005"/>
            <a:chExt cx="2315485" cy="3083587"/>
          </a:xfrm>
        </p:grpSpPr>
        <p:sp>
          <p:nvSpPr>
            <p:cNvPr id="17" name="Shape 220"/>
            <p:cNvSpPr/>
            <p:nvPr/>
          </p:nvSpPr>
          <p:spPr>
            <a:xfrm flipV="1">
              <a:off x="371488" y="973005"/>
              <a:ext cx="1943997" cy="323606"/>
            </a:xfrm>
            <a:prstGeom prst="line">
              <a:avLst/>
            </a:prstGeom>
            <a:noFill/>
            <a:ln w="50800" cap="flat">
              <a:solidFill>
                <a:srgbClr val="D6D6D6"/>
              </a:solidFill>
              <a:prstDash val="solid"/>
              <a:miter lim="400000"/>
            </a:ln>
            <a:effectLst>
              <a:outerShdw blurRad="127000" dist="76200" dir="2700000" rotWithShape="0">
                <a:srgbClr val="000000">
                  <a:alpha val="75000"/>
                </a:srgbClr>
              </a:outerShdw>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endParaRPr sz="1200"/>
            </a:p>
          </p:txBody>
        </p:sp>
        <p:sp>
          <p:nvSpPr>
            <p:cNvPr id="18" name="Shape 221"/>
            <p:cNvSpPr/>
            <p:nvPr/>
          </p:nvSpPr>
          <p:spPr>
            <a:xfrm>
              <a:off x="0" y="1292572"/>
              <a:ext cx="386321" cy="401775"/>
            </a:xfrm>
            <a:prstGeom prst="rect">
              <a:avLst/>
            </a:prstGeom>
            <a:noFill/>
            <a:ln w="50800" cap="rnd">
              <a:solidFill>
                <a:srgbClr val="D6D6D6"/>
              </a:solidFill>
              <a:prstDash val="solid"/>
              <a:miter lim="400000"/>
            </a:ln>
            <a:effectLst>
              <a:outerShdw blurRad="127000" dist="76200" dir="2700000" rotWithShape="0">
                <a:srgbClr val="000000">
                  <a:alpha val="75000"/>
                </a:srgbClr>
              </a:outerShdw>
            </a:effectLst>
          </p:spPr>
          <p:txBody>
            <a:bodyPr wrap="square" lIns="50800" tIns="50800" rIns="50800" bIns="50800" numCol="1" anchor="ctr">
              <a:noAutofit/>
            </a:bodyP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9" name="Shape 222"/>
            <p:cNvSpPr/>
            <p:nvPr/>
          </p:nvSpPr>
          <p:spPr>
            <a:xfrm>
              <a:off x="370838" y="1680594"/>
              <a:ext cx="1907997" cy="2375998"/>
            </a:xfrm>
            <a:prstGeom prst="line">
              <a:avLst/>
            </a:prstGeom>
            <a:noFill/>
            <a:ln w="50800" cap="flat">
              <a:solidFill>
                <a:srgbClr val="D6D6D6"/>
              </a:solidFill>
              <a:prstDash val="solid"/>
              <a:miter lim="400000"/>
            </a:ln>
            <a:effectLst>
              <a:outerShdw blurRad="127000" dist="76200" dir="2700000" rotWithShape="0">
                <a:srgbClr val="000000">
                  <a:alpha val="75000"/>
                </a:srgbClr>
              </a:outerShdw>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endParaRPr sz="1200"/>
            </a:p>
          </p:txBody>
        </p:sp>
      </p:grpSp>
      <p:sp>
        <p:nvSpPr>
          <p:cNvPr id="73" name="Shape 218"/>
          <p:cNvSpPr/>
          <p:nvPr/>
        </p:nvSpPr>
        <p:spPr>
          <a:xfrm>
            <a:off x="3109356" y="1656736"/>
            <a:ext cx="1462644" cy="620104"/>
          </a:xfrm>
          <a:prstGeom prst="rect">
            <a:avLst/>
          </a:prstGeom>
          <a:solidFill>
            <a:srgbClr val="EBEBEB"/>
          </a:solidFill>
          <a:ln w="12700" cap="flat">
            <a:solidFill>
              <a:srgbClr val="AAAAAA"/>
            </a:solidFill>
            <a:prstDash val="solid"/>
            <a:miter lim="400000"/>
          </a:ln>
          <a:effectLst>
            <a:outerShdw blurRad="127000" dist="76200" dir="2700000" rotWithShape="0">
              <a:srgbClr val="000000">
                <a:alpha val="75000"/>
              </a:srgbClr>
            </a:outerShdw>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b="1" i="1">
                <a:latin typeface="Helvetica"/>
                <a:ea typeface="Helvetica"/>
                <a:cs typeface="Helvetica"/>
                <a:sym typeface="Helvetica"/>
              </a:defRPr>
            </a:lvl1pPr>
          </a:lstStyle>
          <a:p>
            <a:pPr algn="ctr">
              <a:defRPr b="0" i="0"/>
            </a:pPr>
            <a:r>
              <a:rPr lang="it-IT" sz="1400" dirty="0"/>
              <a:t>Chromosomes form territories</a:t>
            </a:r>
            <a:endParaRPr sz="1400" dirty="0"/>
          </a:p>
        </p:txBody>
      </p:sp>
      <p:sp>
        <p:nvSpPr>
          <p:cNvPr id="77" name="Rettangolo 6"/>
          <p:cNvSpPr>
            <a:spLocks noChangeArrowheads="1"/>
          </p:cNvSpPr>
          <p:nvPr/>
        </p:nvSpPr>
        <p:spPr bwMode="auto">
          <a:xfrm>
            <a:off x="714843" y="1046732"/>
            <a:ext cx="39871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x-none" sz="1600" b="1" u="sng" dirty="0"/>
              <a:t>The spatial arrangement of the chromatin within the nucleus is not random.</a:t>
            </a:r>
            <a:endParaRPr lang="it-IT" altLang="x-none" sz="1600" b="1" u="sng" dirty="0"/>
          </a:p>
        </p:txBody>
      </p:sp>
      <p:sp>
        <p:nvSpPr>
          <p:cNvPr id="78" name="Rettangolo 6"/>
          <p:cNvSpPr>
            <a:spLocks noChangeArrowheads="1"/>
          </p:cNvSpPr>
          <p:nvPr/>
        </p:nvSpPr>
        <p:spPr bwMode="auto">
          <a:xfrm>
            <a:off x="655546" y="3904383"/>
            <a:ext cx="22734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x-none" sz="1600" b="1" u="sng" dirty="0"/>
              <a:t>Chromosomes contacts have a functional role</a:t>
            </a:r>
            <a:endParaRPr lang="it-IT" altLang="x-none" sz="1600" b="1" u="sng" dirty="0"/>
          </a:p>
        </p:txBody>
      </p:sp>
      <p:sp>
        <p:nvSpPr>
          <p:cNvPr id="48" name="Rettangolo 47"/>
          <p:cNvSpPr/>
          <p:nvPr/>
        </p:nvSpPr>
        <p:spPr>
          <a:xfrm>
            <a:off x="5371947" y="5645026"/>
            <a:ext cx="3409950" cy="222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49" name="Rettangolo 48"/>
          <p:cNvSpPr/>
          <p:nvPr/>
        </p:nvSpPr>
        <p:spPr>
          <a:xfrm rot="5400000">
            <a:off x="3649510" y="3870201"/>
            <a:ext cx="3240088" cy="223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grpSp>
        <p:nvGrpSpPr>
          <p:cNvPr id="51" name="Group 115"/>
          <p:cNvGrpSpPr>
            <a:grpSpLocks/>
          </p:cNvGrpSpPr>
          <p:nvPr/>
        </p:nvGrpSpPr>
        <p:grpSpPr bwMode="auto">
          <a:xfrm>
            <a:off x="5451557" y="1899221"/>
            <a:ext cx="3129298" cy="3659449"/>
            <a:chOff x="1113692" y="149266"/>
            <a:chExt cx="3734330" cy="4321347"/>
          </a:xfrm>
        </p:grpSpPr>
        <p:pic>
          <p:nvPicPr>
            <p:cNvPr id="54" name="droppedImage.p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692" y="736285"/>
              <a:ext cx="3734330" cy="3734328"/>
            </a:xfrm>
            <a:prstGeom prst="rect">
              <a:avLst/>
            </a:prstGeom>
            <a:noFill/>
            <a:ln>
              <a:noFill/>
            </a:ln>
            <a:effectLst>
              <a:outerShdw blurRad="127000" dist="76201" dir="2700000" rotWithShape="0">
                <a:srgbClr val="808080">
                  <a:alpha val="7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55" name="Shape 113"/>
            <p:cNvSpPr>
              <a:spLocks noChangeArrowheads="1"/>
            </p:cNvSpPr>
            <p:nvPr/>
          </p:nvSpPr>
          <p:spPr bwMode="auto">
            <a:xfrm>
              <a:off x="1232639" y="149266"/>
              <a:ext cx="3520155" cy="73860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p>
              <a:pPr algn="ct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it-IT" altLang="x-none" sz="2000" b="1" dirty="0">
                  <a:solidFill>
                    <a:srgbClr val="E32400"/>
                  </a:solidFill>
                  <a:latin typeface="Helvetica" charset="0"/>
                  <a:sym typeface="Helvetica" charset="0"/>
                </a:rPr>
                <a:t>Contact Matrix</a:t>
              </a:r>
            </a:p>
          </p:txBody>
        </p:sp>
        <p:sp>
          <p:nvSpPr>
            <p:cNvPr id="56" name="Shape 114"/>
            <p:cNvSpPr>
              <a:spLocks noChangeArrowheads="1"/>
            </p:cNvSpPr>
            <p:nvPr/>
          </p:nvSpPr>
          <p:spPr bwMode="auto">
            <a:xfrm>
              <a:off x="1126392" y="748985"/>
              <a:ext cx="3715819" cy="3715818"/>
            </a:xfrm>
            <a:prstGeom prst="rect">
              <a:avLst/>
            </a:prstGeom>
            <a:noFill/>
            <a:ln w="12700">
              <a:solidFill>
                <a:srgbClr val="000000"/>
              </a:solidFill>
              <a:miter lim="400000"/>
              <a:headEnd/>
              <a:tailEnd/>
            </a:ln>
            <a:effectLst>
              <a:outerShdw blurRad="127000" dist="76201" dir="2700000" rotWithShape="0">
                <a:srgbClr val="808080">
                  <a:alpha val="75000"/>
                </a:srgbClr>
              </a:outerShdw>
            </a:effectLst>
            <a:extLst>
              <a:ext uri="{909E8E84-426E-40DD-AFC4-6F175D3DCCD1}">
                <a14:hiddenFill xmlns:a14="http://schemas.microsoft.com/office/drawing/2010/main">
                  <a:solidFill>
                    <a:srgbClr val="FFFFFF"/>
                  </a:solidFill>
                </a14:hiddenFill>
              </a:ext>
            </a:extLst>
          </p:spPr>
          <p:txBody>
            <a:bodyPr lIns="0" tIns="0" rIns="0" bIns="0" anchor="ctr"/>
            <a:lstStyle/>
            <a:p>
              <a:pPr fontAlgn="auto">
                <a:spcBef>
                  <a:spcPts val="0"/>
                </a:spcBef>
                <a:spcAft>
                  <a:spcPts val="0"/>
                </a:spcAft>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57" name="Shape 122"/>
          <p:cNvSpPr>
            <a:spLocks noChangeArrowheads="1"/>
          </p:cNvSpPr>
          <p:nvPr/>
        </p:nvSpPr>
        <p:spPr bwMode="auto">
          <a:xfrm>
            <a:off x="5449484" y="5677200"/>
            <a:ext cx="3153320" cy="170060"/>
          </a:xfrm>
          <a:prstGeom prst="rect">
            <a:avLst/>
          </a:prstGeom>
          <a:gradFill rotWithShape="1">
            <a:gsLst>
              <a:gs pos="0">
                <a:srgbClr val="EBF5DF"/>
              </a:gs>
              <a:gs pos="100000">
                <a:srgbClr val="82BD5C"/>
              </a:gs>
            </a:gsLst>
            <a:lin ang="5400000"/>
          </a:gradFill>
          <a:ln>
            <a:noFill/>
          </a:ln>
          <a:effectLst>
            <a:outerShdw blurRad="38100" dist="25400" dir="5400000" rotWithShape="0">
              <a:srgbClr val="808080">
                <a:alpha val="50000"/>
              </a:srgbClr>
            </a:outerShdw>
          </a:effectLst>
          <a:extLs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p>
            <a:pPr fontAlgn="auto">
              <a:spcBef>
                <a:spcPts val="0"/>
              </a:spcBef>
              <a:spcAft>
                <a:spcPts val="0"/>
              </a:spcAft>
              <a:defRPr sz="2400">
                <a:solidFill>
                  <a:srgbClr val="FFFFFF"/>
                </a:solidFill>
              </a:defRPr>
            </a:pPr>
            <a:endParaRPr sz="2400">
              <a:solidFill>
                <a:srgbClr val="FFFFFF"/>
              </a:solidFill>
              <a:latin typeface="Calibri" charset="0"/>
              <a:ea typeface="ＭＳ Ｐゴシック" charset="0"/>
              <a:cs typeface="Arial" charset="0"/>
            </a:endParaRPr>
          </a:p>
        </p:txBody>
      </p:sp>
      <p:sp>
        <p:nvSpPr>
          <p:cNvPr id="58" name="Shape 123"/>
          <p:cNvSpPr/>
          <p:nvPr/>
        </p:nvSpPr>
        <p:spPr bwMode="auto">
          <a:xfrm>
            <a:off x="6673542" y="5686005"/>
            <a:ext cx="151200" cy="1512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w="25400" cap="flat">
            <a:solidFill>
              <a:srgbClr val="000000"/>
            </a:solidFill>
            <a:prstDash val="solid"/>
            <a:miter lim="400000"/>
          </a:ln>
          <a:effectLst/>
        </p:spPr>
        <p:txBody>
          <a:bodyPr lIns="0" tIns="0" rIns="0" bIns="0" anchor="ctr"/>
          <a:lstStyle/>
          <a:p>
            <a:pPr fontAlgn="auto">
              <a:spcBef>
                <a:spcPts val="0"/>
              </a:spcBef>
              <a:spcAft>
                <a:spcPts val="0"/>
              </a:spcAft>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59" name="Shape 124"/>
          <p:cNvSpPr>
            <a:spLocks noChangeShapeType="1"/>
          </p:cNvSpPr>
          <p:nvPr/>
        </p:nvSpPr>
        <p:spPr bwMode="auto">
          <a:xfrm flipV="1">
            <a:off x="6755167" y="3182806"/>
            <a:ext cx="1" cy="2485594"/>
          </a:xfrm>
          <a:prstGeom prst="line">
            <a:avLst/>
          </a:prstGeom>
          <a:noFill/>
          <a:ln w="25400">
            <a:solidFill>
              <a:srgbClr val="000000"/>
            </a:solidFill>
            <a:miter lim="400000"/>
            <a:headEnd/>
            <a:tailEnd/>
          </a:ln>
          <a:extLst>
            <a:ext uri="{909E8E84-426E-40DD-AFC4-6F175D3DCCD1}">
              <a14:hiddenFill xmlns:a14="http://schemas.microsoft.com/office/drawing/2010/main">
                <a:noFill/>
              </a14:hiddenFill>
            </a:ext>
          </a:extLst>
        </p:spPr>
        <p:txBody>
          <a:bodyPr lIns="50800" tIns="50800" rIns="50800" bIns="50800" anchor="ctr"/>
          <a:lstStyle/>
          <a:p>
            <a:endParaRPr lang="it-IT"/>
          </a:p>
        </p:txBody>
      </p:sp>
      <p:sp>
        <p:nvSpPr>
          <p:cNvPr id="60" name="Shape 125"/>
          <p:cNvSpPr>
            <a:spLocks noChangeArrowheads="1"/>
          </p:cNvSpPr>
          <p:nvPr/>
        </p:nvSpPr>
        <p:spPr bwMode="auto">
          <a:xfrm>
            <a:off x="7867027" y="5599900"/>
            <a:ext cx="617621" cy="322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it-IT" altLang="x-none" b="1" dirty="0">
                <a:solidFill>
                  <a:srgbClr val="00882B"/>
                </a:solidFill>
                <a:latin typeface="Helvetica" charset="0"/>
                <a:sym typeface="Helvetica" charset="0"/>
              </a:rPr>
              <a:t>chr. X</a:t>
            </a:r>
          </a:p>
        </p:txBody>
      </p:sp>
      <p:sp>
        <p:nvSpPr>
          <p:cNvPr id="61" name="Shape 126"/>
          <p:cNvSpPr>
            <a:spLocks noChangeShapeType="1"/>
          </p:cNvSpPr>
          <p:nvPr/>
        </p:nvSpPr>
        <p:spPr bwMode="auto">
          <a:xfrm flipV="1">
            <a:off x="4818275" y="2450544"/>
            <a:ext cx="1" cy="3163014"/>
          </a:xfrm>
          <a:prstGeom prst="line">
            <a:avLst/>
          </a:prstGeom>
          <a:noFill/>
          <a:ln w="25400">
            <a:solidFill>
              <a:srgbClr val="000000"/>
            </a:solidFill>
            <a:miter lim="400000"/>
            <a:headEnd type="triangle" w="med" len="me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lIns="50800" tIns="50800" rIns="50800" bIns="50800" anchor="ctr"/>
          <a:lstStyle/>
          <a:p>
            <a:endParaRPr lang="it-IT"/>
          </a:p>
        </p:txBody>
      </p:sp>
      <p:sp>
        <p:nvSpPr>
          <p:cNvPr id="62" name="Shape 127"/>
          <p:cNvSpPr>
            <a:spLocks noChangeArrowheads="1"/>
          </p:cNvSpPr>
          <p:nvPr/>
        </p:nvSpPr>
        <p:spPr bwMode="auto">
          <a:xfrm rot="16200000">
            <a:off x="4336149" y="3781973"/>
            <a:ext cx="635739" cy="36184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it-IT" altLang="x-none" sz="2200" b="1" dirty="0">
                <a:latin typeface="Helvetica" charset="0"/>
                <a:sym typeface="Helvetica" charset="0"/>
              </a:rPr>
              <a:t>2 Mb</a:t>
            </a:r>
          </a:p>
        </p:txBody>
      </p:sp>
      <p:sp>
        <p:nvSpPr>
          <p:cNvPr id="63" name="Shape 128"/>
          <p:cNvSpPr>
            <a:spLocks noChangeArrowheads="1"/>
          </p:cNvSpPr>
          <p:nvPr/>
        </p:nvSpPr>
        <p:spPr bwMode="auto">
          <a:xfrm rot="16200000">
            <a:off x="3697758" y="3865811"/>
            <a:ext cx="3111710" cy="179923"/>
          </a:xfrm>
          <a:prstGeom prst="rect">
            <a:avLst/>
          </a:prstGeom>
          <a:gradFill rotWithShape="1">
            <a:gsLst>
              <a:gs pos="0">
                <a:srgbClr val="EBF5DF"/>
              </a:gs>
              <a:gs pos="100000">
                <a:srgbClr val="82BD5C"/>
              </a:gs>
            </a:gsLst>
            <a:lin ang="5400000"/>
          </a:gradFill>
          <a:ln>
            <a:noFill/>
          </a:ln>
          <a:effectLst>
            <a:outerShdw blurRad="38100" dist="25400" dir="5400000" rotWithShape="0">
              <a:srgbClr val="808080">
                <a:alpha val="50000"/>
              </a:srgbClr>
            </a:outerShdw>
          </a:effectLst>
          <a:extLs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p>
            <a:pPr fontAlgn="auto">
              <a:spcBef>
                <a:spcPts val="0"/>
              </a:spcBef>
              <a:spcAft>
                <a:spcPts val="0"/>
              </a:spcAft>
              <a:defRPr sz="2400">
                <a:solidFill>
                  <a:srgbClr val="FFFFFF"/>
                </a:solidFill>
              </a:defRPr>
            </a:pPr>
            <a:endParaRPr sz="2400">
              <a:solidFill>
                <a:srgbClr val="FFFFFF"/>
              </a:solidFill>
              <a:latin typeface="Calibri" charset="0"/>
              <a:ea typeface="ＭＳ Ｐゴシック" charset="0"/>
              <a:cs typeface="Arial" charset="0"/>
            </a:endParaRPr>
          </a:p>
        </p:txBody>
      </p:sp>
      <p:sp>
        <p:nvSpPr>
          <p:cNvPr id="64" name="Shape 129"/>
          <p:cNvSpPr>
            <a:spLocks noChangeArrowheads="1"/>
          </p:cNvSpPr>
          <p:nvPr/>
        </p:nvSpPr>
        <p:spPr bwMode="auto">
          <a:xfrm rot="16200000">
            <a:off x="4926694" y="4977810"/>
            <a:ext cx="624144" cy="319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it-IT" altLang="x-none" b="1" dirty="0">
                <a:solidFill>
                  <a:srgbClr val="00882B"/>
                </a:solidFill>
                <a:latin typeface="Helvetica" charset="0"/>
                <a:sym typeface="Helvetica" charset="0"/>
              </a:rPr>
              <a:t>chr. X</a:t>
            </a:r>
          </a:p>
        </p:txBody>
      </p:sp>
      <p:sp>
        <p:nvSpPr>
          <p:cNvPr id="65" name="Shape 130"/>
          <p:cNvSpPr>
            <a:spLocks noChangeShapeType="1"/>
          </p:cNvSpPr>
          <p:nvPr/>
        </p:nvSpPr>
        <p:spPr bwMode="auto">
          <a:xfrm>
            <a:off x="5302403" y="3141123"/>
            <a:ext cx="1460315" cy="1"/>
          </a:xfrm>
          <a:prstGeom prst="line">
            <a:avLst/>
          </a:prstGeom>
          <a:noFill/>
          <a:ln w="25400">
            <a:solidFill>
              <a:srgbClr val="000000"/>
            </a:solidFill>
            <a:miter lim="400000"/>
            <a:headEnd/>
            <a:tailEnd/>
          </a:ln>
          <a:extLst>
            <a:ext uri="{909E8E84-426E-40DD-AFC4-6F175D3DCCD1}">
              <a14:hiddenFill xmlns:a14="http://schemas.microsoft.com/office/drawing/2010/main">
                <a:noFill/>
              </a14:hiddenFill>
            </a:ext>
          </a:extLst>
        </p:spPr>
        <p:txBody>
          <a:bodyPr lIns="50800" tIns="50800" rIns="50800" bIns="50800" anchor="ctr"/>
          <a:lstStyle/>
          <a:p>
            <a:endParaRPr lang="it-IT"/>
          </a:p>
        </p:txBody>
      </p:sp>
      <p:sp>
        <p:nvSpPr>
          <p:cNvPr id="66" name="Shape 131"/>
          <p:cNvSpPr/>
          <p:nvPr/>
        </p:nvSpPr>
        <p:spPr bwMode="auto">
          <a:xfrm>
            <a:off x="5166365" y="3060280"/>
            <a:ext cx="151200" cy="1512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w="25400" cap="flat">
            <a:solidFill>
              <a:srgbClr val="000000"/>
            </a:solidFill>
            <a:prstDash val="solid"/>
            <a:miter lim="400000"/>
          </a:ln>
          <a:effectLst/>
        </p:spPr>
        <p:txBody>
          <a:bodyPr lIns="0" tIns="0" rIns="0" bIns="0" anchor="ctr"/>
          <a:lstStyle/>
          <a:p>
            <a:pPr fontAlgn="auto">
              <a:spcBef>
                <a:spcPts val="0"/>
              </a:spcBef>
              <a:spcAft>
                <a:spcPts val="0"/>
              </a:spcAft>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67" name="Shape 132"/>
          <p:cNvSpPr/>
          <p:nvPr/>
        </p:nvSpPr>
        <p:spPr bwMode="auto">
          <a:xfrm>
            <a:off x="6671316" y="3055517"/>
            <a:ext cx="180000" cy="180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C82506"/>
          </a:solidFill>
          <a:ln w="25400" cap="flat">
            <a:solidFill>
              <a:srgbClr val="000000"/>
            </a:solidFill>
            <a:prstDash val="solid"/>
            <a:miter lim="400000"/>
          </a:ln>
          <a:effectLst/>
        </p:spPr>
        <p:txBody>
          <a:bodyPr lIns="0" tIns="0" rIns="0" bIns="0" anchor="ctr"/>
          <a:lstStyle/>
          <a:p>
            <a:pPr fontAlgn="auto">
              <a:spcBef>
                <a:spcPts val="0"/>
              </a:spcBef>
              <a:spcAft>
                <a:spcPts val="0"/>
              </a:spcAft>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68" name="CasellaDiTesto 67"/>
          <p:cNvSpPr txBox="1"/>
          <p:nvPr/>
        </p:nvSpPr>
        <p:spPr>
          <a:xfrm>
            <a:off x="4932040" y="2905047"/>
            <a:ext cx="180000" cy="461665"/>
          </a:xfrm>
          <a:prstGeom prst="rect">
            <a:avLst/>
          </a:prstGeom>
          <a:noFill/>
        </p:spPr>
        <p:txBody>
          <a:bodyPr wrap="square" rtlCol="0">
            <a:spAutoFit/>
          </a:bodyPr>
          <a:lstStyle/>
          <a:p>
            <a:r>
              <a:rPr lang="it-IT" sz="2400" b="1" i="1" dirty="0">
                <a:latin typeface="+mj-lt"/>
                <a:cs typeface="Times New Roman" pitchFamily="18" charset="0"/>
              </a:rPr>
              <a:t>i</a:t>
            </a:r>
            <a:endParaRPr lang="it-IT" b="1" i="1" dirty="0">
              <a:latin typeface="+mj-lt"/>
              <a:cs typeface="Times New Roman" pitchFamily="18" charset="0"/>
            </a:endParaRPr>
          </a:p>
        </p:txBody>
      </p:sp>
      <p:sp>
        <p:nvSpPr>
          <p:cNvPr id="69" name="CasellaDiTesto 68"/>
          <p:cNvSpPr txBox="1"/>
          <p:nvPr/>
        </p:nvSpPr>
        <p:spPr>
          <a:xfrm>
            <a:off x="6615118" y="5842013"/>
            <a:ext cx="180000" cy="461665"/>
          </a:xfrm>
          <a:prstGeom prst="rect">
            <a:avLst/>
          </a:prstGeom>
          <a:noFill/>
        </p:spPr>
        <p:txBody>
          <a:bodyPr wrap="square" rtlCol="0">
            <a:spAutoFit/>
          </a:bodyPr>
          <a:lstStyle/>
          <a:p>
            <a:r>
              <a:rPr lang="it-IT" sz="2400" b="1" i="1" dirty="0">
                <a:latin typeface="+mj-lt"/>
                <a:cs typeface="Times New Roman" pitchFamily="18" charset="0"/>
              </a:rPr>
              <a:t>j</a:t>
            </a:r>
            <a:endParaRPr lang="it-IT" b="1" i="1" dirty="0">
              <a:latin typeface="+mj-lt"/>
              <a:cs typeface="Times New Roman" pitchFamily="18" charset="0"/>
            </a:endParaRPr>
          </a:p>
        </p:txBody>
      </p:sp>
      <p:sp>
        <p:nvSpPr>
          <p:cNvPr id="72" name="CasellaDiTesto 71"/>
          <p:cNvSpPr txBox="1"/>
          <p:nvPr/>
        </p:nvSpPr>
        <p:spPr>
          <a:xfrm>
            <a:off x="5590082" y="4263368"/>
            <a:ext cx="930865" cy="400110"/>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it-IT" sz="2000" b="1" dirty="0"/>
              <a:t>TADs</a:t>
            </a:r>
            <a:endParaRPr lang="it-IT" sz="1600" b="1" dirty="0"/>
          </a:p>
        </p:txBody>
      </p:sp>
      <p:sp>
        <p:nvSpPr>
          <p:cNvPr id="75" name="Shape 216"/>
          <p:cNvSpPr/>
          <p:nvPr/>
        </p:nvSpPr>
        <p:spPr>
          <a:xfrm>
            <a:off x="7849096" y="773264"/>
            <a:ext cx="735779" cy="471924"/>
          </a:xfrm>
          <a:prstGeom prst="rect">
            <a:avLst/>
          </a:prstGeom>
          <a:ln w="12700">
            <a:miter lim="400000"/>
          </a:ln>
          <a:effectLst>
            <a:outerShdw blurRad="127000" dist="76200" dir="2700000" rotWithShape="0">
              <a:srgbClr val="000000">
                <a:alpha val="40813"/>
              </a:srgbClr>
            </a:outerShdw>
          </a:effectLst>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l" defTabSz="457200">
              <a:defRPr sz="2800" b="1">
                <a:solidFill>
                  <a:srgbClr val="53585F"/>
                </a:solidFill>
                <a:latin typeface="Helvetica"/>
                <a:ea typeface="Helvetica"/>
                <a:cs typeface="Helvetica"/>
                <a:sym typeface="Helvetica"/>
              </a:defRPr>
            </a:lvl1pPr>
          </a:lstStyle>
          <a:p>
            <a:r>
              <a:rPr lang="en-US" sz="2400" dirty="0">
                <a:solidFill>
                  <a:schemeClr val="tx1"/>
                </a:solidFill>
              </a:rPr>
              <a:t>Hi-C</a:t>
            </a:r>
          </a:p>
        </p:txBody>
      </p:sp>
      <p:grpSp>
        <p:nvGrpSpPr>
          <p:cNvPr id="82" name="Group 259"/>
          <p:cNvGrpSpPr/>
          <p:nvPr/>
        </p:nvGrpSpPr>
        <p:grpSpPr>
          <a:xfrm>
            <a:off x="5273878" y="928833"/>
            <a:ext cx="3423508" cy="489537"/>
            <a:chOff x="0" y="-313187"/>
            <a:chExt cx="4556687" cy="592339"/>
          </a:xfrm>
        </p:grpSpPr>
        <p:sp>
          <p:nvSpPr>
            <p:cNvPr id="83" name="Shape 256"/>
            <p:cNvSpPr/>
            <p:nvPr/>
          </p:nvSpPr>
          <p:spPr>
            <a:xfrm>
              <a:off x="268303" y="75951"/>
              <a:ext cx="4288384" cy="203201"/>
            </a:xfrm>
            <a:prstGeom prst="roundRect">
              <a:avLst>
                <a:gd name="adj" fmla="val 50000"/>
              </a:avLst>
            </a:prstGeom>
            <a:gradFill flip="none" rotWithShape="1">
              <a:gsLst>
                <a:gs pos="0">
                  <a:srgbClr val="9DEC95"/>
                </a:gs>
                <a:gs pos="100000">
                  <a:srgbClr val="638E4A"/>
                </a:gs>
              </a:gsLst>
              <a:lin ang="5400000" scaled="0"/>
            </a:gradFill>
            <a:ln w="12700" cap="flat">
              <a:noFill/>
              <a:miter lim="400000"/>
            </a:ln>
            <a:effectLst>
              <a:outerShdw blurRad="38100" dist="63500" dir="5400000" rotWithShape="0">
                <a:srgbClr val="000000">
                  <a:alpha val="51212"/>
                </a:srgbClr>
              </a:outerShdw>
            </a:effectLst>
          </p:spPr>
          <p:txBody>
            <a:bodyPr wrap="square" lIns="50800" tIns="50800" rIns="50800" bIns="50800" numCol="1" anchor="ctr">
              <a:noAutofit/>
            </a:bodyP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4" name="Shape 257"/>
            <p:cNvSpPr/>
            <p:nvPr/>
          </p:nvSpPr>
          <p:spPr>
            <a:xfrm>
              <a:off x="1408140" y="-313187"/>
              <a:ext cx="1751171" cy="384823"/>
            </a:xfrm>
            <a:prstGeom prst="rect">
              <a:avLst/>
            </a:prstGeom>
            <a:noFill/>
            <a:ln w="12700" cap="flat">
              <a:noFill/>
              <a:miter lim="400000"/>
            </a:ln>
            <a:effectLst>
              <a:outerShdw blurRad="127000" dist="76200" dir="2700000" rotWithShape="0">
                <a:srgbClr val="000000">
                  <a:alpha val="45000"/>
                </a:srgbClr>
              </a:outerShdw>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b="1">
                  <a:latin typeface="Helvetica"/>
                  <a:ea typeface="Helvetica"/>
                  <a:cs typeface="Helvetica"/>
                  <a:sym typeface="Helvetica"/>
                </a:defRPr>
              </a:lvl1pPr>
            </a:lstStyle>
            <a:p>
              <a:r>
                <a:rPr sz="1400" dirty="0"/>
                <a:t>chr. X (150Mb)</a:t>
              </a:r>
            </a:p>
          </p:txBody>
        </p:sp>
        <p:sp>
          <p:nvSpPr>
            <p:cNvPr id="85" name="Shape 258"/>
            <p:cNvSpPr/>
            <p:nvPr/>
          </p:nvSpPr>
          <p:spPr>
            <a:xfrm>
              <a:off x="0" y="75951"/>
              <a:ext cx="327621" cy="203201"/>
            </a:xfrm>
            <a:prstGeom prst="roundRect">
              <a:avLst>
                <a:gd name="adj" fmla="val 50000"/>
              </a:avLst>
            </a:prstGeom>
            <a:gradFill flip="none" rotWithShape="1">
              <a:gsLst>
                <a:gs pos="0">
                  <a:srgbClr val="9DEC95"/>
                </a:gs>
                <a:gs pos="100000">
                  <a:srgbClr val="638E4A"/>
                </a:gs>
              </a:gsLst>
              <a:lin ang="5400000" scaled="0"/>
            </a:gradFill>
            <a:ln w="12700" cap="flat">
              <a:noFill/>
              <a:miter lim="400000"/>
            </a:ln>
            <a:effectLst>
              <a:outerShdw blurRad="38100" dist="63500" dir="5400000" rotWithShape="0">
                <a:srgbClr val="000000">
                  <a:alpha val="51212"/>
                </a:srgbClr>
              </a:outerShdw>
            </a:effectLst>
          </p:spPr>
          <p:txBody>
            <a:bodyPr wrap="square" lIns="50800" tIns="50800" rIns="50800" bIns="50800" numCol="1" anchor="ctr">
              <a:noAutofit/>
            </a:bodyP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86" name="Group 228"/>
          <p:cNvGrpSpPr/>
          <p:nvPr/>
        </p:nvGrpSpPr>
        <p:grpSpPr>
          <a:xfrm>
            <a:off x="5439725" y="1499313"/>
            <a:ext cx="3115622" cy="860404"/>
            <a:chOff x="-12700" y="0"/>
            <a:chExt cx="3638021" cy="900509"/>
          </a:xfrm>
        </p:grpSpPr>
        <p:sp>
          <p:nvSpPr>
            <p:cNvPr id="87" name="Shape 226"/>
            <p:cNvSpPr/>
            <p:nvPr/>
          </p:nvSpPr>
          <p:spPr>
            <a:xfrm>
              <a:off x="-12700" y="0"/>
              <a:ext cx="1503678" cy="90051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393"/>
                  </a:lnTo>
                  <a:lnTo>
                    <a:pt x="136" y="16313"/>
                  </a:lnTo>
                  <a:lnTo>
                    <a:pt x="0" y="21600"/>
                  </a:lnTo>
                </a:path>
              </a:pathLst>
            </a:custGeom>
            <a:noFill/>
            <a:ln w="38100" cap="flat">
              <a:solidFill>
                <a:srgbClr val="000000"/>
              </a:solidFill>
              <a:prstDash val="solid"/>
              <a:miter lim="400000"/>
            </a:ln>
            <a:effectLst>
              <a:outerShdw blurRad="127000" dist="76200" dir="2700000" rotWithShape="0">
                <a:srgbClr val="000000">
                  <a:alpha val="45000"/>
                </a:srgbClr>
              </a:outerShdw>
            </a:effectLst>
          </p:spPr>
          <p:txBody>
            <a:bodyPr wrap="square" lIns="50800" tIns="50800" rIns="50800" bIns="50800" numCol="1" anchor="ctr">
              <a:noAutofit/>
            </a:bodyP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8" name="Shape 227"/>
            <p:cNvSpPr/>
            <p:nvPr/>
          </p:nvSpPr>
          <p:spPr>
            <a:xfrm flipH="1">
              <a:off x="1615876" y="0"/>
              <a:ext cx="2009446" cy="90051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393"/>
                  </a:lnTo>
                  <a:lnTo>
                    <a:pt x="136" y="16313"/>
                  </a:lnTo>
                  <a:lnTo>
                    <a:pt x="0" y="21600"/>
                  </a:lnTo>
                </a:path>
              </a:pathLst>
            </a:custGeom>
            <a:noFill/>
            <a:ln w="38100" cap="flat">
              <a:solidFill>
                <a:srgbClr val="000000"/>
              </a:solidFill>
              <a:prstDash val="solid"/>
              <a:miter lim="400000"/>
            </a:ln>
            <a:effectLst>
              <a:outerShdw blurRad="127000" dist="76200" dir="2700000" rotWithShape="0">
                <a:srgbClr val="000000">
                  <a:alpha val="45476"/>
                </a:srgbClr>
              </a:outerShdw>
            </a:effectLst>
          </p:spPr>
          <p:txBody>
            <a:bodyPr wrap="square" lIns="50800" tIns="50800" rIns="50800" bIns="50800" numCol="1" anchor="ctr">
              <a:noAutofit/>
            </a:bodyP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pic>
        <p:nvPicPr>
          <p:cNvPr id="76" name="Linea" descr="Linea">
            <a:extLst>
              <a:ext uri="{FF2B5EF4-FFF2-40B4-BE49-F238E27FC236}">
                <a16:creationId xmlns:a16="http://schemas.microsoft.com/office/drawing/2014/main" id="{7D9977BF-31CB-4BB6-973B-22BB8D367877}"/>
              </a:ext>
            </a:extLst>
          </p:cNvPr>
          <p:cNvPicPr>
            <a:picLocks/>
          </p:cNvPicPr>
          <p:nvPr/>
        </p:nvPicPr>
        <p:blipFill>
          <a:blip r:embed="rId4">
            <a:extLst/>
          </a:blip>
          <a:stretch>
            <a:fillRect/>
          </a:stretch>
        </p:blipFill>
        <p:spPr>
          <a:xfrm rot="21600000">
            <a:off x="252000" y="583200"/>
            <a:ext cx="8640000" cy="126000"/>
          </a:xfrm>
          <a:prstGeom prst="rect">
            <a:avLst/>
          </a:prstGeom>
        </p:spPr>
      </p:pic>
      <p:sp>
        <p:nvSpPr>
          <p:cNvPr id="79" name="OUTLINE">
            <a:extLst>
              <a:ext uri="{FF2B5EF4-FFF2-40B4-BE49-F238E27FC236}">
                <a16:creationId xmlns:a16="http://schemas.microsoft.com/office/drawing/2014/main" id="{93AF2C82-103D-4EA7-A194-CE86FED59423}"/>
              </a:ext>
            </a:extLst>
          </p:cNvPr>
          <p:cNvSpPr txBox="1"/>
          <p:nvPr/>
        </p:nvSpPr>
        <p:spPr>
          <a:xfrm>
            <a:off x="333504" y="128185"/>
            <a:ext cx="8476993" cy="5645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it-IT" sz="3200" kern="0" dirty="0">
                <a:solidFill>
                  <a:srgbClr val="FF0000"/>
                </a:solidFill>
              </a:rPr>
              <a:t>CHROMOSOME CONFORMATION CAPTURE (3C)</a:t>
            </a:r>
            <a:endParaRPr sz="3200" kern="0" dirty="0">
              <a:solidFill>
                <a:srgbClr val="FF0000"/>
              </a:solidFill>
            </a:endParaRPr>
          </a:p>
        </p:txBody>
      </p:sp>
      <p:sp>
        <p:nvSpPr>
          <p:cNvPr id="3" name="Rettangolo 2">
            <a:extLst>
              <a:ext uri="{FF2B5EF4-FFF2-40B4-BE49-F238E27FC236}">
                <a16:creationId xmlns:a16="http://schemas.microsoft.com/office/drawing/2014/main" id="{DBA2BD36-BCAD-4AA0-986A-73C61DDB537D}"/>
              </a:ext>
            </a:extLst>
          </p:cNvPr>
          <p:cNvSpPr>
            <a:spLocks noChangeAspect="1"/>
          </p:cNvSpPr>
          <p:nvPr/>
        </p:nvSpPr>
        <p:spPr>
          <a:xfrm>
            <a:off x="6072482" y="2979122"/>
            <a:ext cx="943150" cy="943150"/>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ttangolo 79">
            <a:extLst>
              <a:ext uri="{FF2B5EF4-FFF2-40B4-BE49-F238E27FC236}">
                <a16:creationId xmlns:a16="http://schemas.microsoft.com/office/drawing/2014/main" id="{AEBDABBE-B24D-4246-9459-9D348F4E109D}"/>
              </a:ext>
            </a:extLst>
          </p:cNvPr>
          <p:cNvSpPr>
            <a:spLocks noChangeAspect="1"/>
          </p:cNvSpPr>
          <p:nvPr/>
        </p:nvSpPr>
        <p:spPr>
          <a:xfrm>
            <a:off x="5645614" y="2567555"/>
            <a:ext cx="437989" cy="437989"/>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ttangolo 80">
            <a:extLst>
              <a:ext uri="{FF2B5EF4-FFF2-40B4-BE49-F238E27FC236}">
                <a16:creationId xmlns:a16="http://schemas.microsoft.com/office/drawing/2014/main" id="{B2C49599-3FDD-4411-BD64-A13E0846C9CD}"/>
              </a:ext>
            </a:extLst>
          </p:cNvPr>
          <p:cNvSpPr>
            <a:spLocks noChangeAspect="1"/>
          </p:cNvSpPr>
          <p:nvPr/>
        </p:nvSpPr>
        <p:spPr>
          <a:xfrm>
            <a:off x="6931197" y="3875046"/>
            <a:ext cx="1644789" cy="1644789"/>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CasellaDiTesto 88">
            <a:extLst>
              <a:ext uri="{FF2B5EF4-FFF2-40B4-BE49-F238E27FC236}">
                <a16:creationId xmlns:a16="http://schemas.microsoft.com/office/drawing/2014/main" id="{0AFB9757-43C3-4503-A2A8-274474C88788}"/>
              </a:ext>
            </a:extLst>
          </p:cNvPr>
          <p:cNvSpPr txBox="1"/>
          <p:nvPr/>
        </p:nvSpPr>
        <p:spPr>
          <a:xfrm>
            <a:off x="7048931" y="3315627"/>
            <a:ext cx="930865" cy="307777"/>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it-IT" sz="1400" b="1" dirty="0"/>
              <a:t>boundary</a:t>
            </a:r>
            <a:endParaRPr lang="it-IT" sz="1100" b="1" dirty="0"/>
          </a:p>
        </p:txBody>
      </p:sp>
      <p:cxnSp>
        <p:nvCxnSpPr>
          <p:cNvPr id="90" name="Connettore 2 89">
            <a:extLst>
              <a:ext uri="{FF2B5EF4-FFF2-40B4-BE49-F238E27FC236}">
                <a16:creationId xmlns:a16="http://schemas.microsoft.com/office/drawing/2014/main" id="{87DC3B52-ECC1-4AAE-ADF2-8C356F3B9C27}"/>
              </a:ext>
            </a:extLst>
          </p:cNvPr>
          <p:cNvCxnSpPr>
            <a:cxnSpLocks/>
          </p:cNvCxnSpPr>
          <p:nvPr/>
        </p:nvCxnSpPr>
        <p:spPr>
          <a:xfrm flipV="1">
            <a:off x="6152749" y="4032051"/>
            <a:ext cx="0" cy="271402"/>
          </a:xfrm>
          <a:prstGeom prst="straightConnector1">
            <a:avLst/>
          </a:prstGeom>
          <a:ln w="28575">
            <a:solidFill>
              <a:schemeClr val="tx1"/>
            </a:solidFill>
            <a:tailEnd type="arrow"/>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2" name="Connettore 2 91">
            <a:extLst>
              <a:ext uri="{FF2B5EF4-FFF2-40B4-BE49-F238E27FC236}">
                <a16:creationId xmlns:a16="http://schemas.microsoft.com/office/drawing/2014/main" id="{E548466D-6F7F-4BD0-94CD-B5F5679CDDA1}"/>
              </a:ext>
            </a:extLst>
          </p:cNvPr>
          <p:cNvCxnSpPr>
            <a:cxnSpLocks/>
          </p:cNvCxnSpPr>
          <p:nvPr/>
        </p:nvCxnSpPr>
        <p:spPr>
          <a:xfrm>
            <a:off x="6402036" y="4478279"/>
            <a:ext cx="529161" cy="0"/>
          </a:xfrm>
          <a:prstGeom prst="straightConnector1">
            <a:avLst/>
          </a:prstGeom>
          <a:ln w="28575">
            <a:solidFill>
              <a:schemeClr val="tx1"/>
            </a:solidFill>
            <a:tailEnd type="arrow"/>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3" name="Connettore 2 92">
            <a:extLst>
              <a:ext uri="{FF2B5EF4-FFF2-40B4-BE49-F238E27FC236}">
                <a16:creationId xmlns:a16="http://schemas.microsoft.com/office/drawing/2014/main" id="{5A8DD06B-2D10-4EBF-85F6-89A27E1883E6}"/>
              </a:ext>
            </a:extLst>
          </p:cNvPr>
          <p:cNvCxnSpPr>
            <a:cxnSpLocks/>
          </p:cNvCxnSpPr>
          <p:nvPr/>
        </p:nvCxnSpPr>
        <p:spPr>
          <a:xfrm flipV="1">
            <a:off x="7086173" y="3587773"/>
            <a:ext cx="232191" cy="217558"/>
          </a:xfrm>
          <a:prstGeom prst="straightConnector1">
            <a:avLst/>
          </a:prstGeom>
          <a:ln w="28575">
            <a:solidFill>
              <a:schemeClr val="tx1"/>
            </a:solidFill>
            <a:tailEnd type="arrow"/>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35" name="Gruppo 34">
            <a:extLst>
              <a:ext uri="{FF2B5EF4-FFF2-40B4-BE49-F238E27FC236}">
                <a16:creationId xmlns:a16="http://schemas.microsoft.com/office/drawing/2014/main" id="{F1C6EDA1-2267-4439-9B35-B9974FD22604}"/>
              </a:ext>
            </a:extLst>
          </p:cNvPr>
          <p:cNvGrpSpPr/>
          <p:nvPr/>
        </p:nvGrpSpPr>
        <p:grpSpPr>
          <a:xfrm>
            <a:off x="2717789" y="4563414"/>
            <a:ext cx="2104520" cy="2259427"/>
            <a:chOff x="2499165" y="4449775"/>
            <a:chExt cx="2104520" cy="2259427"/>
          </a:xfrm>
        </p:grpSpPr>
        <p:sp>
          <p:nvSpPr>
            <p:cNvPr id="95" name="Linea">
              <a:extLst>
                <a:ext uri="{FF2B5EF4-FFF2-40B4-BE49-F238E27FC236}">
                  <a16:creationId xmlns:a16="http://schemas.microsoft.com/office/drawing/2014/main" id="{A0DF4AEC-54A8-4E0A-BBAC-81184DFF14B1}"/>
                </a:ext>
              </a:extLst>
            </p:cNvPr>
            <p:cNvSpPr/>
            <p:nvPr/>
          </p:nvSpPr>
          <p:spPr>
            <a:xfrm rot="3640469">
              <a:off x="2206192" y="4888998"/>
              <a:ext cx="2238440" cy="1401968"/>
            </a:xfrm>
            <a:custGeom>
              <a:avLst/>
              <a:gdLst/>
              <a:ahLst/>
              <a:cxnLst>
                <a:cxn ang="0">
                  <a:pos x="wd2" y="hd2"/>
                </a:cxn>
                <a:cxn ang="5400000">
                  <a:pos x="wd2" y="hd2"/>
                </a:cxn>
                <a:cxn ang="10800000">
                  <a:pos x="wd2" y="hd2"/>
                </a:cxn>
                <a:cxn ang="16200000">
                  <a:pos x="wd2" y="hd2"/>
                </a:cxn>
              </a:cxnLst>
              <a:rect l="0" t="0" r="r" b="b"/>
              <a:pathLst>
                <a:path w="21504" h="21330" extrusionOk="0">
                  <a:moveTo>
                    <a:pt x="1918" y="16444"/>
                  </a:moveTo>
                  <a:cubicBezTo>
                    <a:pt x="1965" y="15749"/>
                    <a:pt x="2100" y="15077"/>
                    <a:pt x="2315" y="14471"/>
                  </a:cubicBezTo>
                  <a:cubicBezTo>
                    <a:pt x="2582" y="13721"/>
                    <a:pt x="2963" y="13095"/>
                    <a:pt x="3421" y="12654"/>
                  </a:cubicBezTo>
                  <a:cubicBezTo>
                    <a:pt x="4031" y="11973"/>
                    <a:pt x="4855" y="12114"/>
                    <a:pt x="5365" y="12987"/>
                  </a:cubicBezTo>
                  <a:cubicBezTo>
                    <a:pt x="5883" y="13874"/>
                    <a:pt x="5920" y="15246"/>
                    <a:pt x="5452" y="16204"/>
                  </a:cubicBezTo>
                  <a:cubicBezTo>
                    <a:pt x="4716" y="17203"/>
                    <a:pt x="3657" y="17260"/>
                    <a:pt x="2882" y="16340"/>
                  </a:cubicBezTo>
                  <a:cubicBezTo>
                    <a:pt x="2244" y="15582"/>
                    <a:pt x="1931" y="14293"/>
                    <a:pt x="2079" y="13030"/>
                  </a:cubicBezTo>
                  <a:cubicBezTo>
                    <a:pt x="2491" y="10462"/>
                    <a:pt x="4167" y="9019"/>
                    <a:pt x="5704" y="9909"/>
                  </a:cubicBezTo>
                  <a:cubicBezTo>
                    <a:pt x="7081" y="10707"/>
                    <a:pt x="7828" y="13128"/>
                    <a:pt x="7398" y="15402"/>
                  </a:cubicBezTo>
                  <a:cubicBezTo>
                    <a:pt x="7066" y="16296"/>
                    <a:pt x="6438" y="16781"/>
                    <a:pt x="5803" y="16635"/>
                  </a:cubicBezTo>
                  <a:cubicBezTo>
                    <a:pt x="5156" y="16486"/>
                    <a:pt x="4630" y="15715"/>
                    <a:pt x="4471" y="14685"/>
                  </a:cubicBezTo>
                  <a:cubicBezTo>
                    <a:pt x="4334" y="13556"/>
                    <a:pt x="4464" y="12385"/>
                    <a:pt x="4836" y="11406"/>
                  </a:cubicBezTo>
                  <a:cubicBezTo>
                    <a:pt x="5393" y="9941"/>
                    <a:pt x="6400" y="9093"/>
                    <a:pt x="7457" y="9200"/>
                  </a:cubicBezTo>
                  <a:cubicBezTo>
                    <a:pt x="7737" y="9329"/>
                    <a:pt x="7940" y="9726"/>
                    <a:pt x="7966" y="10198"/>
                  </a:cubicBezTo>
                  <a:cubicBezTo>
                    <a:pt x="7988" y="10584"/>
                    <a:pt x="7887" y="10960"/>
                    <a:pt x="7698" y="11196"/>
                  </a:cubicBezTo>
                  <a:cubicBezTo>
                    <a:pt x="6174" y="11694"/>
                    <a:pt x="4776" y="12916"/>
                    <a:pt x="3679" y="14707"/>
                  </a:cubicBezTo>
                  <a:cubicBezTo>
                    <a:pt x="2811" y="16126"/>
                    <a:pt x="2161" y="17859"/>
                    <a:pt x="1782" y="19764"/>
                  </a:cubicBezTo>
                  <a:cubicBezTo>
                    <a:pt x="2184" y="20624"/>
                    <a:pt x="2784" y="21180"/>
                    <a:pt x="3444" y="21304"/>
                  </a:cubicBezTo>
                  <a:cubicBezTo>
                    <a:pt x="4214" y="21448"/>
                    <a:pt x="4982" y="20993"/>
                    <a:pt x="5514" y="20075"/>
                  </a:cubicBezTo>
                  <a:lnTo>
                    <a:pt x="3556" y="7968"/>
                  </a:lnTo>
                  <a:cubicBezTo>
                    <a:pt x="3437" y="7160"/>
                    <a:pt x="3581" y="6309"/>
                    <a:pt x="3937" y="5714"/>
                  </a:cubicBezTo>
                  <a:cubicBezTo>
                    <a:pt x="4360" y="5010"/>
                    <a:pt x="5000" y="4784"/>
                    <a:pt x="5564" y="5141"/>
                  </a:cubicBezTo>
                  <a:cubicBezTo>
                    <a:pt x="5921" y="5567"/>
                    <a:pt x="6154" y="6213"/>
                    <a:pt x="6208" y="6928"/>
                  </a:cubicBezTo>
                  <a:cubicBezTo>
                    <a:pt x="6258" y="7589"/>
                    <a:pt x="6150" y="8257"/>
                    <a:pt x="5907" y="8792"/>
                  </a:cubicBezTo>
                  <a:lnTo>
                    <a:pt x="328" y="14248"/>
                  </a:lnTo>
                  <a:cubicBezTo>
                    <a:pt x="119" y="14458"/>
                    <a:pt x="-6" y="14833"/>
                    <a:pt x="0" y="15233"/>
                  </a:cubicBezTo>
                  <a:cubicBezTo>
                    <a:pt x="6" y="15652"/>
                    <a:pt x="154" y="16031"/>
                    <a:pt x="385" y="16218"/>
                  </a:cubicBezTo>
                  <a:lnTo>
                    <a:pt x="15094" y="10947"/>
                  </a:lnTo>
                  <a:cubicBezTo>
                    <a:pt x="15910" y="10623"/>
                    <a:pt x="16570" y="9648"/>
                    <a:pt x="16847" y="8357"/>
                  </a:cubicBezTo>
                  <a:cubicBezTo>
                    <a:pt x="17077" y="7286"/>
                    <a:pt x="17015" y="6105"/>
                    <a:pt x="16677" y="5112"/>
                  </a:cubicBezTo>
                  <a:cubicBezTo>
                    <a:pt x="16305" y="4848"/>
                    <a:pt x="15871" y="5100"/>
                    <a:pt x="15686" y="5688"/>
                  </a:cubicBezTo>
                  <a:cubicBezTo>
                    <a:pt x="15549" y="6122"/>
                    <a:pt x="15587" y="6647"/>
                    <a:pt x="15781" y="7018"/>
                  </a:cubicBezTo>
                  <a:lnTo>
                    <a:pt x="17616" y="10191"/>
                  </a:lnTo>
                  <a:cubicBezTo>
                    <a:pt x="18404" y="10488"/>
                    <a:pt x="19224" y="9970"/>
                    <a:pt x="19683" y="8886"/>
                  </a:cubicBezTo>
                  <a:cubicBezTo>
                    <a:pt x="20065" y="7982"/>
                    <a:pt x="20131" y="6819"/>
                    <a:pt x="19857" y="5816"/>
                  </a:cubicBezTo>
                  <a:cubicBezTo>
                    <a:pt x="19556" y="5189"/>
                    <a:pt x="19025" y="4995"/>
                    <a:pt x="18588" y="5353"/>
                  </a:cubicBezTo>
                  <a:cubicBezTo>
                    <a:pt x="18058" y="5787"/>
                    <a:pt x="17853" y="6844"/>
                    <a:pt x="18132" y="7694"/>
                  </a:cubicBezTo>
                  <a:cubicBezTo>
                    <a:pt x="18313" y="7665"/>
                    <a:pt x="18487" y="7559"/>
                    <a:pt x="18636" y="7386"/>
                  </a:cubicBezTo>
                  <a:cubicBezTo>
                    <a:pt x="19415" y="6482"/>
                    <a:pt x="19303" y="4546"/>
                    <a:pt x="18435" y="3893"/>
                  </a:cubicBezTo>
                  <a:cubicBezTo>
                    <a:pt x="16946" y="3737"/>
                    <a:pt x="15577" y="5218"/>
                    <a:pt x="15088" y="7510"/>
                  </a:cubicBezTo>
                  <a:cubicBezTo>
                    <a:pt x="14597" y="9817"/>
                    <a:pt x="15118" y="12374"/>
                    <a:pt x="16359" y="13746"/>
                  </a:cubicBezTo>
                  <a:cubicBezTo>
                    <a:pt x="16619" y="13990"/>
                    <a:pt x="16926" y="14065"/>
                    <a:pt x="17219" y="13957"/>
                  </a:cubicBezTo>
                  <a:cubicBezTo>
                    <a:pt x="17590" y="13821"/>
                    <a:pt x="17900" y="13408"/>
                    <a:pt x="18056" y="12843"/>
                  </a:cubicBezTo>
                  <a:cubicBezTo>
                    <a:pt x="18719" y="11003"/>
                    <a:pt x="19121" y="8945"/>
                    <a:pt x="19233" y="6819"/>
                  </a:cubicBezTo>
                  <a:cubicBezTo>
                    <a:pt x="19321" y="5165"/>
                    <a:pt x="19230" y="3499"/>
                    <a:pt x="18965" y="1895"/>
                  </a:cubicBezTo>
                  <a:cubicBezTo>
                    <a:pt x="18755" y="1044"/>
                    <a:pt x="18319" y="394"/>
                    <a:pt x="17780" y="129"/>
                  </a:cubicBezTo>
                  <a:cubicBezTo>
                    <a:pt x="17207" y="-152"/>
                    <a:pt x="16586" y="32"/>
                    <a:pt x="16111" y="623"/>
                  </a:cubicBezTo>
                  <a:cubicBezTo>
                    <a:pt x="15745" y="990"/>
                    <a:pt x="15440" y="1498"/>
                    <a:pt x="15223" y="2103"/>
                  </a:cubicBezTo>
                  <a:cubicBezTo>
                    <a:pt x="15039" y="2619"/>
                    <a:pt x="14923" y="3192"/>
                    <a:pt x="14884" y="3785"/>
                  </a:cubicBezTo>
                  <a:cubicBezTo>
                    <a:pt x="14737" y="6263"/>
                    <a:pt x="15221" y="8730"/>
                    <a:pt x="16224" y="10610"/>
                  </a:cubicBezTo>
                  <a:cubicBezTo>
                    <a:pt x="17123" y="12295"/>
                    <a:pt x="18373" y="13380"/>
                    <a:pt x="19734" y="13655"/>
                  </a:cubicBezTo>
                  <a:cubicBezTo>
                    <a:pt x="20370" y="13858"/>
                    <a:pt x="21013" y="13368"/>
                    <a:pt x="21324" y="12444"/>
                  </a:cubicBezTo>
                  <a:cubicBezTo>
                    <a:pt x="21594" y="11641"/>
                    <a:pt x="21558" y="10657"/>
                    <a:pt x="21230" y="9913"/>
                  </a:cubicBezTo>
                  <a:lnTo>
                    <a:pt x="13046" y="5168"/>
                  </a:lnTo>
                  <a:cubicBezTo>
                    <a:pt x="12700" y="4684"/>
                    <a:pt x="12555" y="3921"/>
                    <a:pt x="12671" y="3204"/>
                  </a:cubicBezTo>
                  <a:cubicBezTo>
                    <a:pt x="12796" y="2431"/>
                    <a:pt x="13198" y="1861"/>
                    <a:pt x="13685" y="1763"/>
                  </a:cubicBezTo>
                  <a:lnTo>
                    <a:pt x="21386" y="2792"/>
                  </a:lnTo>
                </a:path>
              </a:pathLst>
            </a:custGeom>
            <a:noFill/>
            <a:ln w="50800" cap="flat">
              <a:solidFill>
                <a:srgbClr val="929292"/>
              </a:solidFill>
              <a:prstDash val="solid"/>
              <a:miter lim="400000"/>
            </a:ln>
            <a:effectLst>
              <a:outerShdw blurRad="25400" dist="38100" dir="2700000" rotWithShape="0">
                <a:srgbClr val="000000">
                  <a:alpha val="50000"/>
                </a:srgbClr>
              </a:outerShdw>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sp>
          <p:nvSpPr>
            <p:cNvPr id="34" name="CasellaDiTesto 33">
              <a:extLst>
                <a:ext uri="{FF2B5EF4-FFF2-40B4-BE49-F238E27FC236}">
                  <a16:creationId xmlns:a16="http://schemas.microsoft.com/office/drawing/2014/main" id="{CD9D3FEF-55FE-4498-97AA-E6D4FEF21FDB}"/>
                </a:ext>
              </a:extLst>
            </p:cNvPr>
            <p:cNvSpPr txBox="1"/>
            <p:nvPr/>
          </p:nvSpPr>
          <p:spPr>
            <a:xfrm>
              <a:off x="2575419" y="4449775"/>
              <a:ext cx="682687" cy="369332"/>
            </a:xfrm>
            <a:prstGeom prst="rect">
              <a:avLst/>
            </a:prstGeom>
            <a:noFill/>
          </p:spPr>
          <p:txBody>
            <a:bodyPr wrap="none" rtlCol="0">
              <a:spAutoFit/>
            </a:bodyPr>
            <a:lstStyle/>
            <a:p>
              <a:r>
                <a:rPr lang="en-US" b="1" dirty="0"/>
                <a:t>TAD1</a:t>
              </a:r>
            </a:p>
          </p:txBody>
        </p:sp>
        <p:sp>
          <p:nvSpPr>
            <p:cNvPr id="100" name="CasellaDiTesto 99">
              <a:extLst>
                <a:ext uri="{FF2B5EF4-FFF2-40B4-BE49-F238E27FC236}">
                  <a16:creationId xmlns:a16="http://schemas.microsoft.com/office/drawing/2014/main" id="{C3513051-26E3-43A5-B223-E11B3A33DA96}"/>
                </a:ext>
              </a:extLst>
            </p:cNvPr>
            <p:cNvSpPr txBox="1"/>
            <p:nvPr/>
          </p:nvSpPr>
          <p:spPr>
            <a:xfrm>
              <a:off x="3920998" y="6279135"/>
              <a:ext cx="682687" cy="369332"/>
            </a:xfrm>
            <a:prstGeom prst="rect">
              <a:avLst/>
            </a:prstGeom>
            <a:noFill/>
          </p:spPr>
          <p:txBody>
            <a:bodyPr wrap="none" rtlCol="0">
              <a:spAutoFit/>
            </a:bodyPr>
            <a:lstStyle/>
            <a:p>
              <a:r>
                <a:rPr lang="en-US" b="1" dirty="0"/>
                <a:t>TAD2</a:t>
              </a:r>
            </a:p>
          </p:txBody>
        </p:sp>
        <p:sp>
          <p:nvSpPr>
            <p:cNvPr id="101" name="CasellaDiTesto 100">
              <a:extLst>
                <a:ext uri="{FF2B5EF4-FFF2-40B4-BE49-F238E27FC236}">
                  <a16:creationId xmlns:a16="http://schemas.microsoft.com/office/drawing/2014/main" id="{7031C02C-B216-43EB-B93D-B31105F8598B}"/>
                </a:ext>
              </a:extLst>
            </p:cNvPr>
            <p:cNvSpPr txBox="1"/>
            <p:nvPr/>
          </p:nvSpPr>
          <p:spPr>
            <a:xfrm>
              <a:off x="2499165" y="5549382"/>
              <a:ext cx="930865" cy="523220"/>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it-IT" sz="1400" b="1" dirty="0"/>
                <a:t>TAD boundary</a:t>
              </a:r>
              <a:endParaRPr lang="it-IT" sz="1100" b="1" dirty="0"/>
            </a:p>
          </p:txBody>
        </p:sp>
      </p:grpSp>
      <p:sp>
        <p:nvSpPr>
          <p:cNvPr id="37" name="CasellaDiTesto 36">
            <a:extLst>
              <a:ext uri="{FF2B5EF4-FFF2-40B4-BE49-F238E27FC236}">
                <a16:creationId xmlns:a16="http://schemas.microsoft.com/office/drawing/2014/main" id="{DD5A1449-FAD6-4AC4-9F32-67A0DD783C28}"/>
              </a:ext>
            </a:extLst>
          </p:cNvPr>
          <p:cNvSpPr txBox="1"/>
          <p:nvPr/>
        </p:nvSpPr>
        <p:spPr>
          <a:xfrm>
            <a:off x="6039262" y="6396335"/>
            <a:ext cx="3104738" cy="461665"/>
          </a:xfrm>
          <a:prstGeom prst="rect">
            <a:avLst/>
          </a:prstGeom>
          <a:noFill/>
        </p:spPr>
        <p:txBody>
          <a:bodyPr wrap="square" rtlCol="0">
            <a:spAutoFit/>
          </a:bodyPr>
          <a:lstStyle/>
          <a:p>
            <a:pPr algn="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900">
                <a:latin typeface="Times New Roman"/>
                <a:ea typeface="Times New Roman"/>
                <a:cs typeface="Times New Roman"/>
                <a:sym typeface="Times New Roman"/>
              </a:defRPr>
            </a:pPr>
            <a:r>
              <a:rPr lang="fr-FR" sz="1200" dirty="0"/>
              <a:t>Liebermann-Aiden et al. (Science, 2009)</a:t>
            </a:r>
          </a:p>
          <a:p>
            <a:pPr algn="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900">
                <a:latin typeface="Times New Roman"/>
                <a:ea typeface="Times New Roman"/>
                <a:cs typeface="Times New Roman"/>
                <a:sym typeface="Times New Roman"/>
              </a:defRPr>
            </a:pPr>
            <a:r>
              <a:rPr lang="fr-FR" sz="1200" dirty="0"/>
              <a:t>Dixon et al. (Nature , 2012)</a:t>
            </a:r>
          </a:p>
        </p:txBody>
      </p:sp>
    </p:spTree>
    <p:extLst>
      <p:ext uri="{BB962C8B-B14F-4D97-AF65-F5344CB8AC3E}">
        <p14:creationId xmlns:p14="http://schemas.microsoft.com/office/powerpoint/2010/main" val="1160136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8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7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9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7" grpId="0" animBg="1"/>
      <p:bldP spid="58" grpId="0" animBg="1"/>
      <p:bldP spid="59" grpId="0" animBg="1"/>
      <p:bldP spid="60" grpId="0"/>
      <p:bldP spid="61" grpId="0" animBg="1"/>
      <p:bldP spid="62" grpId="0"/>
      <p:bldP spid="63" grpId="0" animBg="1"/>
      <p:bldP spid="64" grpId="0"/>
      <p:bldP spid="65" grpId="0" animBg="1"/>
      <p:bldP spid="66" grpId="0" animBg="1"/>
      <p:bldP spid="67" grpId="0" animBg="1"/>
      <p:bldP spid="68" grpId="0"/>
      <p:bldP spid="69" grpId="0"/>
      <p:bldP spid="72" grpId="0"/>
      <p:bldP spid="75" grpId="0" animBg="1"/>
      <p:bldP spid="3" grpId="0" animBg="1"/>
      <p:bldP spid="80" grpId="0" animBg="1"/>
      <p:bldP spid="81" grpId="0" animBg="1"/>
      <p:bldP spid="8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 name="Immagine" descr="Immagine"/>
          <p:cNvPicPr>
            <a:picLocks noChangeAspect="1"/>
          </p:cNvPicPr>
          <p:nvPr/>
        </p:nvPicPr>
        <p:blipFill>
          <a:blip r:embed="rId2">
            <a:extLst/>
          </a:blip>
          <a:stretch>
            <a:fillRect/>
          </a:stretch>
        </p:blipFill>
        <p:spPr>
          <a:xfrm>
            <a:off x="1035768" y="1710035"/>
            <a:ext cx="3794572" cy="3121698"/>
          </a:xfrm>
          <a:prstGeom prst="rect">
            <a:avLst/>
          </a:prstGeom>
          <a:ln w="12700">
            <a:miter lim="400000"/>
          </a:ln>
        </p:spPr>
      </p:pic>
      <p:pic>
        <p:nvPicPr>
          <p:cNvPr id="244" name="Immagine" descr="Immagine"/>
          <p:cNvPicPr>
            <a:picLocks noChangeAspect="1"/>
          </p:cNvPicPr>
          <p:nvPr/>
        </p:nvPicPr>
        <p:blipFill>
          <a:blip r:embed="rId3">
            <a:extLst/>
          </a:blip>
          <a:stretch>
            <a:fillRect/>
          </a:stretch>
        </p:blipFill>
        <p:spPr>
          <a:xfrm>
            <a:off x="5438104" y="1638598"/>
            <a:ext cx="3062743" cy="2137241"/>
          </a:xfrm>
          <a:prstGeom prst="rect">
            <a:avLst/>
          </a:prstGeom>
          <a:ln w="12700">
            <a:miter lim="400000"/>
          </a:ln>
        </p:spPr>
      </p:pic>
      <p:pic>
        <p:nvPicPr>
          <p:cNvPr id="245" name="Immagine" descr="Immagine"/>
          <p:cNvPicPr>
            <a:picLocks noChangeAspect="1"/>
          </p:cNvPicPr>
          <p:nvPr/>
        </p:nvPicPr>
        <p:blipFill>
          <a:blip r:embed="rId4">
            <a:extLst/>
          </a:blip>
          <a:stretch>
            <a:fillRect/>
          </a:stretch>
        </p:blipFill>
        <p:spPr>
          <a:xfrm>
            <a:off x="5743888" y="3775839"/>
            <a:ext cx="2364344" cy="1633339"/>
          </a:xfrm>
          <a:prstGeom prst="rect">
            <a:avLst/>
          </a:prstGeom>
          <a:ln w="12700">
            <a:miter lim="400000"/>
          </a:ln>
        </p:spPr>
      </p:pic>
      <p:sp>
        <p:nvSpPr>
          <p:cNvPr id="246" name="TADs interact with each other giving rise to higher order structure, named meta-TADs."/>
          <p:cNvSpPr txBox="1"/>
          <p:nvPr/>
        </p:nvSpPr>
        <p:spPr>
          <a:xfrm>
            <a:off x="349554" y="926815"/>
            <a:ext cx="8515015" cy="3102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a:defRPr sz="2200"/>
            </a:lvl1pPr>
          </a:lstStyle>
          <a:p>
            <a:pPr algn="ctr" defTabSz="410751" hangingPunct="0"/>
            <a:r>
              <a:rPr sz="1547" b="1" kern="0" dirty="0">
                <a:solidFill>
                  <a:srgbClr val="000000"/>
                </a:solidFill>
                <a:latin typeface="Helvetica Neue"/>
                <a:sym typeface="Helvetica Neue"/>
              </a:rPr>
              <a:t>TADs interact with each other giving rise to higher order structure, named meta-TADs.</a:t>
            </a:r>
          </a:p>
        </p:txBody>
      </p:sp>
      <p:sp>
        <p:nvSpPr>
          <p:cNvPr id="247" name="The meta-TADs organization changes during cell differentiation and helps to regulate the transcriptional states of the cell."/>
          <p:cNvSpPr txBox="1"/>
          <p:nvPr/>
        </p:nvSpPr>
        <p:spPr>
          <a:xfrm>
            <a:off x="501992" y="5496882"/>
            <a:ext cx="8210140" cy="5482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algn="just" defTabSz="457200">
              <a:defRPr sz="2200"/>
            </a:lvl1pPr>
          </a:lstStyle>
          <a:p>
            <a:pPr defTabSz="321457" hangingPunct="0"/>
            <a:r>
              <a:rPr sz="1547" b="1" kern="0">
                <a:solidFill>
                  <a:srgbClr val="000000"/>
                </a:solidFill>
                <a:latin typeface="Helvetica Neue"/>
                <a:sym typeface="Helvetica Neue"/>
              </a:rPr>
              <a:t>The meta-TADs organization changes during cell differentiation and helps to regulate the transcriptional states of the cell. </a:t>
            </a:r>
          </a:p>
        </p:txBody>
      </p:sp>
      <p:pic>
        <p:nvPicPr>
          <p:cNvPr id="10" name="Linea" descr="Linea">
            <a:extLst>
              <a:ext uri="{FF2B5EF4-FFF2-40B4-BE49-F238E27FC236}">
                <a16:creationId xmlns:a16="http://schemas.microsoft.com/office/drawing/2014/main" id="{844F3186-3ABB-4642-8E99-B28B7E11D16E}"/>
              </a:ext>
            </a:extLst>
          </p:cNvPr>
          <p:cNvPicPr>
            <a:picLocks/>
          </p:cNvPicPr>
          <p:nvPr/>
        </p:nvPicPr>
        <p:blipFill>
          <a:blip r:embed="rId5">
            <a:extLst/>
          </a:blip>
          <a:stretch>
            <a:fillRect/>
          </a:stretch>
        </p:blipFill>
        <p:spPr>
          <a:xfrm rot="21600000">
            <a:off x="252000" y="583200"/>
            <a:ext cx="8640000" cy="126000"/>
          </a:xfrm>
          <a:prstGeom prst="rect">
            <a:avLst/>
          </a:prstGeom>
        </p:spPr>
      </p:pic>
      <p:sp>
        <p:nvSpPr>
          <p:cNvPr id="11" name="OUTLINE">
            <a:extLst>
              <a:ext uri="{FF2B5EF4-FFF2-40B4-BE49-F238E27FC236}">
                <a16:creationId xmlns:a16="http://schemas.microsoft.com/office/drawing/2014/main" id="{7C40123F-17A9-4C76-BCC5-3431FA35EF6B}"/>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FF0000"/>
                </a:solidFill>
              </a:rPr>
              <a:t>THE GENOME HAS A COMPLEX HIERARCHICAL STRUCTURE</a:t>
            </a:r>
          </a:p>
        </p:txBody>
      </p:sp>
      <p:sp>
        <p:nvSpPr>
          <p:cNvPr id="12" name="CasellaDiTesto 11">
            <a:extLst>
              <a:ext uri="{FF2B5EF4-FFF2-40B4-BE49-F238E27FC236}">
                <a16:creationId xmlns:a16="http://schemas.microsoft.com/office/drawing/2014/main" id="{0EABF8D6-CC2A-48E4-983B-6261E8D6C35F}"/>
              </a:ext>
            </a:extLst>
          </p:cNvPr>
          <p:cNvSpPr txBox="1"/>
          <p:nvPr/>
        </p:nvSpPr>
        <p:spPr>
          <a:xfrm>
            <a:off x="6098572" y="6581001"/>
            <a:ext cx="3045428" cy="276999"/>
          </a:xfrm>
          <a:prstGeom prst="rect">
            <a:avLst/>
          </a:prstGeom>
          <a:noFill/>
        </p:spPr>
        <p:txBody>
          <a:bodyPr wrap="square" rtlCol="0">
            <a:spAutoFit/>
          </a:bodyPr>
          <a:lstStyle/>
          <a:p>
            <a:pP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pPr>
            <a:r>
              <a:rPr lang="en-US" sz="1200" kern="0" dirty="0">
                <a:solidFill>
                  <a:srgbClr val="000000"/>
                </a:solidFill>
                <a:latin typeface="Calibri" panose="020F0502020204030204" pitchFamily="34" charset="0"/>
              </a:rPr>
              <a:t>Fraser et al. (Molecular system biology, 2015)</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Nicodemi and Prisco (Biophys J, 2009)…"/>
          <p:cNvSpPr txBox="1"/>
          <p:nvPr/>
        </p:nvSpPr>
        <p:spPr>
          <a:xfrm>
            <a:off x="7141849" y="6407106"/>
            <a:ext cx="2002151" cy="4414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p>
            <a:pPr algn="r" defTabSz="321457">
              <a:tabLst>
                <a:tab pos="250022" algn="l"/>
                <a:tab pos="500045" algn="l"/>
                <a:tab pos="750067" algn="l"/>
                <a:tab pos="1000089" algn="l"/>
                <a:tab pos="1250112" algn="l"/>
                <a:tab pos="1500134" algn="l"/>
                <a:tab pos="1750157" algn="l"/>
                <a:tab pos="2000179" algn="l"/>
                <a:tab pos="2250201" algn="l"/>
                <a:tab pos="2500224" algn="l"/>
                <a:tab pos="2750246" algn="l"/>
                <a:tab pos="3000268" algn="l"/>
              </a:tabLst>
              <a:defRPr sz="1900">
                <a:latin typeface="Times New Roman"/>
                <a:ea typeface="Times New Roman"/>
                <a:cs typeface="Times New Roman"/>
                <a:sym typeface="Times New Roman"/>
              </a:defRPr>
            </a:pPr>
            <a:r>
              <a:rPr sz="1200" dirty="0"/>
              <a:t>Barbieri et al. (PNAS, 2012</a:t>
            </a:r>
          </a:p>
          <a:p>
            <a:pPr algn="r" defTabSz="321457">
              <a:tabLst>
                <a:tab pos="250022" algn="l"/>
                <a:tab pos="500045" algn="l"/>
                <a:tab pos="750067" algn="l"/>
                <a:tab pos="1000089" algn="l"/>
                <a:tab pos="1250112" algn="l"/>
                <a:tab pos="1500134" algn="l"/>
                <a:tab pos="1750157" algn="l"/>
                <a:tab pos="2000179" algn="l"/>
                <a:tab pos="2250201" algn="l"/>
                <a:tab pos="2500224" algn="l"/>
                <a:tab pos="2750246" algn="l"/>
                <a:tab pos="3000268" algn="l"/>
              </a:tabLst>
              <a:defRPr sz="1900">
                <a:latin typeface="Times New Roman"/>
                <a:ea typeface="Times New Roman"/>
                <a:cs typeface="Times New Roman"/>
                <a:sym typeface="Times New Roman"/>
              </a:defRPr>
            </a:pPr>
            <a:r>
              <a:rPr sz="1200" dirty="0"/>
              <a:t>Chiariello et al. (SciRep, 2016)</a:t>
            </a:r>
          </a:p>
        </p:txBody>
      </p:sp>
      <p:grpSp>
        <p:nvGrpSpPr>
          <p:cNvPr id="3" name="Gruppo 2">
            <a:extLst>
              <a:ext uri="{FF2B5EF4-FFF2-40B4-BE49-F238E27FC236}">
                <a16:creationId xmlns:a16="http://schemas.microsoft.com/office/drawing/2014/main" id="{51D7FBB3-2EED-4CC7-8D2E-E85BE58745F7}"/>
              </a:ext>
            </a:extLst>
          </p:cNvPr>
          <p:cNvGrpSpPr/>
          <p:nvPr/>
        </p:nvGrpSpPr>
        <p:grpSpPr>
          <a:xfrm>
            <a:off x="89296" y="4676993"/>
            <a:ext cx="3600576" cy="1859051"/>
            <a:chOff x="184546" y="4676993"/>
            <a:chExt cx="3600576" cy="1859051"/>
          </a:xfrm>
        </p:grpSpPr>
        <p:pic>
          <p:nvPicPr>
            <p:cNvPr id="268" name="Screenshot 2018-08-26 19.57.55.png" descr="Screenshot 2018-08-26 19.57.55.png"/>
            <p:cNvPicPr>
              <a:picLocks noChangeAspect="1"/>
            </p:cNvPicPr>
            <p:nvPr/>
          </p:nvPicPr>
          <p:blipFill>
            <a:blip r:embed="rId2">
              <a:extLst/>
            </a:blip>
            <a:stretch>
              <a:fillRect/>
            </a:stretch>
          </p:blipFill>
          <p:spPr>
            <a:xfrm>
              <a:off x="1419386" y="5357715"/>
              <a:ext cx="888915" cy="402529"/>
            </a:xfrm>
            <a:prstGeom prst="rect">
              <a:avLst/>
            </a:prstGeom>
            <a:ln w="12700" cap="flat">
              <a:noFill/>
              <a:miter lim="400000"/>
            </a:ln>
            <a:effectLst/>
          </p:spPr>
        </p:pic>
        <p:grpSp>
          <p:nvGrpSpPr>
            <p:cNvPr id="271" name="Gruppo"/>
            <p:cNvGrpSpPr/>
            <p:nvPr/>
          </p:nvGrpSpPr>
          <p:grpSpPr>
            <a:xfrm>
              <a:off x="184546" y="6131514"/>
              <a:ext cx="1691873" cy="404530"/>
              <a:chOff x="-1849263" y="612482"/>
              <a:chExt cx="2406219" cy="575330"/>
            </a:xfrm>
          </p:grpSpPr>
          <p:pic>
            <p:nvPicPr>
              <p:cNvPr id="269" name="Immagine" descr="Immagine"/>
              <p:cNvPicPr>
                <a:picLocks noChangeAspect="1"/>
              </p:cNvPicPr>
              <p:nvPr/>
            </p:nvPicPr>
            <p:blipFill>
              <a:blip r:embed="rId3">
                <a:extLst/>
              </a:blip>
              <a:srcRect l="36281" t="85454" r="13482"/>
              <a:stretch>
                <a:fillRect/>
              </a:stretch>
            </p:blipFill>
            <p:spPr>
              <a:xfrm>
                <a:off x="-1849263" y="637881"/>
                <a:ext cx="2406219" cy="549931"/>
              </a:xfrm>
              <a:prstGeom prst="rect">
                <a:avLst/>
              </a:prstGeom>
              <a:ln w="12700" cap="flat">
                <a:noFill/>
                <a:miter lim="400000"/>
              </a:ln>
              <a:effectLst/>
            </p:spPr>
          </p:pic>
          <p:pic>
            <p:nvPicPr>
              <p:cNvPr id="270" name="Immagine" descr="Immagine"/>
              <p:cNvPicPr>
                <a:picLocks noChangeAspect="1"/>
              </p:cNvPicPr>
              <p:nvPr/>
            </p:nvPicPr>
            <p:blipFill>
              <a:blip r:embed="rId4">
                <a:extLst/>
              </a:blip>
              <a:srcRect/>
              <a:stretch>
                <a:fillRect/>
              </a:stretch>
            </p:blipFill>
            <p:spPr>
              <a:xfrm>
                <a:off x="-1716561" y="612482"/>
                <a:ext cx="537305" cy="550097"/>
              </a:xfrm>
              <a:prstGeom prst="rect">
                <a:avLst/>
              </a:prstGeom>
              <a:ln w="12700" cap="flat">
                <a:noFill/>
                <a:miter lim="400000"/>
              </a:ln>
              <a:effectLst/>
            </p:spPr>
          </p:pic>
        </p:grpSp>
        <p:sp>
          <p:nvSpPr>
            <p:cNvPr id="272" name="Non elastic bond between consecutive beads"/>
            <p:cNvSpPr txBox="1"/>
            <p:nvPr/>
          </p:nvSpPr>
          <p:spPr>
            <a:xfrm>
              <a:off x="2244465" y="5293275"/>
              <a:ext cx="1538690" cy="6261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defRPr sz="2000"/>
              </a:lvl1pPr>
            </a:lstStyle>
            <a:p>
              <a:pPr algn="r"/>
              <a:r>
                <a:rPr sz="1200" dirty="0"/>
                <a:t>Non elastic bond between consecutive beads</a:t>
              </a:r>
            </a:p>
          </p:txBody>
        </p:sp>
        <p:sp>
          <p:nvSpPr>
            <p:cNvPr id="273" name="Attractive potential between beads and cognate binders"/>
            <p:cNvSpPr txBox="1"/>
            <p:nvPr/>
          </p:nvSpPr>
          <p:spPr>
            <a:xfrm>
              <a:off x="1927222" y="6094222"/>
              <a:ext cx="1854878" cy="4414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defRPr sz="2000"/>
              </a:lvl1pPr>
            </a:lstStyle>
            <a:p>
              <a:pPr algn="r"/>
              <a:r>
                <a:rPr sz="1200" dirty="0"/>
                <a:t>Attractive potential between beads and cognate binders</a:t>
              </a:r>
            </a:p>
          </p:txBody>
        </p:sp>
        <p:sp>
          <p:nvSpPr>
            <p:cNvPr id="274" name="Steric interaction among all particles"/>
            <p:cNvSpPr txBox="1"/>
            <p:nvPr/>
          </p:nvSpPr>
          <p:spPr>
            <a:xfrm>
              <a:off x="2308301" y="4676993"/>
              <a:ext cx="1476821" cy="4414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spAutoFit/>
            </a:bodyPr>
            <a:lstStyle>
              <a:lvl1pPr>
                <a:defRPr sz="2000"/>
              </a:lvl1pPr>
            </a:lstStyle>
            <a:p>
              <a:pPr algn="r"/>
              <a:r>
                <a:rPr sz="1200" dirty="0"/>
                <a:t>Steric interaction among all particles</a:t>
              </a:r>
            </a:p>
          </p:txBody>
        </p:sp>
        <p:grpSp>
          <p:nvGrpSpPr>
            <p:cNvPr id="279" name="Gruppo"/>
            <p:cNvGrpSpPr/>
            <p:nvPr/>
          </p:nvGrpSpPr>
          <p:grpSpPr>
            <a:xfrm>
              <a:off x="768654" y="4722386"/>
              <a:ext cx="1733653" cy="386671"/>
              <a:chOff x="-3558254" y="397364"/>
              <a:chExt cx="2465638" cy="549930"/>
            </a:xfrm>
          </p:grpSpPr>
          <p:pic>
            <p:nvPicPr>
              <p:cNvPr id="275" name="Gruppo" descr="Gruppo"/>
              <p:cNvPicPr>
                <a:picLocks noChangeAspect="1"/>
              </p:cNvPicPr>
              <p:nvPr/>
            </p:nvPicPr>
            <p:blipFill>
              <a:blip r:embed="rId3">
                <a:extLst/>
              </a:blip>
              <a:srcRect l="71531" t="85454" r="14898"/>
              <a:stretch>
                <a:fillRect/>
              </a:stretch>
            </p:blipFill>
            <p:spPr>
              <a:xfrm>
                <a:off x="-2231772" y="397364"/>
                <a:ext cx="649986" cy="549930"/>
              </a:xfrm>
              <a:prstGeom prst="rect">
                <a:avLst/>
              </a:prstGeom>
              <a:ln w="12700" cap="flat">
                <a:noFill/>
                <a:miter lim="400000"/>
              </a:ln>
              <a:effectLst/>
            </p:spPr>
          </p:pic>
          <p:pic>
            <p:nvPicPr>
              <p:cNvPr id="276" name="Gruppo" descr="Gruppo"/>
              <p:cNvPicPr>
                <a:picLocks noChangeAspect="1"/>
              </p:cNvPicPr>
              <p:nvPr/>
            </p:nvPicPr>
            <p:blipFill>
              <a:blip r:embed="rId3">
                <a:extLst/>
              </a:blip>
              <a:srcRect l="61442" t="85454" r="28269"/>
              <a:stretch>
                <a:fillRect/>
              </a:stretch>
            </p:blipFill>
            <p:spPr>
              <a:xfrm>
                <a:off x="-3558254" y="397364"/>
                <a:ext cx="492778" cy="549930"/>
              </a:xfrm>
              <a:prstGeom prst="rect">
                <a:avLst/>
              </a:prstGeom>
              <a:ln w="12700" cap="flat">
                <a:noFill/>
                <a:miter lim="400000"/>
              </a:ln>
              <a:effectLst/>
            </p:spPr>
          </p:pic>
          <p:pic>
            <p:nvPicPr>
              <p:cNvPr id="277" name="Gruppo" descr="Gruppo"/>
              <p:cNvPicPr>
                <a:picLocks noChangeAspect="1"/>
              </p:cNvPicPr>
              <p:nvPr/>
            </p:nvPicPr>
            <p:blipFill>
              <a:blip r:embed="rId3">
                <a:extLst/>
              </a:blip>
              <a:srcRect l="61442" t="85454" r="28269"/>
              <a:stretch>
                <a:fillRect/>
              </a:stretch>
            </p:blipFill>
            <p:spPr>
              <a:xfrm flipH="1">
                <a:off x="-1585394" y="397364"/>
                <a:ext cx="492778" cy="549930"/>
              </a:xfrm>
              <a:prstGeom prst="rect">
                <a:avLst/>
              </a:prstGeom>
              <a:ln w="12700" cap="flat">
                <a:noFill/>
                <a:miter lim="400000"/>
              </a:ln>
              <a:effectLst/>
            </p:spPr>
          </p:pic>
          <p:pic>
            <p:nvPicPr>
              <p:cNvPr id="278" name="Gruppo" descr="Gruppo"/>
              <p:cNvPicPr>
                <a:picLocks noChangeAspect="1"/>
              </p:cNvPicPr>
              <p:nvPr/>
            </p:nvPicPr>
            <p:blipFill>
              <a:blip r:embed="rId3">
                <a:extLst/>
              </a:blip>
              <a:srcRect l="71531" t="85454" r="14898"/>
              <a:stretch>
                <a:fillRect/>
              </a:stretch>
            </p:blipFill>
            <p:spPr>
              <a:xfrm>
                <a:off x="-3030769" y="397364"/>
                <a:ext cx="649986" cy="549930"/>
              </a:xfrm>
              <a:prstGeom prst="rect">
                <a:avLst/>
              </a:prstGeom>
              <a:ln w="12700" cap="flat">
                <a:noFill/>
                <a:miter lim="400000"/>
              </a:ln>
              <a:effectLst/>
            </p:spPr>
          </p:pic>
        </p:grpSp>
      </p:grpSp>
      <p:grpSp>
        <p:nvGrpSpPr>
          <p:cNvPr id="287" name="Gruppo"/>
          <p:cNvGrpSpPr/>
          <p:nvPr/>
        </p:nvGrpSpPr>
        <p:grpSpPr>
          <a:xfrm>
            <a:off x="846095" y="949945"/>
            <a:ext cx="3356047" cy="2336131"/>
            <a:chOff x="0" y="0"/>
            <a:chExt cx="4773042" cy="3322497"/>
          </a:xfrm>
        </p:grpSpPr>
        <p:sp>
          <p:nvSpPr>
            <p:cNvPr id="285" name="Rettangolo arrotondato"/>
            <p:cNvSpPr/>
            <p:nvPr/>
          </p:nvSpPr>
          <p:spPr>
            <a:xfrm>
              <a:off x="0" y="0"/>
              <a:ext cx="4773043" cy="3322498"/>
            </a:xfrm>
            <a:prstGeom prst="roundRect">
              <a:avLst>
                <a:gd name="adj" fmla="val 14926"/>
              </a:avLst>
            </a:prstGeom>
            <a:solidFill>
              <a:srgbClr val="F0F0F0"/>
            </a:solidFill>
            <a:ln w="12700" cap="flat">
              <a:solidFill>
                <a:srgbClr val="000000"/>
              </a:solidFill>
              <a:prstDash val="solid"/>
              <a:miter lim="400000"/>
            </a:ln>
            <a:effectLst>
              <a:outerShdw blurRad="63500" dist="254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pic>
          <p:nvPicPr>
            <p:cNvPr id="286" name="Gruppo" descr="Gruppo"/>
            <p:cNvPicPr>
              <a:picLocks noChangeAspect="1"/>
            </p:cNvPicPr>
            <p:nvPr/>
          </p:nvPicPr>
          <p:blipFill>
            <a:blip r:embed="rId5">
              <a:extLst/>
            </a:blip>
            <a:srcRect l="1416" t="14279" r="54188" b="18854"/>
            <a:stretch>
              <a:fillRect/>
            </a:stretch>
          </p:blipFill>
          <p:spPr>
            <a:xfrm>
              <a:off x="210456" y="154432"/>
              <a:ext cx="4126854" cy="3013634"/>
            </a:xfrm>
            <a:prstGeom prst="rect">
              <a:avLst/>
            </a:prstGeom>
            <a:ln w="12700" cap="flat">
              <a:noFill/>
              <a:miter lim="400000"/>
            </a:ln>
            <a:effectLst/>
          </p:spPr>
        </p:pic>
      </p:grpSp>
      <p:pic>
        <p:nvPicPr>
          <p:cNvPr id="25" name="Linea" descr="Linea">
            <a:extLst>
              <a:ext uri="{FF2B5EF4-FFF2-40B4-BE49-F238E27FC236}">
                <a16:creationId xmlns:a16="http://schemas.microsoft.com/office/drawing/2014/main" id="{6D2CD17A-D3A0-465B-B18E-D5720E8522D8}"/>
              </a:ext>
            </a:extLst>
          </p:cNvPr>
          <p:cNvPicPr>
            <a:picLocks/>
          </p:cNvPicPr>
          <p:nvPr/>
        </p:nvPicPr>
        <p:blipFill>
          <a:blip r:embed="rId6">
            <a:extLst/>
          </a:blip>
          <a:stretch>
            <a:fillRect/>
          </a:stretch>
        </p:blipFill>
        <p:spPr>
          <a:xfrm rot="21600000">
            <a:off x="252000" y="583200"/>
            <a:ext cx="8640000" cy="126000"/>
          </a:xfrm>
          <a:prstGeom prst="rect">
            <a:avLst/>
          </a:prstGeom>
        </p:spPr>
      </p:pic>
      <p:sp>
        <p:nvSpPr>
          <p:cNvPr id="26" name="OUTLINE">
            <a:extLst>
              <a:ext uri="{FF2B5EF4-FFF2-40B4-BE49-F238E27FC236}">
                <a16:creationId xmlns:a16="http://schemas.microsoft.com/office/drawing/2014/main" id="{28BADFD8-529F-4CBF-8B0C-2ECB7AC7CF42}"/>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1DB100"/>
                </a:solidFill>
              </a:rPr>
              <a:t>THE STRING&amp;BINDERS SWITCH MODEL OF CHROMATIN</a:t>
            </a:r>
          </a:p>
        </p:txBody>
      </p:sp>
      <p:grpSp>
        <p:nvGrpSpPr>
          <p:cNvPr id="2" name="Gruppo 1">
            <a:extLst>
              <a:ext uri="{FF2B5EF4-FFF2-40B4-BE49-F238E27FC236}">
                <a16:creationId xmlns:a16="http://schemas.microsoft.com/office/drawing/2014/main" id="{D0F095A3-1279-42B4-B381-DD58E31699ED}"/>
              </a:ext>
            </a:extLst>
          </p:cNvPr>
          <p:cNvGrpSpPr/>
          <p:nvPr/>
        </p:nvGrpSpPr>
        <p:grpSpPr>
          <a:xfrm>
            <a:off x="4336378" y="4417694"/>
            <a:ext cx="2865002" cy="2334778"/>
            <a:chOff x="3378743" y="7748136"/>
            <a:chExt cx="2865002" cy="2334778"/>
          </a:xfrm>
        </p:grpSpPr>
        <p:pic>
          <p:nvPicPr>
            <p:cNvPr id="29" name="Schermata 2017-11-13 alle 22.09.16.png" descr="Schermata 2017-11-13 alle 22.09.16.png">
              <a:extLst>
                <a:ext uri="{FF2B5EF4-FFF2-40B4-BE49-F238E27FC236}">
                  <a16:creationId xmlns:a16="http://schemas.microsoft.com/office/drawing/2014/main" id="{FE337A08-8EEC-4A75-8AD8-04530EAA4844}"/>
                </a:ext>
              </a:extLst>
            </p:cNvPr>
            <p:cNvPicPr>
              <a:picLocks noChangeAspect="1"/>
            </p:cNvPicPr>
            <p:nvPr/>
          </p:nvPicPr>
          <p:blipFill>
            <a:blip r:embed="rId7">
              <a:extLst/>
            </a:blip>
            <a:srcRect l="3332" t="16748" r="19868" b="1547"/>
            <a:stretch>
              <a:fillRect/>
            </a:stretch>
          </p:blipFill>
          <p:spPr>
            <a:xfrm>
              <a:off x="3701509" y="7748136"/>
              <a:ext cx="2229169" cy="2005856"/>
            </a:xfrm>
            <a:prstGeom prst="rect">
              <a:avLst/>
            </a:prstGeom>
            <a:ln w="12700" cap="flat">
              <a:noFill/>
              <a:miter lim="400000"/>
            </a:ln>
            <a:effectLst/>
          </p:spPr>
        </p:pic>
        <p:sp>
          <p:nvSpPr>
            <p:cNvPr id="52" name="COIL">
              <a:extLst>
                <a:ext uri="{FF2B5EF4-FFF2-40B4-BE49-F238E27FC236}">
                  <a16:creationId xmlns:a16="http://schemas.microsoft.com/office/drawing/2014/main" id="{F26CCDAB-93F0-439B-8B41-A9773E915EE5}"/>
                </a:ext>
              </a:extLst>
            </p:cNvPr>
            <p:cNvSpPr txBox="1"/>
            <p:nvPr/>
          </p:nvSpPr>
          <p:spPr>
            <a:xfrm>
              <a:off x="4280006" y="8801009"/>
              <a:ext cx="571501" cy="2857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i="1">
                  <a:solidFill>
                    <a:srgbClr val="FFFFFF"/>
                  </a:solidFill>
                  <a:latin typeface="Helvetica"/>
                  <a:ea typeface="Helvetica"/>
                  <a:cs typeface="Helvetica"/>
                  <a:sym typeface="Helvetica"/>
                </a:defRPr>
              </a:lvl1pPr>
            </a:lstStyle>
            <a:p>
              <a:pPr algn="ct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defRPr b="0" i="0"/>
              </a:pPr>
              <a:r>
                <a:rPr sz="1266" b="1" kern="0"/>
                <a:t>COIL</a:t>
              </a:r>
            </a:p>
          </p:txBody>
        </p:sp>
        <p:sp>
          <p:nvSpPr>
            <p:cNvPr id="53" name="binder concentration [cm , nmole/l]">
              <a:extLst>
                <a:ext uri="{FF2B5EF4-FFF2-40B4-BE49-F238E27FC236}">
                  <a16:creationId xmlns:a16="http://schemas.microsoft.com/office/drawing/2014/main" id="{9BF545F8-0746-4E1E-A7DC-6A72CB25BF14}"/>
                </a:ext>
              </a:extLst>
            </p:cNvPr>
            <p:cNvSpPr txBox="1"/>
            <p:nvPr/>
          </p:nvSpPr>
          <p:spPr>
            <a:xfrm>
              <a:off x="3816683" y="9818437"/>
              <a:ext cx="2427062" cy="26447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p>
              <a:pPr algn="ctr" defTabSz="410751" hangingPunct="0">
                <a:lnSpc>
                  <a:spcPct val="80000"/>
                </a:lnSpc>
                <a:defRPr sz="1600">
                  <a:latin typeface="Helvetica"/>
                  <a:ea typeface="Helvetica"/>
                  <a:cs typeface="Helvetica"/>
                  <a:sym typeface="Helvetica"/>
                </a:defRPr>
              </a:pPr>
              <a:r>
                <a:rPr lang="en-US" sz="1200" b="1" kern="0" dirty="0">
                  <a:solidFill>
                    <a:srgbClr val="000000"/>
                  </a:solidFill>
                  <a:cs typeface="Helvetica"/>
                  <a:sym typeface="Helvetica"/>
                </a:rPr>
                <a:t>Binder concentration </a:t>
              </a:r>
            </a:p>
            <a:p>
              <a:pPr algn="ctr" defTabSz="410751" hangingPunct="0">
                <a:lnSpc>
                  <a:spcPct val="80000"/>
                </a:lnSpc>
                <a:defRPr sz="1600">
                  <a:latin typeface="Helvetica"/>
                  <a:ea typeface="Helvetica"/>
                  <a:cs typeface="Helvetica"/>
                  <a:sym typeface="Helvetica"/>
                </a:defRPr>
              </a:pPr>
              <a:r>
                <a:rPr lang="en-US" sz="1200" b="1" kern="0" dirty="0">
                  <a:solidFill>
                    <a:srgbClr val="000000"/>
                  </a:solidFill>
                  <a:cs typeface="Helvetica"/>
                  <a:sym typeface="Helvetica"/>
                </a:rPr>
                <a:t>[</a:t>
              </a:r>
              <a:r>
                <a:rPr lang="en-US" sz="1200" b="1" i="1" kern="0" dirty="0">
                  <a:solidFill>
                    <a:srgbClr val="000000"/>
                  </a:solidFill>
                  <a:cs typeface="Helvetica"/>
                  <a:sym typeface="Helvetica"/>
                </a:rPr>
                <a:t>n</a:t>
              </a:r>
              <a:r>
                <a:rPr lang="en-US" sz="1200" b="1" kern="0" dirty="0">
                  <a:solidFill>
                    <a:srgbClr val="000000"/>
                  </a:solidFill>
                  <a:cs typeface="Helvetica"/>
                  <a:sym typeface="Helvetica"/>
                </a:rPr>
                <a:t>mol/l]</a:t>
              </a:r>
            </a:p>
          </p:txBody>
        </p:sp>
        <p:sp>
          <p:nvSpPr>
            <p:cNvPr id="54" name="binder affinity [Eint / kBT]">
              <a:extLst>
                <a:ext uri="{FF2B5EF4-FFF2-40B4-BE49-F238E27FC236}">
                  <a16:creationId xmlns:a16="http://schemas.microsoft.com/office/drawing/2014/main" id="{4C3E7EAA-2DAD-4263-A2C8-6C974D879542}"/>
                </a:ext>
              </a:extLst>
            </p:cNvPr>
            <p:cNvSpPr txBox="1"/>
            <p:nvPr/>
          </p:nvSpPr>
          <p:spPr>
            <a:xfrm rot="16200000">
              <a:off x="2651987" y="8618825"/>
              <a:ext cx="1717989" cy="26447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p>
              <a:pPr algn="ctr" defTabSz="410751" hangingPunct="0">
                <a:lnSpc>
                  <a:spcPct val="80000"/>
                </a:lnSpc>
                <a:defRPr sz="1600">
                  <a:latin typeface="Helvetica"/>
                  <a:ea typeface="Helvetica"/>
                  <a:cs typeface="Helvetica"/>
                  <a:sym typeface="Helvetica"/>
                </a:defRPr>
              </a:pPr>
              <a:r>
                <a:rPr lang="en-US" sz="1200" b="1" kern="0" dirty="0">
                  <a:solidFill>
                    <a:srgbClr val="000000"/>
                  </a:solidFill>
                  <a:cs typeface="Helvetica"/>
                  <a:sym typeface="Helvetica"/>
                </a:rPr>
                <a:t>Binder affinity </a:t>
              </a:r>
            </a:p>
            <a:p>
              <a:pPr algn="ctr" defTabSz="410751" hangingPunct="0">
                <a:lnSpc>
                  <a:spcPct val="80000"/>
                </a:lnSpc>
                <a:defRPr sz="1600">
                  <a:latin typeface="Helvetica"/>
                  <a:ea typeface="Helvetica"/>
                  <a:cs typeface="Helvetica"/>
                  <a:sym typeface="Helvetica"/>
                </a:defRPr>
              </a:pPr>
              <a:r>
                <a:rPr lang="en-US" sz="1200" b="1" kern="0" dirty="0">
                  <a:solidFill>
                    <a:srgbClr val="000000"/>
                  </a:solidFill>
                  <a:cs typeface="Helvetica"/>
                  <a:sym typeface="Helvetica"/>
                </a:rPr>
                <a:t>[</a:t>
              </a:r>
              <a:r>
                <a:rPr lang="en-US" sz="1200" b="1" i="1" kern="0" dirty="0">
                  <a:solidFill>
                    <a:srgbClr val="000000"/>
                  </a:solidFill>
                  <a:cs typeface="Helvetica"/>
                  <a:sym typeface="Helvetica"/>
                </a:rPr>
                <a:t>E</a:t>
              </a:r>
              <a:r>
                <a:rPr lang="en-US" sz="1200" b="1" i="1" kern="0" baseline="-5999" dirty="0">
                  <a:solidFill>
                    <a:srgbClr val="000000"/>
                  </a:solidFill>
                  <a:cs typeface="Helvetica"/>
                  <a:sym typeface="Helvetica"/>
                </a:rPr>
                <a:t>int</a:t>
              </a:r>
              <a:r>
                <a:rPr lang="en-US" sz="1200" b="1" kern="0" dirty="0">
                  <a:solidFill>
                    <a:srgbClr val="000000"/>
                  </a:solidFill>
                  <a:cs typeface="Helvetica"/>
                  <a:sym typeface="Helvetica"/>
                </a:rPr>
                <a:t> / k</a:t>
              </a:r>
              <a:r>
                <a:rPr lang="en-US" sz="1200" b="1" i="1" kern="0" baseline="-5999" dirty="0">
                  <a:solidFill>
                    <a:srgbClr val="000000"/>
                  </a:solidFill>
                  <a:cs typeface="Helvetica"/>
                  <a:sym typeface="Helvetica"/>
                </a:rPr>
                <a:t>B</a:t>
              </a:r>
              <a:r>
                <a:rPr lang="en-US" sz="1200" b="1" i="1" kern="0" dirty="0">
                  <a:solidFill>
                    <a:srgbClr val="000000"/>
                  </a:solidFill>
                  <a:cs typeface="Helvetica"/>
                  <a:sym typeface="Helvetica"/>
                </a:rPr>
                <a:t>T</a:t>
              </a:r>
              <a:r>
                <a:rPr lang="en-US" sz="1200" b="1" kern="0" dirty="0">
                  <a:solidFill>
                    <a:srgbClr val="000000"/>
                  </a:solidFill>
                  <a:cs typeface="Helvetica"/>
                  <a:sym typeface="Helvetica"/>
                </a:rPr>
                <a:t>]</a:t>
              </a:r>
            </a:p>
          </p:txBody>
        </p:sp>
        <p:sp>
          <p:nvSpPr>
            <p:cNvPr id="55" name="Θ point">
              <a:extLst>
                <a:ext uri="{FF2B5EF4-FFF2-40B4-BE49-F238E27FC236}">
                  <a16:creationId xmlns:a16="http://schemas.microsoft.com/office/drawing/2014/main" id="{35D050EF-5BFC-4DCF-B379-C056F5121E75}"/>
                </a:ext>
              </a:extLst>
            </p:cNvPr>
            <p:cNvSpPr txBox="1"/>
            <p:nvPr/>
          </p:nvSpPr>
          <p:spPr>
            <a:xfrm>
              <a:off x="4887537" y="8442830"/>
              <a:ext cx="893133" cy="4785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i="1">
                  <a:solidFill>
                    <a:srgbClr val="FFFFFF"/>
                  </a:solidFill>
                  <a:latin typeface="Helvetica"/>
                  <a:ea typeface="Helvetica"/>
                  <a:cs typeface="Helvetica"/>
                  <a:sym typeface="Helvetica"/>
                </a:defRPr>
              </a:lvl1pPr>
            </a:lstStyle>
            <a:p>
              <a:pPr algn="ct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defRPr b="0" i="0"/>
              </a:pPr>
              <a:r>
                <a:rPr sz="984" b="1" kern="0"/>
                <a:t>Θ point</a:t>
              </a:r>
            </a:p>
          </p:txBody>
        </p:sp>
        <p:pic>
          <p:nvPicPr>
            <p:cNvPr id="56" name="image7.png" descr="image7.png">
              <a:extLst>
                <a:ext uri="{FF2B5EF4-FFF2-40B4-BE49-F238E27FC236}">
                  <a16:creationId xmlns:a16="http://schemas.microsoft.com/office/drawing/2014/main" id="{BAC065CE-275E-4554-A993-6ECA166108E7}"/>
                </a:ext>
              </a:extLst>
            </p:cNvPr>
            <p:cNvPicPr>
              <a:picLocks noChangeAspect="1"/>
            </p:cNvPicPr>
            <p:nvPr/>
          </p:nvPicPr>
          <p:blipFill>
            <a:blip r:embed="rId8">
              <a:extLst/>
            </a:blip>
            <a:stretch>
              <a:fillRect/>
            </a:stretch>
          </p:blipFill>
          <p:spPr>
            <a:xfrm rot="15088277">
              <a:off x="4982086" y="8594493"/>
              <a:ext cx="968725" cy="726546"/>
            </a:xfrm>
            <a:prstGeom prst="rect">
              <a:avLst/>
            </a:prstGeom>
            <a:ln w="12700" cap="flat">
              <a:noFill/>
              <a:miter lim="400000"/>
            </a:ln>
            <a:effectLst>
              <a:outerShdw blurRad="88900" dist="25400" dir="17026710" rotWithShape="0">
                <a:srgbClr val="000000">
                  <a:alpha val="50000"/>
                </a:srgbClr>
              </a:outerShdw>
            </a:effectLst>
          </p:spPr>
        </p:pic>
        <p:pic>
          <p:nvPicPr>
            <p:cNvPr id="57" name="image9.png" descr="image9.png">
              <a:extLst>
                <a:ext uri="{FF2B5EF4-FFF2-40B4-BE49-F238E27FC236}">
                  <a16:creationId xmlns:a16="http://schemas.microsoft.com/office/drawing/2014/main" id="{61525B1F-E87C-4067-9E4C-6AE273D78F0D}"/>
                </a:ext>
              </a:extLst>
            </p:cNvPr>
            <p:cNvPicPr>
              <a:picLocks noChangeAspect="1"/>
            </p:cNvPicPr>
            <p:nvPr/>
          </p:nvPicPr>
          <p:blipFill>
            <a:blip r:embed="rId9">
              <a:extLst/>
            </a:blip>
            <a:stretch>
              <a:fillRect/>
            </a:stretch>
          </p:blipFill>
          <p:spPr>
            <a:xfrm rot="2627439">
              <a:off x="5120097" y="7888870"/>
              <a:ext cx="746246" cy="559685"/>
            </a:xfrm>
            <a:prstGeom prst="rect">
              <a:avLst/>
            </a:prstGeom>
            <a:ln w="12700" cap="flat">
              <a:noFill/>
              <a:miter lim="400000"/>
            </a:ln>
            <a:effectLst>
              <a:outerShdw blurRad="63500" dist="101600" dir="2329044" rotWithShape="0">
                <a:srgbClr val="000000">
                  <a:alpha val="51000"/>
                </a:srgbClr>
              </a:outerShdw>
            </a:effectLst>
          </p:spPr>
        </p:pic>
        <p:sp>
          <p:nvSpPr>
            <p:cNvPr id="58" name="GLOBULE">
              <a:extLst>
                <a:ext uri="{FF2B5EF4-FFF2-40B4-BE49-F238E27FC236}">
                  <a16:creationId xmlns:a16="http://schemas.microsoft.com/office/drawing/2014/main" id="{E7BFC864-12EC-4640-BCFD-B11581D01A68}"/>
                </a:ext>
              </a:extLst>
            </p:cNvPr>
            <p:cNvSpPr txBox="1"/>
            <p:nvPr/>
          </p:nvSpPr>
          <p:spPr>
            <a:xfrm>
              <a:off x="4423544" y="7891305"/>
              <a:ext cx="893133" cy="2857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i="1">
                  <a:solidFill>
                    <a:srgbClr val="FFFFFF"/>
                  </a:solidFill>
                  <a:latin typeface="Helvetica"/>
                  <a:ea typeface="Helvetica"/>
                  <a:cs typeface="Helvetica"/>
                  <a:sym typeface="Helvetica"/>
                </a:defRPr>
              </a:lvl1pPr>
            </a:lstStyle>
            <a:p>
              <a:pPr algn="ct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defRPr b="0" i="0"/>
              </a:pPr>
              <a:r>
                <a:rPr sz="1266" b="1" kern="0"/>
                <a:t>GLOBULE</a:t>
              </a:r>
            </a:p>
          </p:txBody>
        </p:sp>
        <p:pic>
          <p:nvPicPr>
            <p:cNvPr id="59" name="image8.png" descr="image8.png">
              <a:extLst>
                <a:ext uri="{FF2B5EF4-FFF2-40B4-BE49-F238E27FC236}">
                  <a16:creationId xmlns:a16="http://schemas.microsoft.com/office/drawing/2014/main" id="{F69A5738-4F80-424C-BF6E-58A486E0512E}"/>
                </a:ext>
              </a:extLst>
            </p:cNvPr>
            <p:cNvPicPr>
              <a:picLocks noChangeAspect="1"/>
            </p:cNvPicPr>
            <p:nvPr/>
          </p:nvPicPr>
          <p:blipFill>
            <a:blip r:embed="rId10">
              <a:extLst/>
            </a:blip>
            <a:srcRect/>
            <a:stretch>
              <a:fillRect/>
            </a:stretch>
          </p:blipFill>
          <p:spPr>
            <a:xfrm rot="12424841">
              <a:off x="3789543" y="8472952"/>
              <a:ext cx="1305693" cy="979271"/>
            </a:xfrm>
            <a:prstGeom prst="rect">
              <a:avLst/>
            </a:prstGeom>
            <a:ln w="12700" cap="flat">
              <a:noFill/>
              <a:miter lim="400000"/>
            </a:ln>
            <a:effectLst>
              <a:outerShdw blurRad="88900" dist="25400" dir="17026710" rotWithShape="0">
                <a:srgbClr val="000000">
                  <a:alpha val="50000"/>
                </a:srgbClr>
              </a:outerShdw>
            </a:effectLst>
          </p:spPr>
        </p:pic>
      </p:grpSp>
      <p:grpSp>
        <p:nvGrpSpPr>
          <p:cNvPr id="142" name="Gruppo">
            <a:extLst>
              <a:ext uri="{FF2B5EF4-FFF2-40B4-BE49-F238E27FC236}">
                <a16:creationId xmlns:a16="http://schemas.microsoft.com/office/drawing/2014/main" id="{31EA1CE6-5D0C-434A-BEB8-DD71C72CE052}"/>
              </a:ext>
            </a:extLst>
          </p:cNvPr>
          <p:cNvGrpSpPr/>
          <p:nvPr/>
        </p:nvGrpSpPr>
        <p:grpSpPr>
          <a:xfrm>
            <a:off x="4987020" y="3296180"/>
            <a:ext cx="3441006" cy="1248565"/>
            <a:chOff x="143079" y="603083"/>
            <a:chExt cx="5036248" cy="1992152"/>
          </a:xfrm>
        </p:grpSpPr>
        <p:grpSp>
          <p:nvGrpSpPr>
            <p:cNvPr id="143" name="Gruppo">
              <a:extLst>
                <a:ext uri="{FF2B5EF4-FFF2-40B4-BE49-F238E27FC236}">
                  <a16:creationId xmlns:a16="http://schemas.microsoft.com/office/drawing/2014/main" id="{3FF23B07-22F1-416A-B45E-8F9C6A335F7D}"/>
                </a:ext>
              </a:extLst>
            </p:cNvPr>
            <p:cNvGrpSpPr/>
            <p:nvPr/>
          </p:nvGrpSpPr>
          <p:grpSpPr>
            <a:xfrm>
              <a:off x="143079" y="1092077"/>
              <a:ext cx="4591503" cy="820999"/>
              <a:chOff x="0" y="-1"/>
              <a:chExt cx="4591501" cy="820998"/>
            </a:xfrm>
          </p:grpSpPr>
          <p:sp>
            <p:nvSpPr>
              <p:cNvPr id="150" name="Rettangolo">
                <a:extLst>
                  <a:ext uri="{FF2B5EF4-FFF2-40B4-BE49-F238E27FC236}">
                    <a16:creationId xmlns:a16="http://schemas.microsoft.com/office/drawing/2014/main" id="{374664EA-9B06-4C76-80D3-456A0713DE19}"/>
                  </a:ext>
                </a:extLst>
              </p:cNvPr>
              <p:cNvSpPr/>
              <p:nvPr/>
            </p:nvSpPr>
            <p:spPr>
              <a:xfrm>
                <a:off x="-1" y="-2"/>
                <a:ext cx="4591502" cy="821000"/>
              </a:xfrm>
              <a:prstGeom prst="rect">
                <a:avLst/>
              </a:prstGeom>
              <a:blipFill rotWithShape="1">
                <a:blip r:embed="rId11"/>
                <a:srcRect/>
                <a:stretch>
                  <a:fillRect/>
                </a:stretch>
              </a:blipFill>
              <a:ln w="12700" cap="flat">
                <a:noFill/>
                <a:miter lim="400000"/>
              </a:ln>
              <a:effectLst/>
            </p:spPr>
            <p:txBody>
              <a:bodyPr wrap="square" lIns="45718" tIns="45718" rIns="45718" bIns="45718" numCol="1" anchor="t">
                <a:noAutofit/>
              </a:bodyPr>
              <a:lstStyle/>
              <a:p>
                <a:pPr>
                  <a:defRPr>
                    <a:latin typeface="+mn-lt"/>
                    <a:ea typeface="+mn-ea"/>
                    <a:cs typeface="+mn-cs"/>
                    <a:sym typeface="Constantia"/>
                  </a:defRPr>
                </a:pPr>
                <a:endParaRPr/>
              </a:p>
            </p:txBody>
          </p:sp>
          <p:sp>
            <p:nvSpPr>
              <p:cNvPr id="151" name="Testo">
                <a:extLst>
                  <a:ext uri="{FF2B5EF4-FFF2-40B4-BE49-F238E27FC236}">
                    <a16:creationId xmlns:a16="http://schemas.microsoft.com/office/drawing/2014/main" id="{5DFC85EC-D88E-4767-BC24-BE7ED2829A36}"/>
                  </a:ext>
                </a:extLst>
              </p:cNvPr>
              <p:cNvSpPr txBox="1"/>
              <p:nvPr/>
            </p:nvSpPr>
            <p:spPr>
              <a:xfrm>
                <a:off x="-1" y="-2"/>
                <a:ext cx="4591502" cy="3962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a:defRPr>
                    <a:latin typeface="+mn-lt"/>
                    <a:ea typeface="+mn-ea"/>
                    <a:cs typeface="+mn-cs"/>
                    <a:sym typeface="Constantia"/>
                  </a:defRPr>
                </a:lvl1pPr>
              </a:lstStyle>
              <a:p>
                <a:r>
                  <a:t> </a:t>
                </a:r>
              </a:p>
            </p:txBody>
          </p:sp>
        </p:grpSp>
        <p:sp>
          <p:nvSpPr>
            <p:cNvPr id="144" name="Viscous…">
              <a:extLst>
                <a:ext uri="{FF2B5EF4-FFF2-40B4-BE49-F238E27FC236}">
                  <a16:creationId xmlns:a16="http://schemas.microsoft.com/office/drawing/2014/main" id="{B9FC6C15-EE3C-4D1D-86F3-0D4E3236088E}"/>
                </a:ext>
              </a:extLst>
            </p:cNvPr>
            <p:cNvSpPr txBox="1"/>
            <p:nvPr/>
          </p:nvSpPr>
          <p:spPr>
            <a:xfrm>
              <a:off x="1710239" y="603083"/>
              <a:ext cx="1584179" cy="68749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p>
              <a:pPr algn="ctr">
                <a:defRPr>
                  <a:latin typeface="+mn-lt"/>
                  <a:ea typeface="+mn-ea"/>
                  <a:cs typeface="+mn-cs"/>
                  <a:sym typeface="Constantia"/>
                </a:defRPr>
              </a:pPr>
              <a:r>
                <a:rPr sz="1100" dirty="0"/>
                <a:t> Viscous </a:t>
              </a:r>
            </a:p>
            <a:p>
              <a:pPr algn="ctr">
                <a:defRPr>
                  <a:latin typeface="+mn-lt"/>
                  <a:ea typeface="+mn-ea"/>
                  <a:cs typeface="+mn-cs"/>
                  <a:sym typeface="Constantia"/>
                </a:defRPr>
              </a:pPr>
              <a:r>
                <a:rPr sz="1100" dirty="0"/>
                <a:t>force</a:t>
              </a:r>
            </a:p>
          </p:txBody>
        </p:sp>
        <p:sp>
          <p:nvSpPr>
            <p:cNvPr id="145" name="Stochastic force">
              <a:extLst>
                <a:ext uri="{FF2B5EF4-FFF2-40B4-BE49-F238E27FC236}">
                  <a16:creationId xmlns:a16="http://schemas.microsoft.com/office/drawing/2014/main" id="{0F5E88DA-5413-4252-94AB-8D46FAC09846}"/>
                </a:ext>
              </a:extLst>
            </p:cNvPr>
            <p:cNvSpPr txBox="1"/>
            <p:nvPr/>
          </p:nvSpPr>
          <p:spPr>
            <a:xfrm>
              <a:off x="2926730" y="1907738"/>
              <a:ext cx="1443618" cy="68749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a:defRPr>
                  <a:latin typeface="+mn-lt"/>
                  <a:ea typeface="+mn-ea"/>
                  <a:cs typeface="+mn-cs"/>
                  <a:sym typeface="Constantia"/>
                </a:defRPr>
              </a:lvl1pPr>
            </a:lstStyle>
            <a:p>
              <a:pPr algn="ctr"/>
              <a:r>
                <a:rPr sz="1100" dirty="0"/>
                <a:t>Stochastic force</a:t>
              </a:r>
            </a:p>
          </p:txBody>
        </p:sp>
        <p:sp>
          <p:nvSpPr>
            <p:cNvPr id="146" name="Pair potential…">
              <a:extLst>
                <a:ext uri="{FF2B5EF4-FFF2-40B4-BE49-F238E27FC236}">
                  <a16:creationId xmlns:a16="http://schemas.microsoft.com/office/drawing/2014/main" id="{89DB1761-E1F0-45B7-8293-3DE68EDD669E}"/>
                </a:ext>
              </a:extLst>
            </p:cNvPr>
            <p:cNvSpPr txBox="1"/>
            <p:nvPr/>
          </p:nvSpPr>
          <p:spPr>
            <a:xfrm>
              <a:off x="3595148" y="603083"/>
              <a:ext cx="1584179" cy="68749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p>
              <a:pPr algn="ctr">
                <a:defRPr>
                  <a:latin typeface="+mn-lt"/>
                  <a:ea typeface="+mn-ea"/>
                  <a:cs typeface="+mn-cs"/>
                  <a:sym typeface="Constantia"/>
                </a:defRPr>
              </a:pPr>
              <a:r>
                <a:rPr sz="1100" dirty="0"/>
                <a:t> Pair potential </a:t>
              </a:r>
            </a:p>
            <a:p>
              <a:pPr algn="ctr">
                <a:defRPr>
                  <a:latin typeface="+mn-lt"/>
                  <a:ea typeface="+mn-ea"/>
                  <a:cs typeface="+mn-cs"/>
                  <a:sym typeface="Constantia"/>
                </a:defRPr>
              </a:pPr>
              <a:r>
                <a:rPr sz="1100" dirty="0"/>
                <a:t>term</a:t>
              </a:r>
            </a:p>
          </p:txBody>
        </p:sp>
        <p:pic>
          <p:nvPicPr>
            <p:cNvPr id="147" name="image3.png" descr="image3.png">
              <a:extLst>
                <a:ext uri="{FF2B5EF4-FFF2-40B4-BE49-F238E27FC236}">
                  <a16:creationId xmlns:a16="http://schemas.microsoft.com/office/drawing/2014/main" id="{7A1B1F5D-5E20-4143-81E2-C34621D360BB}"/>
                </a:ext>
              </a:extLst>
            </p:cNvPr>
            <p:cNvPicPr>
              <a:picLocks noChangeAspect="1"/>
            </p:cNvPicPr>
            <p:nvPr/>
          </p:nvPicPr>
          <p:blipFill>
            <a:blip r:embed="rId12">
              <a:extLst/>
            </a:blip>
            <a:srcRect l="8663" t="11810" r="67715" b="9062"/>
            <a:stretch>
              <a:fillRect/>
            </a:stretch>
          </p:blipFill>
          <p:spPr>
            <a:xfrm rot="5400000">
              <a:off x="2370822" y="948492"/>
              <a:ext cx="192909" cy="646174"/>
            </a:xfrm>
            <a:prstGeom prst="rect">
              <a:avLst/>
            </a:prstGeom>
            <a:ln w="12700" cap="flat">
              <a:noFill/>
              <a:miter lim="400000"/>
            </a:ln>
            <a:effectLst/>
          </p:spPr>
        </p:pic>
        <p:pic>
          <p:nvPicPr>
            <p:cNvPr id="148" name="image4.png" descr="image4.png">
              <a:extLst>
                <a:ext uri="{FF2B5EF4-FFF2-40B4-BE49-F238E27FC236}">
                  <a16:creationId xmlns:a16="http://schemas.microsoft.com/office/drawing/2014/main" id="{6E65E4AF-DB54-4E2A-9380-F4680D13B6ED}"/>
                </a:ext>
              </a:extLst>
            </p:cNvPr>
            <p:cNvPicPr>
              <a:picLocks noChangeAspect="1"/>
            </p:cNvPicPr>
            <p:nvPr/>
          </p:nvPicPr>
          <p:blipFill>
            <a:blip r:embed="rId13">
              <a:extLst/>
            </a:blip>
            <a:srcRect l="8663" t="11810" r="67715" b="9063"/>
            <a:stretch>
              <a:fillRect/>
            </a:stretch>
          </p:blipFill>
          <p:spPr>
            <a:xfrm rot="5400000">
              <a:off x="4319682" y="1029165"/>
              <a:ext cx="137187" cy="459526"/>
            </a:xfrm>
            <a:prstGeom prst="rect">
              <a:avLst/>
            </a:prstGeom>
            <a:ln w="12700" cap="flat">
              <a:noFill/>
              <a:miter lim="400000"/>
            </a:ln>
            <a:effectLst/>
          </p:spPr>
        </p:pic>
        <p:pic>
          <p:nvPicPr>
            <p:cNvPr id="149" name="image5.png" descr="image5.png">
              <a:extLst>
                <a:ext uri="{FF2B5EF4-FFF2-40B4-BE49-F238E27FC236}">
                  <a16:creationId xmlns:a16="http://schemas.microsoft.com/office/drawing/2014/main" id="{3C090CC3-0448-4413-AFEA-CFEA5D0F0492}"/>
                </a:ext>
              </a:extLst>
            </p:cNvPr>
            <p:cNvPicPr>
              <a:picLocks noChangeAspect="1"/>
            </p:cNvPicPr>
            <p:nvPr/>
          </p:nvPicPr>
          <p:blipFill>
            <a:blip r:embed="rId14">
              <a:extLst/>
            </a:blip>
            <a:srcRect l="8662" t="11810" r="67713" b="9063"/>
            <a:stretch>
              <a:fillRect/>
            </a:stretch>
          </p:blipFill>
          <p:spPr>
            <a:xfrm rot="16200000">
              <a:off x="3503138" y="1576753"/>
              <a:ext cx="168909" cy="565783"/>
            </a:xfrm>
            <a:prstGeom prst="rect">
              <a:avLst/>
            </a:prstGeom>
            <a:ln w="12700" cap="flat">
              <a:noFill/>
              <a:miter lim="400000"/>
            </a:ln>
            <a:effectLst/>
          </p:spPr>
        </p:pic>
      </p:grpSp>
      <p:sp>
        <p:nvSpPr>
          <p:cNvPr id="152" name="CasellaDiTesto 151">
            <a:extLst>
              <a:ext uri="{FF2B5EF4-FFF2-40B4-BE49-F238E27FC236}">
                <a16:creationId xmlns:a16="http://schemas.microsoft.com/office/drawing/2014/main" id="{9EABD0C7-E872-4E32-A013-CB11D4E6F2FB}"/>
              </a:ext>
            </a:extLst>
          </p:cNvPr>
          <p:cNvSpPr txBox="1"/>
          <p:nvPr/>
        </p:nvSpPr>
        <p:spPr>
          <a:xfrm>
            <a:off x="349049" y="3597298"/>
            <a:ext cx="4394401" cy="646331"/>
          </a:xfrm>
          <a:prstGeom prst="rect">
            <a:avLst/>
          </a:prstGeom>
          <a:noFill/>
        </p:spPr>
        <p:txBody>
          <a:bodyPr wrap="square" rtlCol="0">
            <a:spAutoFit/>
          </a:bodyPr>
          <a:lstStyle/>
          <a:p>
            <a:pPr algn="just"/>
            <a:r>
              <a:rPr lang="en-US" dirty="0"/>
              <a:t>To study the dynamic of such a system we use a standard Molecular Dynamic approach: </a:t>
            </a:r>
          </a:p>
        </p:txBody>
      </p:sp>
      <p:sp>
        <p:nvSpPr>
          <p:cNvPr id="153" name="CasellaDiTesto 152">
            <a:extLst>
              <a:ext uri="{FF2B5EF4-FFF2-40B4-BE49-F238E27FC236}">
                <a16:creationId xmlns:a16="http://schemas.microsoft.com/office/drawing/2014/main" id="{BAED762C-46DC-4DFE-9A5A-1CCE49AD3B9E}"/>
              </a:ext>
            </a:extLst>
          </p:cNvPr>
          <p:cNvSpPr txBox="1"/>
          <p:nvPr/>
        </p:nvSpPr>
        <p:spPr>
          <a:xfrm>
            <a:off x="4407496" y="1089701"/>
            <a:ext cx="4981433" cy="2400657"/>
          </a:xfrm>
          <a:prstGeom prst="rect">
            <a:avLst/>
          </a:prstGeom>
          <a:noFill/>
        </p:spPr>
        <p:txBody>
          <a:bodyPr wrap="square" rtlCol="0">
            <a:spAutoFit/>
          </a:bodyPr>
          <a:lstStyle/>
          <a:p>
            <a:pPr marL="285750" indent="-285750">
              <a:lnSpc>
                <a:spcPts val="2000"/>
              </a:lnSpc>
              <a:buFont typeface="Arial" pitchFamily="34" charset="0"/>
              <a:buChar char="•"/>
            </a:pPr>
            <a:r>
              <a:rPr lang="en-US" sz="1600" b="1" dirty="0"/>
              <a:t>A chromatin filament is represented as a </a:t>
            </a:r>
            <a:br>
              <a:rPr lang="en-US" sz="1600" b="1" dirty="0"/>
            </a:br>
            <a:r>
              <a:rPr lang="en-US" sz="1600" b="1" dirty="0"/>
              <a:t>self-avoiding string of beads.</a:t>
            </a:r>
          </a:p>
          <a:p>
            <a:pPr>
              <a:lnSpc>
                <a:spcPts val="2000"/>
              </a:lnSpc>
            </a:pPr>
            <a:endParaRPr lang="en-US" sz="1600" b="1" dirty="0"/>
          </a:p>
          <a:p>
            <a:pPr marL="285750" indent="-285750">
              <a:lnSpc>
                <a:spcPts val="2000"/>
              </a:lnSpc>
              <a:buFont typeface="Arial" pitchFamily="34" charset="0"/>
              <a:buChar char="•"/>
            </a:pPr>
            <a:r>
              <a:rPr lang="en-US" sz="1600" b="1" dirty="0"/>
              <a:t>A fraction of beads (binding sites) can interact with diffusing molecules (binders) of the same type.</a:t>
            </a:r>
          </a:p>
          <a:p>
            <a:pPr>
              <a:lnSpc>
                <a:spcPts val="2000"/>
              </a:lnSpc>
            </a:pPr>
            <a:endParaRPr lang="en-US" sz="1600" b="1" dirty="0"/>
          </a:p>
          <a:p>
            <a:pPr marL="285750" indent="-285750">
              <a:lnSpc>
                <a:spcPts val="2000"/>
              </a:lnSpc>
              <a:buFont typeface="Arial" pitchFamily="34" charset="0"/>
              <a:buChar char="•"/>
            </a:pPr>
            <a:r>
              <a:rPr lang="en-US" sz="1600" b="1" dirty="0"/>
              <a:t>Different types of binding sites and molecular binders (different colors) are present.</a:t>
            </a:r>
          </a:p>
          <a:p>
            <a:pPr>
              <a:lnSpc>
                <a:spcPts val="2000"/>
              </a:lnSpc>
            </a:pPr>
            <a:endParaRPr lang="en-US" sz="1600" b="1" dirty="0"/>
          </a:p>
        </p:txBody>
      </p:sp>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 name="Gruppo"/>
          <p:cNvGrpSpPr/>
          <p:nvPr/>
        </p:nvGrpSpPr>
        <p:grpSpPr>
          <a:xfrm>
            <a:off x="2477666" y="1434845"/>
            <a:ext cx="1740663" cy="1738376"/>
            <a:chOff x="321733" y="189309"/>
            <a:chExt cx="2475607" cy="2472356"/>
          </a:xfrm>
        </p:grpSpPr>
        <p:pic>
          <p:nvPicPr>
            <p:cNvPr id="375" name="Immagine" descr="Immagine"/>
            <p:cNvPicPr>
              <a:picLocks noChangeAspect="1"/>
            </p:cNvPicPr>
            <p:nvPr/>
          </p:nvPicPr>
          <p:blipFill>
            <a:blip r:embed="rId2">
              <a:extLst/>
            </a:blip>
            <a:srcRect l="9257" t="6364" r="55557" b="19490"/>
            <a:stretch>
              <a:fillRect/>
            </a:stretch>
          </p:blipFill>
          <p:spPr>
            <a:xfrm>
              <a:off x="582711" y="189309"/>
              <a:ext cx="2214631" cy="2205349"/>
            </a:xfrm>
            <a:prstGeom prst="rect">
              <a:avLst/>
            </a:prstGeom>
            <a:ln w="12700" cap="flat">
              <a:noFill/>
              <a:miter lim="400000"/>
            </a:ln>
            <a:effectLst/>
          </p:spPr>
        </p:pic>
        <p:pic>
          <p:nvPicPr>
            <p:cNvPr id="376" name="Immagine" descr="Immagine"/>
            <p:cNvPicPr>
              <a:picLocks noChangeAspect="1"/>
            </p:cNvPicPr>
            <p:nvPr/>
          </p:nvPicPr>
          <p:blipFill>
            <a:blip r:embed="rId2">
              <a:extLst/>
            </a:blip>
            <a:srcRect t="6364" r="95325" b="19490"/>
            <a:stretch>
              <a:fillRect/>
            </a:stretch>
          </p:blipFill>
          <p:spPr>
            <a:xfrm>
              <a:off x="321733" y="189309"/>
              <a:ext cx="294251" cy="2205349"/>
            </a:xfrm>
            <a:prstGeom prst="rect">
              <a:avLst/>
            </a:prstGeom>
            <a:ln w="12700" cap="flat">
              <a:noFill/>
              <a:miter lim="400000"/>
            </a:ln>
            <a:effectLst/>
          </p:spPr>
        </p:pic>
        <p:pic>
          <p:nvPicPr>
            <p:cNvPr id="377" name="Immagine" descr="Immagine"/>
            <p:cNvPicPr>
              <a:picLocks noChangeAspect="1"/>
            </p:cNvPicPr>
            <p:nvPr/>
          </p:nvPicPr>
          <p:blipFill>
            <a:blip r:embed="rId2">
              <a:extLst/>
            </a:blip>
            <a:srcRect t="6364" r="95325" b="19490"/>
            <a:stretch>
              <a:fillRect/>
            </a:stretch>
          </p:blipFill>
          <p:spPr>
            <a:xfrm rot="16200000">
              <a:off x="1542824" y="1411866"/>
              <a:ext cx="294252" cy="2205349"/>
            </a:xfrm>
            <a:prstGeom prst="rect">
              <a:avLst/>
            </a:prstGeom>
            <a:ln w="12700" cap="flat">
              <a:noFill/>
              <a:miter lim="400000"/>
            </a:ln>
            <a:effectLst/>
          </p:spPr>
        </p:pic>
      </p:grpSp>
      <p:pic>
        <p:nvPicPr>
          <p:cNvPr id="379" name="Immagine" descr="Immagine"/>
          <p:cNvPicPr>
            <a:picLocks noChangeAspect="1"/>
          </p:cNvPicPr>
          <p:nvPr/>
        </p:nvPicPr>
        <p:blipFill>
          <a:blip r:embed="rId3">
            <a:extLst/>
          </a:blip>
          <a:srcRect l="9746" t="29198" r="3729" b="17263"/>
          <a:stretch>
            <a:fillRect/>
          </a:stretch>
        </p:blipFill>
        <p:spPr>
          <a:xfrm>
            <a:off x="2738408" y="697145"/>
            <a:ext cx="1583045" cy="828282"/>
          </a:xfrm>
          <a:prstGeom prst="rect">
            <a:avLst/>
          </a:prstGeom>
          <a:ln w="12700">
            <a:miter lim="400000"/>
          </a:ln>
        </p:spPr>
      </p:pic>
      <p:sp>
        <p:nvSpPr>
          <p:cNvPr id="380" name="Chiariello et al., (SciRep, 2016)…"/>
          <p:cNvSpPr txBox="1"/>
          <p:nvPr/>
        </p:nvSpPr>
        <p:spPr>
          <a:xfrm>
            <a:off x="7056890" y="6416532"/>
            <a:ext cx="2087110" cy="4414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p>
            <a:pPr algn="r" defTabSz="321457">
              <a:tabLst>
                <a:tab pos="250022" algn="l"/>
                <a:tab pos="500045" algn="l"/>
                <a:tab pos="750067" algn="l"/>
                <a:tab pos="1000089" algn="l"/>
                <a:tab pos="1250112" algn="l"/>
                <a:tab pos="1500134" algn="l"/>
                <a:tab pos="1750157" algn="l"/>
                <a:tab pos="2000179" algn="l"/>
                <a:tab pos="2250201" algn="l"/>
                <a:tab pos="2500224" algn="l"/>
                <a:tab pos="2750246" algn="l"/>
                <a:tab pos="3000268" algn="l"/>
              </a:tabLst>
              <a:defRPr sz="1900">
                <a:latin typeface="Times New Roman"/>
                <a:ea typeface="Times New Roman"/>
                <a:cs typeface="Times New Roman"/>
                <a:sym typeface="Times New Roman"/>
              </a:defRPr>
            </a:pPr>
            <a:r>
              <a:rPr sz="1200" dirty="0"/>
              <a:t>Chiariello et al., (SciRep, 2016)</a:t>
            </a:r>
          </a:p>
          <a:p>
            <a:pPr algn="r" defTabSz="321457">
              <a:tabLst>
                <a:tab pos="250022" algn="l"/>
                <a:tab pos="500045" algn="l"/>
                <a:tab pos="750067" algn="l"/>
                <a:tab pos="1000089" algn="l"/>
                <a:tab pos="1250112" algn="l"/>
                <a:tab pos="1500134" algn="l"/>
                <a:tab pos="1750157" algn="l"/>
                <a:tab pos="2000179" algn="l"/>
                <a:tab pos="2250201" algn="l"/>
                <a:tab pos="2500224" algn="l"/>
                <a:tab pos="2750246" algn="l"/>
                <a:tab pos="3000268" algn="l"/>
              </a:tabLst>
              <a:defRPr sz="1900">
                <a:latin typeface="Times New Roman"/>
                <a:ea typeface="Times New Roman"/>
                <a:cs typeface="Times New Roman"/>
                <a:sym typeface="Times New Roman"/>
              </a:defRPr>
            </a:pPr>
            <a:r>
              <a:rPr sz="1200" dirty="0"/>
              <a:t>Annunziatella et al. (PRE, 2016)</a:t>
            </a:r>
          </a:p>
        </p:txBody>
      </p:sp>
      <p:grpSp>
        <p:nvGrpSpPr>
          <p:cNvPr id="408" name="Gruppo"/>
          <p:cNvGrpSpPr/>
          <p:nvPr/>
        </p:nvGrpSpPr>
        <p:grpSpPr>
          <a:xfrm>
            <a:off x="632056" y="3582090"/>
            <a:ext cx="2056758" cy="2723055"/>
            <a:chOff x="0" y="0"/>
            <a:chExt cx="2925166" cy="3872788"/>
          </a:xfrm>
        </p:grpSpPr>
        <p:pic>
          <p:nvPicPr>
            <p:cNvPr id="384" name="Immagine" descr="Immagine"/>
            <p:cNvPicPr>
              <a:picLocks noChangeAspect="1"/>
            </p:cNvPicPr>
            <p:nvPr/>
          </p:nvPicPr>
          <p:blipFill>
            <a:blip r:embed="rId4">
              <a:extLst/>
            </a:blip>
            <a:srcRect/>
            <a:stretch>
              <a:fillRect/>
            </a:stretch>
          </p:blipFill>
          <p:spPr>
            <a:xfrm>
              <a:off x="296824" y="940265"/>
              <a:ext cx="2604723" cy="2604723"/>
            </a:xfrm>
            <a:prstGeom prst="rect">
              <a:avLst/>
            </a:prstGeom>
            <a:ln w="12700" cap="flat">
              <a:noFill/>
              <a:miter lim="400000"/>
            </a:ln>
            <a:effectLst/>
          </p:spPr>
        </p:pic>
        <p:grpSp>
          <p:nvGrpSpPr>
            <p:cNvPr id="404" name="Gruppo"/>
            <p:cNvGrpSpPr/>
            <p:nvPr/>
          </p:nvGrpSpPr>
          <p:grpSpPr>
            <a:xfrm>
              <a:off x="683349" y="0"/>
              <a:ext cx="1831642" cy="1067374"/>
              <a:chOff x="0" y="0"/>
              <a:chExt cx="1831641" cy="1067373"/>
            </a:xfrm>
          </p:grpSpPr>
          <p:sp>
            <p:nvSpPr>
              <p:cNvPr id="385" name="Rettangolo arrotondato"/>
              <p:cNvSpPr/>
              <p:nvPr/>
            </p:nvSpPr>
            <p:spPr>
              <a:xfrm>
                <a:off x="0" y="0"/>
                <a:ext cx="1767797" cy="1039806"/>
              </a:xfrm>
              <a:prstGeom prst="roundRect">
                <a:avLst>
                  <a:gd name="adj" fmla="val 15917"/>
                </a:avLst>
              </a:prstGeom>
              <a:solidFill>
                <a:srgbClr val="FFFFFF"/>
              </a:solidFill>
              <a:ln w="12700" cap="flat">
                <a:solidFill>
                  <a:srgbClr val="5E5E5E"/>
                </a:solidFill>
                <a:prstDash val="solid"/>
                <a:miter lim="400000"/>
              </a:ln>
              <a:effectLst>
                <a:outerShdw blurRad="38100" dist="254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pic>
            <p:nvPicPr>
              <p:cNvPr id="386" name="Immagine" descr="Immagine"/>
              <p:cNvPicPr>
                <a:picLocks noChangeAspect="1"/>
              </p:cNvPicPr>
              <p:nvPr/>
            </p:nvPicPr>
            <p:blipFill>
              <a:blip r:embed="rId5">
                <a:extLst/>
              </a:blip>
              <a:srcRect l="7087" t="25904" b="14152"/>
              <a:stretch>
                <a:fillRect/>
              </a:stretch>
            </p:blipFill>
            <p:spPr>
              <a:xfrm>
                <a:off x="30655" y="72638"/>
                <a:ext cx="1800987" cy="994736"/>
              </a:xfrm>
              <a:prstGeom prst="rect">
                <a:avLst/>
              </a:prstGeom>
              <a:ln w="12700" cap="flat">
                <a:noFill/>
                <a:miter lim="400000"/>
              </a:ln>
              <a:effectLst/>
            </p:spPr>
          </p:pic>
          <p:sp>
            <p:nvSpPr>
              <p:cNvPr id="387" name="Ovale"/>
              <p:cNvSpPr/>
              <p:nvPr/>
            </p:nvSpPr>
            <p:spPr>
              <a:xfrm>
                <a:off x="489834" y="95717"/>
                <a:ext cx="23534" cy="18588"/>
              </a:xfrm>
              <a:prstGeom prst="ellipse">
                <a:avLst/>
              </a:prstGeom>
              <a:solidFill>
                <a:schemeClr val="accent3"/>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88" name="Ovale"/>
              <p:cNvSpPr/>
              <p:nvPr/>
            </p:nvSpPr>
            <p:spPr>
              <a:xfrm>
                <a:off x="489834" y="357766"/>
                <a:ext cx="23534" cy="18588"/>
              </a:xfrm>
              <a:prstGeom prst="ellipse">
                <a:avLst/>
              </a:prstGeom>
              <a:solidFill>
                <a:schemeClr val="accent3"/>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89" name="Ovale"/>
              <p:cNvSpPr/>
              <p:nvPr/>
            </p:nvSpPr>
            <p:spPr>
              <a:xfrm>
                <a:off x="710507" y="316390"/>
                <a:ext cx="23533" cy="18588"/>
              </a:xfrm>
              <a:prstGeom prst="ellipse">
                <a:avLst/>
              </a:prstGeom>
              <a:solidFill>
                <a:schemeClr val="accent3"/>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90" name="Ovale"/>
              <p:cNvSpPr/>
              <p:nvPr/>
            </p:nvSpPr>
            <p:spPr>
              <a:xfrm>
                <a:off x="872131" y="95717"/>
                <a:ext cx="23534" cy="18588"/>
              </a:xfrm>
              <a:prstGeom prst="ellipse">
                <a:avLst/>
              </a:prstGeom>
              <a:solidFill>
                <a:schemeClr val="accent3"/>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91" name="Ovale"/>
              <p:cNvSpPr/>
              <p:nvPr/>
            </p:nvSpPr>
            <p:spPr>
              <a:xfrm>
                <a:off x="790501" y="468103"/>
                <a:ext cx="23533" cy="18588"/>
              </a:xfrm>
              <a:prstGeom prst="ellipse">
                <a:avLst/>
              </a:prstGeom>
              <a:solidFill>
                <a:schemeClr val="accent3"/>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92" name="Ovale"/>
              <p:cNvSpPr/>
              <p:nvPr/>
            </p:nvSpPr>
            <p:spPr>
              <a:xfrm>
                <a:off x="489834" y="837730"/>
                <a:ext cx="23534" cy="18588"/>
              </a:xfrm>
              <a:prstGeom prst="ellipse">
                <a:avLst/>
              </a:prstGeom>
              <a:solidFill>
                <a:schemeClr val="accent3"/>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93" name="Ovale"/>
              <p:cNvSpPr/>
              <p:nvPr/>
            </p:nvSpPr>
            <p:spPr>
              <a:xfrm>
                <a:off x="600170" y="948066"/>
                <a:ext cx="23534" cy="18588"/>
              </a:xfrm>
              <a:prstGeom prst="ellipse">
                <a:avLst/>
              </a:prstGeom>
              <a:solidFill>
                <a:schemeClr val="accent3"/>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94" name="Ovale"/>
              <p:cNvSpPr/>
              <p:nvPr/>
            </p:nvSpPr>
            <p:spPr>
              <a:xfrm>
                <a:off x="1262189" y="837730"/>
                <a:ext cx="23533" cy="18588"/>
              </a:xfrm>
              <a:prstGeom prst="ellipse">
                <a:avLst/>
              </a:prstGeom>
              <a:solidFill>
                <a:schemeClr val="accent3"/>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95" name="Ovale"/>
              <p:cNvSpPr/>
              <p:nvPr/>
            </p:nvSpPr>
            <p:spPr>
              <a:xfrm>
                <a:off x="1262189" y="357766"/>
                <a:ext cx="23533" cy="18588"/>
              </a:xfrm>
              <a:prstGeom prst="ellipse">
                <a:avLst/>
              </a:prstGeom>
              <a:solidFill>
                <a:schemeClr val="accent3"/>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96" name="Ovale"/>
              <p:cNvSpPr/>
              <p:nvPr/>
            </p:nvSpPr>
            <p:spPr>
              <a:xfrm>
                <a:off x="1488378" y="622574"/>
                <a:ext cx="23534" cy="18588"/>
              </a:xfrm>
              <a:prstGeom prst="ellipse">
                <a:avLst/>
              </a:prstGeom>
              <a:solidFill>
                <a:schemeClr val="accent3"/>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97" name="Ovale"/>
              <p:cNvSpPr/>
              <p:nvPr/>
            </p:nvSpPr>
            <p:spPr>
              <a:xfrm>
                <a:off x="1598715" y="732910"/>
                <a:ext cx="23533" cy="18588"/>
              </a:xfrm>
              <a:prstGeom prst="ellipse">
                <a:avLst/>
              </a:prstGeom>
              <a:solidFill>
                <a:schemeClr val="accent5"/>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98" name="Ovale"/>
              <p:cNvSpPr/>
              <p:nvPr/>
            </p:nvSpPr>
            <p:spPr>
              <a:xfrm>
                <a:off x="872131" y="560720"/>
                <a:ext cx="23534" cy="18588"/>
              </a:xfrm>
              <a:prstGeom prst="ellipse">
                <a:avLst/>
              </a:prstGeom>
              <a:solidFill>
                <a:schemeClr val="accent5"/>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399" name="Ovale"/>
              <p:cNvSpPr/>
              <p:nvPr/>
            </p:nvSpPr>
            <p:spPr>
              <a:xfrm>
                <a:off x="489834" y="468103"/>
                <a:ext cx="23534" cy="18588"/>
              </a:xfrm>
              <a:prstGeom prst="ellipse">
                <a:avLst/>
              </a:prstGeom>
              <a:solidFill>
                <a:schemeClr val="accent5"/>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400" name="Ovale"/>
              <p:cNvSpPr/>
              <p:nvPr/>
            </p:nvSpPr>
            <p:spPr>
              <a:xfrm>
                <a:off x="109173" y="468103"/>
                <a:ext cx="23534" cy="18588"/>
              </a:xfrm>
              <a:prstGeom prst="ellipse">
                <a:avLst/>
              </a:prstGeom>
              <a:solidFill>
                <a:schemeClr val="accent5"/>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401" name="Ovale"/>
              <p:cNvSpPr/>
              <p:nvPr/>
            </p:nvSpPr>
            <p:spPr>
              <a:xfrm>
                <a:off x="1047033" y="510609"/>
                <a:ext cx="23533" cy="18588"/>
              </a:xfrm>
              <a:prstGeom prst="ellipse">
                <a:avLst/>
              </a:prstGeom>
              <a:solidFill>
                <a:schemeClr val="accent5"/>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402" name="Ovale"/>
              <p:cNvSpPr/>
              <p:nvPr/>
            </p:nvSpPr>
            <p:spPr>
              <a:xfrm>
                <a:off x="1336812" y="680500"/>
                <a:ext cx="23534" cy="18588"/>
              </a:xfrm>
              <a:prstGeom prst="ellipse">
                <a:avLst/>
              </a:prstGeom>
              <a:solidFill>
                <a:schemeClr val="accent5"/>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sp>
            <p:nvSpPr>
              <p:cNvPr id="403" name="Ovale"/>
              <p:cNvSpPr/>
              <p:nvPr/>
            </p:nvSpPr>
            <p:spPr>
              <a:xfrm>
                <a:off x="1488378" y="95717"/>
                <a:ext cx="23534" cy="18588"/>
              </a:xfrm>
              <a:prstGeom prst="ellipse">
                <a:avLst/>
              </a:prstGeom>
              <a:solidFill>
                <a:schemeClr val="accent5"/>
              </a:solidFill>
              <a:ln w="12700" cap="flat">
                <a:noFill/>
                <a:miter lim="400000"/>
              </a:ln>
              <a:effectLst>
                <a:outerShdw blurRad="38100" dist="635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grpSp>
        <p:grpSp>
          <p:nvGrpSpPr>
            <p:cNvPr id="407" name="Gruppo"/>
            <p:cNvGrpSpPr/>
            <p:nvPr/>
          </p:nvGrpSpPr>
          <p:grpSpPr>
            <a:xfrm>
              <a:off x="0" y="921524"/>
              <a:ext cx="2925167" cy="2951265"/>
              <a:chOff x="368300" y="619759"/>
              <a:chExt cx="2925166" cy="2951263"/>
            </a:xfrm>
          </p:grpSpPr>
          <p:pic>
            <p:nvPicPr>
              <p:cNvPr id="405" name="Immagine" descr="Immagine"/>
              <p:cNvPicPr>
                <a:picLocks noChangeAspect="1"/>
              </p:cNvPicPr>
              <p:nvPr/>
            </p:nvPicPr>
            <p:blipFill>
              <a:blip r:embed="rId6">
                <a:extLst/>
              </a:blip>
              <a:stretch>
                <a:fillRect/>
              </a:stretch>
            </p:blipFill>
            <p:spPr>
              <a:xfrm>
                <a:off x="669766" y="3225800"/>
                <a:ext cx="2623701" cy="345224"/>
              </a:xfrm>
              <a:prstGeom prst="rect">
                <a:avLst/>
              </a:prstGeom>
              <a:ln w="12700" cap="flat">
                <a:noFill/>
                <a:miter lim="400000"/>
              </a:ln>
              <a:effectLst/>
            </p:spPr>
          </p:pic>
          <p:pic>
            <p:nvPicPr>
              <p:cNvPr id="406" name="Immagine" descr="Immagine"/>
              <p:cNvPicPr>
                <a:picLocks noChangeAspect="1"/>
              </p:cNvPicPr>
              <p:nvPr/>
            </p:nvPicPr>
            <p:blipFill>
              <a:blip r:embed="rId7">
                <a:extLst/>
              </a:blip>
              <a:stretch>
                <a:fillRect/>
              </a:stretch>
            </p:blipFill>
            <p:spPr>
              <a:xfrm>
                <a:off x="368300" y="619759"/>
                <a:ext cx="328117" cy="2642205"/>
              </a:xfrm>
              <a:prstGeom prst="rect">
                <a:avLst/>
              </a:prstGeom>
              <a:ln w="12700" cap="flat">
                <a:noFill/>
                <a:miter lim="400000"/>
              </a:ln>
              <a:effectLst/>
            </p:spPr>
          </p:pic>
        </p:grpSp>
      </p:grpSp>
      <p:sp>
        <p:nvSpPr>
          <p:cNvPr id="409" name="Initial state"/>
          <p:cNvSpPr txBox="1"/>
          <p:nvPr/>
        </p:nvSpPr>
        <p:spPr>
          <a:xfrm>
            <a:off x="2985754" y="3175564"/>
            <a:ext cx="1106902" cy="287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defRPr sz="1600"/>
            </a:lvl1pPr>
          </a:lstStyle>
          <a:p>
            <a:r>
              <a:rPr sz="1400" b="1" dirty="0"/>
              <a:t>Initial state</a:t>
            </a:r>
          </a:p>
        </p:txBody>
      </p:sp>
      <p:grpSp>
        <p:nvGrpSpPr>
          <p:cNvPr id="419" name="Gruppo"/>
          <p:cNvGrpSpPr/>
          <p:nvPr/>
        </p:nvGrpSpPr>
        <p:grpSpPr>
          <a:xfrm>
            <a:off x="4351271" y="524404"/>
            <a:ext cx="2245674" cy="2938739"/>
            <a:chOff x="0" y="0"/>
            <a:chExt cx="3193846" cy="4179538"/>
          </a:xfrm>
        </p:grpSpPr>
        <p:sp>
          <p:nvSpPr>
            <p:cNvPr id="410" name="Linea"/>
            <p:cNvSpPr/>
            <p:nvPr/>
          </p:nvSpPr>
          <p:spPr>
            <a:xfrm>
              <a:off x="0" y="834638"/>
              <a:ext cx="781052" cy="1"/>
            </a:xfrm>
            <a:prstGeom prst="line">
              <a:avLst/>
            </a:prstGeom>
            <a:noFill/>
            <a:ln w="88900" cap="flat">
              <a:solidFill>
                <a:srgbClr val="000000"/>
              </a:solidFill>
              <a:prstDash val="solid"/>
              <a:miter lim="400000"/>
              <a:tailEnd type="stealth" w="med" len="med"/>
            </a:ln>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grpSp>
          <p:nvGrpSpPr>
            <p:cNvPr id="416" name="Gruppo"/>
            <p:cNvGrpSpPr/>
            <p:nvPr/>
          </p:nvGrpSpPr>
          <p:grpSpPr>
            <a:xfrm>
              <a:off x="684855" y="1110139"/>
              <a:ext cx="2508991" cy="2666826"/>
              <a:chOff x="10219" y="0"/>
              <a:chExt cx="2508990" cy="2666825"/>
            </a:xfrm>
          </p:grpSpPr>
          <p:grpSp>
            <p:nvGrpSpPr>
              <p:cNvPr id="413" name="Gruppo"/>
              <p:cNvGrpSpPr/>
              <p:nvPr/>
            </p:nvGrpSpPr>
            <p:grpSpPr>
              <a:xfrm>
                <a:off x="249352" y="0"/>
                <a:ext cx="2267811" cy="2401283"/>
                <a:chOff x="3692275" y="0"/>
                <a:chExt cx="2267810" cy="2401282"/>
              </a:xfrm>
            </p:grpSpPr>
            <p:pic>
              <p:nvPicPr>
                <p:cNvPr id="411" name="Immagine" descr="Immagine"/>
                <p:cNvPicPr>
                  <a:picLocks noChangeAspect="1"/>
                </p:cNvPicPr>
                <p:nvPr/>
              </p:nvPicPr>
              <p:blipFill>
                <a:blip r:embed="rId2">
                  <a:extLst/>
                </a:blip>
                <a:srcRect l="59125" r="4558" b="18627"/>
                <a:stretch>
                  <a:fillRect/>
                </a:stretch>
              </p:blipFill>
              <p:spPr>
                <a:xfrm>
                  <a:off x="3692275" y="0"/>
                  <a:ext cx="2267811" cy="2401283"/>
                </a:xfrm>
                <a:prstGeom prst="rect">
                  <a:avLst/>
                </a:prstGeom>
                <a:ln w="12700" cap="flat">
                  <a:noFill/>
                  <a:miter lim="400000"/>
                </a:ln>
                <a:effectLst/>
              </p:spPr>
            </p:pic>
            <p:pic>
              <p:nvPicPr>
                <p:cNvPr id="412" name="Immagine" descr="Immagine"/>
                <p:cNvPicPr>
                  <a:picLocks noChangeAspect="1"/>
                </p:cNvPicPr>
                <p:nvPr/>
              </p:nvPicPr>
              <p:blipFill>
                <a:blip r:embed="rId8">
                  <a:extLst/>
                </a:blip>
                <a:srcRect l="1788" r="1788" b="3469"/>
                <a:stretch>
                  <a:fillRect/>
                </a:stretch>
              </p:blipFill>
              <p:spPr>
                <a:xfrm>
                  <a:off x="3750121" y="207786"/>
                  <a:ext cx="2141971" cy="2144341"/>
                </a:xfrm>
                <a:prstGeom prst="rect">
                  <a:avLst/>
                </a:prstGeom>
                <a:ln w="25400" cap="flat">
                  <a:solidFill>
                    <a:srgbClr val="000000"/>
                  </a:solidFill>
                  <a:prstDash val="solid"/>
                  <a:miter lim="400000"/>
                </a:ln>
                <a:effectLst>
                  <a:outerShdw blurRad="50800" dist="38100" dir="2700000" rotWithShape="0">
                    <a:srgbClr val="000000">
                      <a:alpha val="50000"/>
                    </a:srgbClr>
                  </a:outerShdw>
                </a:effectLst>
              </p:spPr>
            </p:pic>
          </p:grpSp>
          <p:pic>
            <p:nvPicPr>
              <p:cNvPr id="414" name="Immagine" descr="Immagine"/>
              <p:cNvPicPr>
                <a:picLocks noChangeAspect="1"/>
              </p:cNvPicPr>
              <p:nvPr/>
            </p:nvPicPr>
            <p:blipFill>
              <a:blip r:embed="rId2">
                <a:extLst/>
              </a:blip>
              <a:srcRect t="6364" r="95325" b="19490"/>
              <a:stretch>
                <a:fillRect/>
              </a:stretch>
            </p:blipFill>
            <p:spPr>
              <a:xfrm>
                <a:off x="10219" y="194468"/>
                <a:ext cx="294252" cy="2205350"/>
              </a:xfrm>
              <a:prstGeom prst="rect">
                <a:avLst/>
              </a:prstGeom>
              <a:ln w="12700" cap="flat">
                <a:noFill/>
                <a:miter lim="400000"/>
              </a:ln>
              <a:effectLst/>
            </p:spPr>
          </p:pic>
          <p:pic>
            <p:nvPicPr>
              <p:cNvPr id="415" name="Immagine" descr="Immagine"/>
              <p:cNvPicPr>
                <a:picLocks noChangeAspect="1"/>
              </p:cNvPicPr>
              <p:nvPr/>
            </p:nvPicPr>
            <p:blipFill>
              <a:blip r:embed="rId2">
                <a:extLst/>
              </a:blip>
              <a:srcRect t="6364" r="95325" b="19490"/>
              <a:stretch>
                <a:fillRect/>
              </a:stretch>
            </p:blipFill>
            <p:spPr>
              <a:xfrm rot="16200000">
                <a:off x="1269410" y="1417025"/>
                <a:ext cx="294252" cy="2205350"/>
              </a:xfrm>
              <a:prstGeom prst="rect">
                <a:avLst/>
              </a:prstGeom>
              <a:ln w="12700" cap="flat">
                <a:noFill/>
                <a:miter lim="400000"/>
              </a:ln>
              <a:effectLst/>
            </p:spPr>
          </p:pic>
        </p:grpSp>
        <p:pic>
          <p:nvPicPr>
            <p:cNvPr id="417" name="Immagine" descr="Immagine"/>
            <p:cNvPicPr>
              <a:picLocks noChangeAspect="1"/>
            </p:cNvPicPr>
            <p:nvPr/>
          </p:nvPicPr>
          <p:blipFill>
            <a:blip r:embed="rId9">
              <a:extLst/>
            </a:blip>
            <a:stretch>
              <a:fillRect/>
            </a:stretch>
          </p:blipFill>
          <p:spPr>
            <a:xfrm>
              <a:off x="1176250" y="0"/>
              <a:ext cx="1905001" cy="1422400"/>
            </a:xfrm>
            <a:prstGeom prst="rect">
              <a:avLst/>
            </a:prstGeom>
            <a:ln w="12700" cap="flat">
              <a:noFill/>
              <a:miter lim="400000"/>
            </a:ln>
            <a:effectLst/>
          </p:spPr>
        </p:pic>
        <p:sp>
          <p:nvSpPr>
            <p:cNvPr id="418" name="Equilibrium state"/>
            <p:cNvSpPr txBox="1"/>
            <p:nvPr/>
          </p:nvSpPr>
          <p:spPr>
            <a:xfrm>
              <a:off x="1100263" y="3770537"/>
              <a:ext cx="1905114" cy="409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numCol="1" anchor="ctr">
              <a:spAutoFit/>
            </a:bodyPr>
            <a:lstStyle>
              <a:lvl1pPr>
                <a:defRPr sz="1600"/>
              </a:lvl1pPr>
            </a:lstStyle>
            <a:p>
              <a:r>
                <a:rPr sz="1400" b="1" dirty="0"/>
                <a:t>Equilibrium state</a:t>
              </a:r>
            </a:p>
          </p:txBody>
        </p:sp>
      </p:grpSp>
      <p:grpSp>
        <p:nvGrpSpPr>
          <p:cNvPr id="429" name="Gruppo"/>
          <p:cNvGrpSpPr/>
          <p:nvPr/>
        </p:nvGrpSpPr>
        <p:grpSpPr>
          <a:xfrm>
            <a:off x="2932577" y="3604762"/>
            <a:ext cx="2862275" cy="2677708"/>
            <a:chOff x="0" y="0"/>
            <a:chExt cx="4070790" cy="3808294"/>
          </a:xfrm>
        </p:grpSpPr>
        <p:grpSp>
          <p:nvGrpSpPr>
            <p:cNvPr id="427" name="Gruppo"/>
            <p:cNvGrpSpPr/>
            <p:nvPr/>
          </p:nvGrpSpPr>
          <p:grpSpPr>
            <a:xfrm>
              <a:off x="1120224" y="0"/>
              <a:ext cx="2950567" cy="3808295"/>
              <a:chOff x="0" y="0"/>
              <a:chExt cx="2950566" cy="3808294"/>
            </a:xfrm>
          </p:grpSpPr>
          <p:pic>
            <p:nvPicPr>
              <p:cNvPr id="420" name="Immagine" descr="Immagine"/>
              <p:cNvPicPr>
                <a:picLocks noChangeAspect="1"/>
              </p:cNvPicPr>
              <p:nvPr/>
            </p:nvPicPr>
            <p:blipFill>
              <a:blip r:embed="rId10">
                <a:extLst/>
              </a:blip>
              <a:stretch>
                <a:fillRect/>
              </a:stretch>
            </p:blipFill>
            <p:spPr>
              <a:xfrm>
                <a:off x="314667" y="877389"/>
                <a:ext cx="2604723" cy="2604723"/>
              </a:xfrm>
              <a:prstGeom prst="rect">
                <a:avLst/>
              </a:prstGeom>
              <a:ln w="12700" cap="flat">
                <a:noFill/>
                <a:miter lim="400000"/>
              </a:ln>
              <a:effectLst/>
            </p:spPr>
          </p:pic>
          <p:grpSp>
            <p:nvGrpSpPr>
              <p:cNvPr id="423" name="Gruppo"/>
              <p:cNvGrpSpPr/>
              <p:nvPr/>
            </p:nvGrpSpPr>
            <p:grpSpPr>
              <a:xfrm>
                <a:off x="733130" y="0"/>
                <a:ext cx="1767797" cy="1039806"/>
                <a:chOff x="0" y="0"/>
                <a:chExt cx="1767796" cy="1039805"/>
              </a:xfrm>
            </p:grpSpPr>
            <p:sp>
              <p:nvSpPr>
                <p:cNvPr id="421" name="Rettangolo arrotondato"/>
                <p:cNvSpPr/>
                <p:nvPr/>
              </p:nvSpPr>
              <p:spPr>
                <a:xfrm>
                  <a:off x="0" y="0"/>
                  <a:ext cx="1767797" cy="1039806"/>
                </a:xfrm>
                <a:prstGeom prst="roundRect">
                  <a:avLst>
                    <a:gd name="adj" fmla="val 15917"/>
                  </a:avLst>
                </a:prstGeom>
                <a:solidFill>
                  <a:srgbClr val="FFFFFF"/>
                </a:solidFill>
                <a:ln w="12700" cap="flat">
                  <a:solidFill>
                    <a:srgbClr val="5E5E5E"/>
                  </a:solidFill>
                  <a:prstDash val="solid"/>
                  <a:miter lim="400000"/>
                </a:ln>
                <a:effectLst>
                  <a:outerShdw blurRad="38100" dist="254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pic>
              <p:nvPicPr>
                <p:cNvPr id="422" name="Immagine" descr="Immagine"/>
                <p:cNvPicPr>
                  <a:picLocks noChangeAspect="1"/>
                </p:cNvPicPr>
                <p:nvPr/>
              </p:nvPicPr>
              <p:blipFill>
                <a:blip r:embed="rId11">
                  <a:extLst/>
                </a:blip>
                <a:srcRect t="18312" r="5497" b="18312"/>
                <a:stretch>
                  <a:fillRect/>
                </a:stretch>
              </p:blipFill>
              <p:spPr>
                <a:xfrm>
                  <a:off x="2143" y="139473"/>
                  <a:ext cx="1703305" cy="835383"/>
                </a:xfrm>
                <a:prstGeom prst="rect">
                  <a:avLst/>
                </a:prstGeom>
                <a:ln w="12700" cap="flat">
                  <a:noFill/>
                  <a:miter lim="400000"/>
                </a:ln>
                <a:effectLst/>
              </p:spPr>
            </p:pic>
          </p:grpSp>
          <p:grpSp>
            <p:nvGrpSpPr>
              <p:cNvPr id="426" name="Gruppo"/>
              <p:cNvGrpSpPr/>
              <p:nvPr/>
            </p:nvGrpSpPr>
            <p:grpSpPr>
              <a:xfrm>
                <a:off x="0" y="857030"/>
                <a:ext cx="2950567" cy="2951265"/>
                <a:chOff x="355600" y="619759"/>
                <a:chExt cx="2950566" cy="2951263"/>
              </a:xfrm>
            </p:grpSpPr>
            <p:pic>
              <p:nvPicPr>
                <p:cNvPr id="424" name="Immagine" descr="Immagine"/>
                <p:cNvPicPr>
                  <a:picLocks noChangeAspect="1"/>
                </p:cNvPicPr>
                <p:nvPr/>
              </p:nvPicPr>
              <p:blipFill>
                <a:blip r:embed="rId6">
                  <a:extLst/>
                </a:blip>
                <a:srcRect/>
                <a:stretch>
                  <a:fillRect/>
                </a:stretch>
              </p:blipFill>
              <p:spPr>
                <a:xfrm>
                  <a:off x="682466" y="3225800"/>
                  <a:ext cx="2623701" cy="345224"/>
                </a:xfrm>
                <a:prstGeom prst="rect">
                  <a:avLst/>
                </a:prstGeom>
                <a:ln w="12700" cap="flat">
                  <a:noFill/>
                  <a:miter lim="400000"/>
                </a:ln>
                <a:effectLst/>
              </p:spPr>
            </p:pic>
            <p:pic>
              <p:nvPicPr>
                <p:cNvPr id="425" name="Immagine" descr="Immagine"/>
                <p:cNvPicPr>
                  <a:picLocks noChangeAspect="1"/>
                </p:cNvPicPr>
                <p:nvPr/>
              </p:nvPicPr>
              <p:blipFill>
                <a:blip r:embed="rId7">
                  <a:extLst/>
                </a:blip>
                <a:stretch>
                  <a:fillRect/>
                </a:stretch>
              </p:blipFill>
              <p:spPr>
                <a:xfrm>
                  <a:off x="355600" y="619759"/>
                  <a:ext cx="328117" cy="2642205"/>
                </a:xfrm>
                <a:prstGeom prst="rect">
                  <a:avLst/>
                </a:prstGeom>
                <a:ln w="12700" cap="flat">
                  <a:noFill/>
                  <a:miter lim="400000"/>
                </a:ln>
                <a:effectLst/>
              </p:spPr>
            </p:pic>
          </p:grpSp>
        </p:grpSp>
        <p:sp>
          <p:nvSpPr>
            <p:cNvPr id="428" name="Linea"/>
            <p:cNvSpPr/>
            <p:nvPr/>
          </p:nvSpPr>
          <p:spPr>
            <a:xfrm>
              <a:off x="0" y="2210363"/>
              <a:ext cx="781052" cy="1"/>
            </a:xfrm>
            <a:prstGeom prst="line">
              <a:avLst/>
            </a:prstGeom>
            <a:noFill/>
            <a:ln w="88900" cap="flat">
              <a:solidFill>
                <a:srgbClr val="000000"/>
              </a:solidFill>
              <a:prstDash val="solid"/>
              <a:miter lim="400000"/>
              <a:tailEnd type="stealth" w="med" len="med"/>
            </a:ln>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grpSp>
      <p:grpSp>
        <p:nvGrpSpPr>
          <p:cNvPr id="439" name="Gruppo"/>
          <p:cNvGrpSpPr/>
          <p:nvPr/>
        </p:nvGrpSpPr>
        <p:grpSpPr>
          <a:xfrm>
            <a:off x="6024402" y="3605176"/>
            <a:ext cx="2795714" cy="2676882"/>
            <a:chOff x="0" y="0"/>
            <a:chExt cx="3976125" cy="3807119"/>
          </a:xfrm>
        </p:grpSpPr>
        <p:grpSp>
          <p:nvGrpSpPr>
            <p:cNvPr id="437" name="Gruppo"/>
            <p:cNvGrpSpPr/>
            <p:nvPr/>
          </p:nvGrpSpPr>
          <p:grpSpPr>
            <a:xfrm>
              <a:off x="1050959" y="0"/>
              <a:ext cx="2925167" cy="3807120"/>
              <a:chOff x="0" y="0"/>
              <a:chExt cx="2925166" cy="3807119"/>
            </a:xfrm>
          </p:grpSpPr>
          <p:pic>
            <p:nvPicPr>
              <p:cNvPr id="430" name="Immagine" descr="Immagine"/>
              <p:cNvPicPr>
                <a:picLocks noChangeAspect="1"/>
              </p:cNvPicPr>
              <p:nvPr/>
            </p:nvPicPr>
            <p:blipFill>
              <a:blip r:embed="rId12">
                <a:extLst/>
              </a:blip>
              <a:srcRect/>
              <a:stretch>
                <a:fillRect/>
              </a:stretch>
            </p:blipFill>
            <p:spPr>
              <a:xfrm>
                <a:off x="294178" y="912696"/>
                <a:ext cx="2604723" cy="2604724"/>
              </a:xfrm>
              <a:prstGeom prst="rect">
                <a:avLst/>
              </a:prstGeom>
              <a:ln w="12700" cap="flat">
                <a:noFill/>
                <a:miter lim="400000"/>
              </a:ln>
              <a:effectLst/>
            </p:spPr>
          </p:pic>
          <p:grpSp>
            <p:nvGrpSpPr>
              <p:cNvPr id="433" name="Gruppo"/>
              <p:cNvGrpSpPr/>
              <p:nvPr/>
            </p:nvGrpSpPr>
            <p:grpSpPr>
              <a:xfrm>
                <a:off x="712640" y="0"/>
                <a:ext cx="1767798" cy="1039806"/>
                <a:chOff x="0" y="0"/>
                <a:chExt cx="1767796" cy="1039805"/>
              </a:xfrm>
            </p:grpSpPr>
            <p:sp>
              <p:nvSpPr>
                <p:cNvPr id="431" name="Gruppo"/>
                <p:cNvSpPr/>
                <p:nvPr/>
              </p:nvSpPr>
              <p:spPr>
                <a:xfrm>
                  <a:off x="0" y="0"/>
                  <a:ext cx="1767797" cy="1039806"/>
                </a:xfrm>
                <a:prstGeom prst="roundRect">
                  <a:avLst>
                    <a:gd name="adj" fmla="val 15917"/>
                  </a:avLst>
                </a:prstGeom>
                <a:solidFill>
                  <a:srgbClr val="FFFFFF"/>
                </a:solidFill>
                <a:ln w="12700" cap="flat">
                  <a:solidFill>
                    <a:srgbClr val="5E5E5E"/>
                  </a:solidFill>
                  <a:prstDash val="solid"/>
                  <a:miter lim="400000"/>
                </a:ln>
                <a:effectLst>
                  <a:outerShdw blurRad="38100" dist="25400" dir="5400000" rotWithShape="0">
                    <a:srgbClr val="000000">
                      <a:alpha val="50000"/>
                    </a:srgbClr>
                  </a:outerShdw>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pic>
              <p:nvPicPr>
                <p:cNvPr id="432" name="Immagine" descr="Immagine"/>
                <p:cNvPicPr>
                  <a:picLocks noChangeAspect="1"/>
                </p:cNvPicPr>
                <p:nvPr/>
              </p:nvPicPr>
              <p:blipFill>
                <a:blip r:embed="rId13">
                  <a:extLst/>
                </a:blip>
                <a:srcRect l="6885" t="15706" r="6885" b="15706"/>
                <a:stretch>
                  <a:fillRect/>
                </a:stretch>
              </p:blipFill>
              <p:spPr>
                <a:xfrm>
                  <a:off x="224465" y="22526"/>
                  <a:ext cx="1318790" cy="994882"/>
                </a:xfrm>
                <a:prstGeom prst="rect">
                  <a:avLst/>
                </a:prstGeom>
                <a:ln w="12700" cap="flat">
                  <a:noFill/>
                  <a:miter lim="400000"/>
                </a:ln>
                <a:effectLst/>
              </p:spPr>
            </p:pic>
          </p:grpSp>
          <p:grpSp>
            <p:nvGrpSpPr>
              <p:cNvPr id="436" name="Gruppo"/>
              <p:cNvGrpSpPr/>
              <p:nvPr/>
            </p:nvGrpSpPr>
            <p:grpSpPr>
              <a:xfrm>
                <a:off x="0" y="855855"/>
                <a:ext cx="2925167" cy="2951265"/>
                <a:chOff x="381000" y="594359"/>
                <a:chExt cx="2925166" cy="2951263"/>
              </a:xfrm>
            </p:grpSpPr>
            <p:pic>
              <p:nvPicPr>
                <p:cNvPr id="434" name="Immagine" descr="Immagine"/>
                <p:cNvPicPr>
                  <a:picLocks noChangeAspect="1"/>
                </p:cNvPicPr>
                <p:nvPr/>
              </p:nvPicPr>
              <p:blipFill>
                <a:blip r:embed="rId6">
                  <a:extLst/>
                </a:blip>
                <a:srcRect/>
                <a:stretch>
                  <a:fillRect/>
                </a:stretch>
              </p:blipFill>
              <p:spPr>
                <a:xfrm>
                  <a:off x="682466" y="3200400"/>
                  <a:ext cx="2623701" cy="345224"/>
                </a:xfrm>
                <a:prstGeom prst="rect">
                  <a:avLst/>
                </a:prstGeom>
                <a:ln w="12700" cap="flat">
                  <a:noFill/>
                  <a:miter lim="400000"/>
                </a:ln>
                <a:effectLst/>
              </p:spPr>
            </p:pic>
            <p:pic>
              <p:nvPicPr>
                <p:cNvPr id="435" name="Immagine" descr="Immagine"/>
                <p:cNvPicPr>
                  <a:picLocks noChangeAspect="1"/>
                </p:cNvPicPr>
                <p:nvPr/>
              </p:nvPicPr>
              <p:blipFill>
                <a:blip r:embed="rId7">
                  <a:extLst/>
                </a:blip>
                <a:stretch>
                  <a:fillRect/>
                </a:stretch>
              </p:blipFill>
              <p:spPr>
                <a:xfrm>
                  <a:off x="381000" y="594359"/>
                  <a:ext cx="328117" cy="2642205"/>
                </a:xfrm>
                <a:prstGeom prst="rect">
                  <a:avLst/>
                </a:prstGeom>
                <a:ln w="12700" cap="flat">
                  <a:noFill/>
                  <a:miter lim="400000"/>
                </a:ln>
                <a:effectLst/>
              </p:spPr>
            </p:pic>
          </p:grpSp>
        </p:grpSp>
        <p:sp>
          <p:nvSpPr>
            <p:cNvPr id="438" name="Linea"/>
            <p:cNvSpPr/>
            <p:nvPr/>
          </p:nvSpPr>
          <p:spPr>
            <a:xfrm>
              <a:off x="0" y="2209775"/>
              <a:ext cx="781052" cy="1"/>
            </a:xfrm>
            <a:prstGeom prst="line">
              <a:avLst/>
            </a:prstGeom>
            <a:noFill/>
            <a:ln w="88900" cap="flat">
              <a:solidFill>
                <a:srgbClr val="000000"/>
              </a:solidFill>
              <a:prstDash val="solid"/>
              <a:miter lim="400000"/>
              <a:tailEnd type="stealth" w="med" len="med"/>
            </a:ln>
            <a:effectLst/>
          </p:spPr>
          <p:txBody>
            <a:bodyPr wrap="square" lIns="35719" tIns="35719" rIns="35719" bIns="35719" numCol="1" anchor="ctr">
              <a:noAutofit/>
            </a:bodyPr>
            <a:lstStyle/>
            <a:p>
              <a:pPr>
                <a:defRPr sz="2200" b="0">
                  <a:solidFill>
                    <a:srgbClr val="FFFFFF"/>
                  </a:solidFill>
                  <a:latin typeface="+mn-lt"/>
                  <a:ea typeface="+mn-ea"/>
                  <a:cs typeface="+mn-cs"/>
                  <a:sym typeface="Helvetica Neue Medium"/>
                </a:defRPr>
              </a:pPr>
              <a:endParaRPr sz="1547"/>
            </a:p>
          </p:txBody>
        </p:sp>
      </p:grpSp>
      <p:pic>
        <p:nvPicPr>
          <p:cNvPr id="66" name="Linea" descr="Linea">
            <a:extLst>
              <a:ext uri="{FF2B5EF4-FFF2-40B4-BE49-F238E27FC236}">
                <a16:creationId xmlns:a16="http://schemas.microsoft.com/office/drawing/2014/main" id="{9DE5B993-E1FA-4E41-98BB-A8E03BEEEA6A}"/>
              </a:ext>
            </a:extLst>
          </p:cNvPr>
          <p:cNvPicPr>
            <a:picLocks/>
          </p:cNvPicPr>
          <p:nvPr/>
        </p:nvPicPr>
        <p:blipFill>
          <a:blip r:embed="rId14">
            <a:extLst/>
          </a:blip>
          <a:stretch>
            <a:fillRect/>
          </a:stretch>
        </p:blipFill>
        <p:spPr>
          <a:xfrm rot="21600000">
            <a:off x="252000" y="583200"/>
            <a:ext cx="8640000" cy="126000"/>
          </a:xfrm>
          <a:prstGeom prst="rect">
            <a:avLst/>
          </a:prstGeom>
        </p:spPr>
      </p:pic>
      <p:sp>
        <p:nvSpPr>
          <p:cNvPr id="67" name="OUTLINE">
            <a:extLst>
              <a:ext uri="{FF2B5EF4-FFF2-40B4-BE49-F238E27FC236}">
                <a16:creationId xmlns:a16="http://schemas.microsoft.com/office/drawing/2014/main" id="{5E459351-A44B-4B2E-8DAD-88E09A50FAA3}"/>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1DB100"/>
                </a:solidFill>
              </a:rPr>
              <a:t>TADs AND META-TADs FORMATION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PRISMR (Polymer-based RecursIve Statistical inference Method) is an algorithm inferences the best and minimal distribution of binding sites, and their molecular binders, driving chromatin folding (with no a-priori assumption about biological binding factors)."/>
          <p:cNvSpPr txBox="1"/>
          <p:nvPr/>
        </p:nvSpPr>
        <p:spPr>
          <a:xfrm>
            <a:off x="318833" y="889390"/>
            <a:ext cx="8515015" cy="6876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p>
            <a:pPr algn="just" defTabSz="410751" hangingPunct="0">
              <a:defRPr sz="2200"/>
            </a:pPr>
            <a:r>
              <a:rPr lang="en-US" sz="2000" kern="0" dirty="0">
                <a:solidFill>
                  <a:srgbClr val="000000"/>
                </a:solidFill>
                <a:latin typeface="Calibri" panose="020F0502020204030204" pitchFamily="34" charset="0"/>
                <a:sym typeface="Helvetica Neue"/>
              </a:rPr>
              <a:t>PRISMR (Polymer-based Recursive Statistical inference Method) infers the minimal polymer model that best explains a given contact matrix</a:t>
            </a:r>
          </a:p>
        </p:txBody>
      </p:sp>
      <p:sp>
        <p:nvSpPr>
          <p:cNvPr id="445" name="Chiariello et al. (SciRep, 2016)…"/>
          <p:cNvSpPr txBox="1"/>
          <p:nvPr/>
        </p:nvSpPr>
        <p:spPr>
          <a:xfrm>
            <a:off x="6769952" y="6590746"/>
            <a:ext cx="2374048" cy="2568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p>
            <a:pPr algn="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defRPr sz="1900">
                <a:latin typeface="Times New Roman"/>
                <a:ea typeface="Times New Roman"/>
                <a:cs typeface="Times New Roman"/>
                <a:sym typeface="Times New Roman"/>
              </a:defRPr>
            </a:pPr>
            <a:r>
              <a:rPr sz="1200" kern="0" dirty="0">
                <a:solidFill>
                  <a:srgbClr val="000000"/>
                </a:solidFill>
                <a:latin typeface="Times New Roman"/>
                <a:cs typeface="Times New Roman"/>
                <a:sym typeface="Times New Roman"/>
              </a:rPr>
              <a:t>Bianco et al. (Nature Genetics, 2018)</a:t>
            </a:r>
          </a:p>
        </p:txBody>
      </p:sp>
      <p:grpSp>
        <p:nvGrpSpPr>
          <p:cNvPr id="502" name="Gruppo"/>
          <p:cNvGrpSpPr/>
          <p:nvPr/>
        </p:nvGrpSpPr>
        <p:grpSpPr>
          <a:xfrm>
            <a:off x="1505899" y="4523724"/>
            <a:ext cx="6132202" cy="1935638"/>
            <a:chOff x="0" y="0"/>
            <a:chExt cx="8721352" cy="2752905"/>
          </a:xfrm>
        </p:grpSpPr>
        <p:sp>
          <p:nvSpPr>
            <p:cNvPr id="446" name="Rettangolo"/>
            <p:cNvSpPr/>
            <p:nvPr/>
          </p:nvSpPr>
          <p:spPr>
            <a:xfrm>
              <a:off x="0" y="0"/>
              <a:ext cx="8721352" cy="2752905"/>
            </a:xfrm>
            <a:prstGeom prst="rect">
              <a:avLst/>
            </a:prstGeom>
            <a:solidFill>
              <a:srgbClr val="F0F0F0"/>
            </a:solidFill>
            <a:ln w="12700" cap="flat">
              <a:solidFill>
                <a:srgbClr val="000000"/>
              </a:solidFill>
              <a:prstDash val="solid"/>
              <a:miter lim="400000"/>
            </a:ln>
            <a:effectLst>
              <a:outerShdw blurRad="25400" dist="12700" dir="2700000" rotWithShape="0">
                <a:srgbClr val="000000">
                  <a:alpha val="50000"/>
                </a:srgbClr>
              </a:outerShdw>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pic>
          <p:nvPicPr>
            <p:cNvPr id="447" name="Gruppo" descr="Gruppo"/>
            <p:cNvPicPr>
              <a:picLocks noChangeAspect="1"/>
            </p:cNvPicPr>
            <p:nvPr/>
          </p:nvPicPr>
          <p:blipFill>
            <a:blip r:embed="rId2">
              <a:extLst/>
            </a:blip>
            <a:srcRect l="1416" t="10754" r="51765" b="18854"/>
            <a:stretch>
              <a:fillRect/>
            </a:stretch>
          </p:blipFill>
          <p:spPr>
            <a:xfrm>
              <a:off x="2581877" y="688949"/>
              <a:ext cx="2721811" cy="1984094"/>
            </a:xfrm>
            <a:prstGeom prst="rect">
              <a:avLst/>
            </a:prstGeom>
            <a:ln w="12700" cap="flat">
              <a:noFill/>
              <a:miter lim="400000"/>
            </a:ln>
            <a:effectLst/>
          </p:spPr>
        </p:pic>
        <p:grpSp>
          <p:nvGrpSpPr>
            <p:cNvPr id="462" name="Gruppo"/>
            <p:cNvGrpSpPr/>
            <p:nvPr/>
          </p:nvGrpSpPr>
          <p:grpSpPr>
            <a:xfrm>
              <a:off x="935804" y="737313"/>
              <a:ext cx="1099703" cy="1887365"/>
              <a:chOff x="24134" y="230724"/>
              <a:chExt cx="1099701" cy="1887364"/>
            </a:xfrm>
          </p:grpSpPr>
          <p:sp>
            <p:nvSpPr>
              <p:cNvPr id="448" name="binding…"/>
              <p:cNvSpPr txBox="1"/>
              <p:nvPr/>
            </p:nvSpPr>
            <p:spPr>
              <a:xfrm>
                <a:off x="409686" y="1442372"/>
                <a:ext cx="714150" cy="60724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p>
                <a:pPr algn="ctr" defTabSz="321457" hangingPunct="0">
                  <a:lnSpc>
                    <a:spcPct val="90000"/>
                  </a:lnSpc>
                  <a:defRPr sz="1200" b="0">
                    <a:latin typeface="Helvetica"/>
                    <a:ea typeface="Helvetica"/>
                    <a:cs typeface="Helvetica"/>
                    <a:sym typeface="Helvetica"/>
                  </a:defRPr>
                </a:pPr>
                <a:r>
                  <a:rPr sz="844" kern="0">
                    <a:solidFill>
                      <a:srgbClr val="000000"/>
                    </a:solidFill>
                    <a:latin typeface="Helvetica"/>
                    <a:cs typeface="Helvetica"/>
                    <a:sym typeface="Helvetica"/>
                  </a:rPr>
                  <a:t>binding </a:t>
                </a:r>
              </a:p>
              <a:p>
                <a:pPr algn="ctr" defTabSz="321457" hangingPunct="0">
                  <a:lnSpc>
                    <a:spcPct val="90000"/>
                  </a:lnSpc>
                  <a:defRPr sz="1200" b="0">
                    <a:latin typeface="Helvetica"/>
                    <a:ea typeface="Helvetica"/>
                    <a:cs typeface="Helvetica"/>
                    <a:sym typeface="Helvetica"/>
                  </a:defRPr>
                </a:pPr>
                <a:r>
                  <a:rPr sz="844" kern="0">
                    <a:solidFill>
                      <a:srgbClr val="000000"/>
                    </a:solidFill>
                    <a:latin typeface="Helvetica"/>
                    <a:cs typeface="Helvetica"/>
                    <a:sym typeface="Helvetica"/>
                  </a:rPr>
                  <a:t>sites</a:t>
                </a:r>
              </a:p>
            </p:txBody>
          </p:sp>
          <p:sp>
            <p:nvSpPr>
              <p:cNvPr id="449" name="Linea"/>
              <p:cNvSpPr/>
              <p:nvPr/>
            </p:nvSpPr>
            <p:spPr>
              <a:xfrm flipH="1" flipV="1">
                <a:off x="298440" y="1354349"/>
                <a:ext cx="298319" cy="202699"/>
              </a:xfrm>
              <a:prstGeom prst="line">
                <a:avLst/>
              </a:prstGeom>
              <a:noFill/>
              <a:ln w="127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450" name="Linea"/>
              <p:cNvSpPr/>
              <p:nvPr/>
            </p:nvSpPr>
            <p:spPr>
              <a:xfrm flipH="1" flipV="1">
                <a:off x="320668" y="882850"/>
                <a:ext cx="276091" cy="674198"/>
              </a:xfrm>
              <a:prstGeom prst="line">
                <a:avLst/>
              </a:prstGeom>
              <a:noFill/>
              <a:ln w="127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nvGrpSpPr>
              <p:cNvPr id="461" name="Gruppo"/>
              <p:cNvGrpSpPr/>
              <p:nvPr/>
            </p:nvGrpSpPr>
            <p:grpSpPr>
              <a:xfrm>
                <a:off x="24134" y="230724"/>
                <a:ext cx="251942" cy="1887366"/>
                <a:chOff x="0" y="223114"/>
                <a:chExt cx="251941" cy="1887364"/>
              </a:xfrm>
            </p:grpSpPr>
            <p:sp>
              <p:nvSpPr>
                <p:cNvPr id="451" name="Cerchio"/>
                <p:cNvSpPr/>
                <p:nvPr/>
              </p:nvSpPr>
              <p:spPr>
                <a:xfrm rot="4744850">
                  <a:off x="66735" y="235400"/>
                  <a:ext cx="143431" cy="143432"/>
                </a:xfrm>
                <a:prstGeom prst="ellipse">
                  <a:avLst/>
                </a:prstGeom>
                <a:gradFill flip="none" rotWithShape="1">
                  <a:gsLst>
                    <a:gs pos="0">
                      <a:srgbClr val="C0C0C0">
                        <a:alpha val="24712"/>
                      </a:srgbClr>
                    </a:gs>
                    <a:gs pos="72457">
                      <a:srgbClr val="8F8F8F">
                        <a:alpha val="24712"/>
                      </a:srgbClr>
                    </a:gs>
                    <a:gs pos="100000">
                      <a:srgbClr val="5E5E5E">
                        <a:alpha val="24712"/>
                      </a:srgbClr>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452" name="Cerchio"/>
                <p:cNvSpPr/>
                <p:nvPr/>
              </p:nvSpPr>
              <p:spPr>
                <a:xfrm rot="4744850">
                  <a:off x="66735" y="1954761"/>
                  <a:ext cx="143431" cy="143432"/>
                </a:xfrm>
                <a:prstGeom prst="ellipse">
                  <a:avLst/>
                </a:prstGeom>
                <a:gradFill flip="none" rotWithShape="1">
                  <a:gsLst>
                    <a:gs pos="0">
                      <a:srgbClr val="C0C0C0">
                        <a:alpha val="24712"/>
                      </a:srgbClr>
                    </a:gs>
                    <a:gs pos="72457">
                      <a:srgbClr val="8F8F8F">
                        <a:alpha val="24712"/>
                      </a:srgbClr>
                    </a:gs>
                    <a:gs pos="100000">
                      <a:srgbClr val="5E5E5E">
                        <a:alpha val="24712"/>
                      </a:srgbClr>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453" name="Cerchio"/>
                <p:cNvSpPr/>
                <p:nvPr/>
              </p:nvSpPr>
              <p:spPr>
                <a:xfrm rot="4744850">
                  <a:off x="47115" y="1804446"/>
                  <a:ext cx="183105" cy="183105"/>
                </a:xfrm>
                <a:prstGeom prst="ellipse">
                  <a:avLst/>
                </a:prstGeom>
                <a:gradFill flip="none" rotWithShape="1">
                  <a:gsLst>
                    <a:gs pos="0">
                      <a:srgbClr val="C0C0C0">
                        <a:alpha val="31742"/>
                      </a:srgbClr>
                    </a:gs>
                    <a:gs pos="72457">
                      <a:srgbClr val="8F8F8F">
                        <a:alpha val="31742"/>
                      </a:srgbClr>
                    </a:gs>
                    <a:gs pos="100000">
                      <a:srgbClr val="5E5E5E">
                        <a:alpha val="31742"/>
                      </a:srgbClr>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454" name="Cerchio"/>
                <p:cNvSpPr/>
                <p:nvPr/>
              </p:nvSpPr>
              <p:spPr>
                <a:xfrm rot="4744850">
                  <a:off x="47115" y="353563"/>
                  <a:ext cx="183105" cy="183105"/>
                </a:xfrm>
                <a:prstGeom prst="ellipse">
                  <a:avLst/>
                </a:prstGeom>
                <a:gradFill flip="none" rotWithShape="1">
                  <a:gsLst>
                    <a:gs pos="0">
                      <a:srgbClr val="C0C0C0">
                        <a:alpha val="31742"/>
                      </a:srgbClr>
                    </a:gs>
                    <a:gs pos="72457">
                      <a:srgbClr val="8F8F8F">
                        <a:alpha val="31742"/>
                      </a:srgbClr>
                    </a:gs>
                    <a:gs pos="100000">
                      <a:srgbClr val="5E5E5E">
                        <a:alpha val="31742"/>
                      </a:srgbClr>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455" name="Cerchio"/>
                <p:cNvSpPr/>
                <p:nvPr/>
              </p:nvSpPr>
              <p:spPr>
                <a:xfrm rot="4744850">
                  <a:off x="18549" y="954896"/>
                  <a:ext cx="214978" cy="214978"/>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456" name="Cerchio"/>
                <p:cNvSpPr/>
                <p:nvPr/>
              </p:nvSpPr>
              <p:spPr>
                <a:xfrm rot="4744850">
                  <a:off x="18549" y="736801"/>
                  <a:ext cx="214978" cy="214979"/>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457" name="Cerchio"/>
                <p:cNvSpPr/>
                <p:nvPr/>
              </p:nvSpPr>
              <p:spPr>
                <a:xfrm rot="4744850">
                  <a:off x="18549" y="1166878"/>
                  <a:ext cx="214978" cy="214978"/>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458" name="Cerchio"/>
                <p:cNvSpPr/>
                <p:nvPr/>
              </p:nvSpPr>
              <p:spPr>
                <a:xfrm rot="4744850">
                  <a:off x="18549" y="523512"/>
                  <a:ext cx="214978" cy="214978"/>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459" name="Cerchio"/>
                <p:cNvSpPr/>
                <p:nvPr/>
              </p:nvSpPr>
              <p:spPr>
                <a:xfrm rot="4744850">
                  <a:off x="18414" y="1392352"/>
                  <a:ext cx="214979" cy="214979"/>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460" name="Cerchio"/>
                <p:cNvSpPr/>
                <p:nvPr/>
              </p:nvSpPr>
              <p:spPr>
                <a:xfrm rot="4744850">
                  <a:off x="18549" y="1604334"/>
                  <a:ext cx="214978" cy="214979"/>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grpSp>
        <p:grpSp>
          <p:nvGrpSpPr>
            <p:cNvPr id="496" name="Gruppo"/>
            <p:cNvGrpSpPr/>
            <p:nvPr/>
          </p:nvGrpSpPr>
          <p:grpSpPr>
            <a:xfrm>
              <a:off x="6389543" y="880354"/>
              <a:ext cx="1605004" cy="1601283"/>
              <a:chOff x="0" y="0"/>
              <a:chExt cx="1605002" cy="1601282"/>
            </a:xfrm>
          </p:grpSpPr>
          <p:sp>
            <p:nvSpPr>
              <p:cNvPr id="463" name="Quadrato"/>
              <p:cNvSpPr/>
              <p:nvPr/>
            </p:nvSpPr>
            <p:spPr>
              <a:xfrm>
                <a:off x="9210" y="5046"/>
                <a:ext cx="1591191" cy="1591191"/>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nvGrpSpPr>
              <p:cNvPr id="495" name="Gruppo"/>
              <p:cNvGrpSpPr/>
              <p:nvPr/>
            </p:nvGrpSpPr>
            <p:grpSpPr>
              <a:xfrm>
                <a:off x="0" y="0"/>
                <a:ext cx="1605003" cy="1601283"/>
                <a:chOff x="0" y="0"/>
                <a:chExt cx="1605002" cy="1601282"/>
              </a:xfrm>
            </p:grpSpPr>
            <p:sp>
              <p:nvSpPr>
                <p:cNvPr id="464" name="Quadrato"/>
                <p:cNvSpPr/>
                <p:nvPr/>
              </p:nvSpPr>
              <p:spPr>
                <a:xfrm>
                  <a:off x="0" y="9211"/>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65" name="Quadrato"/>
                <p:cNvSpPr/>
                <p:nvPr/>
              </p:nvSpPr>
              <p:spPr>
                <a:xfrm>
                  <a:off x="267132" y="9211"/>
                  <a:ext cx="269342" cy="269342"/>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66" name="Quadrato"/>
                <p:cNvSpPr/>
                <p:nvPr/>
              </p:nvSpPr>
              <p:spPr>
                <a:xfrm>
                  <a:off x="267132" y="276343"/>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67" name="Quadrato"/>
                <p:cNvSpPr/>
                <p:nvPr/>
              </p:nvSpPr>
              <p:spPr>
                <a:xfrm>
                  <a:off x="0" y="276343"/>
                  <a:ext cx="269342" cy="269342"/>
                </a:xfrm>
                <a:prstGeom prst="rect">
                  <a:avLst/>
                </a:prstGeom>
                <a:solidFill>
                  <a:srgbClr val="9E271F"/>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68" name="Quadrato"/>
                <p:cNvSpPr/>
                <p:nvPr/>
              </p:nvSpPr>
              <p:spPr>
                <a:xfrm>
                  <a:off x="534264" y="543476"/>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69" name="Quadrato"/>
                <p:cNvSpPr/>
                <p:nvPr/>
              </p:nvSpPr>
              <p:spPr>
                <a:xfrm>
                  <a:off x="801397" y="543476"/>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70" name="Quadrato"/>
                <p:cNvSpPr/>
                <p:nvPr/>
              </p:nvSpPr>
              <p:spPr>
                <a:xfrm>
                  <a:off x="801397" y="810608"/>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71" name="Quadrato"/>
                <p:cNvSpPr/>
                <p:nvPr/>
              </p:nvSpPr>
              <p:spPr>
                <a:xfrm>
                  <a:off x="1068529" y="1059317"/>
                  <a:ext cx="269342" cy="269343"/>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72" name="Quadrato"/>
                <p:cNvSpPr/>
                <p:nvPr/>
              </p:nvSpPr>
              <p:spPr>
                <a:xfrm>
                  <a:off x="1326450" y="1059317"/>
                  <a:ext cx="269342" cy="269343"/>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73" name="Quadrato"/>
                <p:cNvSpPr/>
                <p:nvPr/>
              </p:nvSpPr>
              <p:spPr>
                <a:xfrm>
                  <a:off x="1326450" y="1326450"/>
                  <a:ext cx="269342" cy="269342"/>
                </a:xfrm>
                <a:prstGeom prst="rect">
                  <a:avLst/>
                </a:prstGeom>
                <a:solidFill>
                  <a:srgbClr val="86100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74" name="Quadrato"/>
                <p:cNvSpPr/>
                <p:nvPr/>
              </p:nvSpPr>
              <p:spPr>
                <a:xfrm>
                  <a:off x="1326450" y="810608"/>
                  <a:ext cx="269342" cy="269342"/>
                </a:xfrm>
                <a:prstGeom prst="rect">
                  <a:avLst/>
                </a:prstGeom>
                <a:solidFill>
                  <a:srgbClr val="C8250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75" name="Quadrato"/>
                <p:cNvSpPr/>
                <p:nvPr/>
              </p:nvSpPr>
              <p:spPr>
                <a:xfrm>
                  <a:off x="1068529" y="810608"/>
                  <a:ext cx="269342" cy="269342"/>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76" name="Quadrato"/>
                <p:cNvSpPr/>
                <p:nvPr/>
              </p:nvSpPr>
              <p:spPr>
                <a:xfrm>
                  <a:off x="1068529" y="1326450"/>
                  <a:ext cx="269342" cy="269342"/>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77" name="Quadrato"/>
                <p:cNvSpPr/>
                <p:nvPr/>
              </p:nvSpPr>
              <p:spPr>
                <a:xfrm>
                  <a:off x="801397" y="1059317"/>
                  <a:ext cx="269342" cy="269343"/>
                </a:xfrm>
                <a:prstGeom prst="rect">
                  <a:avLst/>
                </a:prstGeom>
                <a:solidFill>
                  <a:srgbClr val="FF9B9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78" name="Quadrato"/>
                <p:cNvSpPr/>
                <p:nvPr/>
              </p:nvSpPr>
              <p:spPr>
                <a:xfrm>
                  <a:off x="801397" y="1326450"/>
                  <a:ext cx="269342" cy="269342"/>
                </a:xfrm>
                <a:prstGeom prst="rect">
                  <a:avLst/>
                </a:prstGeom>
                <a:solidFill>
                  <a:srgbClr val="C82506"/>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79" name="Quadrato"/>
                <p:cNvSpPr/>
                <p:nvPr/>
              </p:nvSpPr>
              <p:spPr>
                <a:xfrm>
                  <a:off x="0" y="543476"/>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80" name="Quadrato"/>
                <p:cNvSpPr/>
                <p:nvPr/>
              </p:nvSpPr>
              <p:spPr>
                <a:xfrm>
                  <a:off x="534264" y="9211"/>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81" name="Quadrato"/>
                <p:cNvSpPr/>
                <p:nvPr/>
              </p:nvSpPr>
              <p:spPr>
                <a:xfrm>
                  <a:off x="801397" y="276343"/>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82" name="Quadrato"/>
                <p:cNvSpPr/>
                <p:nvPr/>
              </p:nvSpPr>
              <p:spPr>
                <a:xfrm>
                  <a:off x="1068529" y="543476"/>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83" name="Quadrato"/>
                <p:cNvSpPr/>
                <p:nvPr/>
              </p:nvSpPr>
              <p:spPr>
                <a:xfrm>
                  <a:off x="535369" y="274135"/>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84" name="Quadrato"/>
                <p:cNvSpPr/>
                <p:nvPr/>
              </p:nvSpPr>
              <p:spPr>
                <a:xfrm>
                  <a:off x="267132" y="543476"/>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85" name="Quadrato"/>
                <p:cNvSpPr/>
                <p:nvPr/>
              </p:nvSpPr>
              <p:spPr>
                <a:xfrm>
                  <a:off x="534264" y="810608"/>
                  <a:ext cx="269342" cy="269342"/>
                </a:xfrm>
                <a:prstGeom prst="rect">
                  <a:avLst/>
                </a:prstGeom>
                <a:solidFill>
                  <a:srgbClr val="E4C2C5"/>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86" name="Quadrato"/>
                <p:cNvSpPr/>
                <p:nvPr/>
              </p:nvSpPr>
              <p:spPr>
                <a:xfrm>
                  <a:off x="533160" y="1059317"/>
                  <a:ext cx="269342" cy="269343"/>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87" name="Quadrato"/>
                <p:cNvSpPr/>
                <p:nvPr/>
              </p:nvSpPr>
              <p:spPr>
                <a:xfrm>
                  <a:off x="267132" y="810608"/>
                  <a:ext cx="269342" cy="269342"/>
                </a:xfrm>
                <a:prstGeom prst="rect">
                  <a:avLst/>
                </a:prstGeom>
                <a:solidFill>
                  <a:srgbClr val="FFD9DC"/>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88" name="Quadrato"/>
                <p:cNvSpPr/>
                <p:nvPr/>
              </p:nvSpPr>
              <p:spPr>
                <a:xfrm>
                  <a:off x="801397" y="9211"/>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89" name="Quadrato"/>
                <p:cNvSpPr/>
                <p:nvPr/>
              </p:nvSpPr>
              <p:spPr>
                <a:xfrm>
                  <a:off x="1065028" y="276343"/>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90" name="Quadrato"/>
                <p:cNvSpPr/>
                <p:nvPr/>
              </p:nvSpPr>
              <p:spPr>
                <a:xfrm>
                  <a:off x="1335661" y="541267"/>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91" name="Quadrato"/>
                <p:cNvSpPr/>
                <p:nvPr/>
              </p:nvSpPr>
              <p:spPr>
                <a:xfrm>
                  <a:off x="0" y="810608"/>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92" name="Quadrato"/>
                <p:cNvSpPr/>
                <p:nvPr/>
              </p:nvSpPr>
              <p:spPr>
                <a:xfrm>
                  <a:off x="266027" y="1079949"/>
                  <a:ext cx="269343"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93" name="Quadrato"/>
                <p:cNvSpPr/>
                <p:nvPr/>
              </p:nvSpPr>
              <p:spPr>
                <a:xfrm>
                  <a:off x="534264" y="1326450"/>
                  <a:ext cx="269342" cy="269342"/>
                </a:xfrm>
                <a:prstGeom prst="rect">
                  <a:avLst/>
                </a:prstGeom>
                <a:solidFill>
                  <a:srgbClr val="FEF1F1"/>
                </a:solidFill>
                <a:ln w="12700" cap="flat">
                  <a:noFill/>
                  <a:miter lim="400000"/>
                </a:ln>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sp>
              <p:nvSpPr>
                <p:cNvPr id="494" name="Rettangolo"/>
                <p:cNvSpPr/>
                <p:nvPr/>
              </p:nvSpPr>
              <p:spPr>
                <a:xfrm>
                  <a:off x="0" y="0"/>
                  <a:ext cx="1592935" cy="1601283"/>
                </a:xfrm>
                <a:prstGeom prst="rect">
                  <a:avLst/>
                </a:prstGeom>
                <a:noFill/>
                <a:ln w="38100" cap="flat">
                  <a:solidFill>
                    <a:srgbClr val="000000"/>
                  </a:solidFill>
                  <a:prstDash val="solid"/>
                  <a:miter lim="400000"/>
                </a:ln>
                <a:effectLst>
                  <a:outerShdw blurRad="38100" dist="25400" dir="5400000" rotWithShape="0">
                    <a:srgbClr val="000000">
                      <a:alpha val="50000"/>
                    </a:srgbClr>
                  </a:outerShdw>
                </a:effectLst>
              </p:spPr>
              <p:txBody>
                <a:bodyPr wrap="square" lIns="35719" tIns="35719" rIns="35719" bIns="35719" numCol="1" anchor="ctr">
                  <a:noAutofit/>
                </a:bodyPr>
                <a:lstStyle/>
                <a:p>
                  <a:pPr algn="ctr" defTabSz="410751" hangingPunct="0">
                    <a:defRPr b="0">
                      <a:solidFill>
                        <a:srgbClr val="FFFFFF"/>
                      </a:solidFill>
                      <a:latin typeface="Helvetica Light"/>
                      <a:ea typeface="Helvetica Light"/>
                      <a:cs typeface="Helvetica Light"/>
                      <a:sym typeface="Helvetica Light"/>
                    </a:defRPr>
                  </a:pPr>
                  <a:endParaRPr sz="1687" kern="0">
                    <a:solidFill>
                      <a:srgbClr val="FFFFFF"/>
                    </a:solidFill>
                    <a:latin typeface="Helvetica Light"/>
                    <a:sym typeface="Helvetica Light"/>
                  </a:endParaRPr>
                </a:p>
              </p:txBody>
            </p:sp>
          </p:grpSp>
        </p:grpSp>
        <p:sp>
          <p:nvSpPr>
            <p:cNvPr id="497" name="POLYMER"/>
            <p:cNvSpPr txBox="1"/>
            <p:nvPr/>
          </p:nvSpPr>
          <p:spPr>
            <a:xfrm>
              <a:off x="98883" y="180437"/>
              <a:ext cx="1698153" cy="446599"/>
            </a:xfrm>
            <a:prstGeom prst="rect">
              <a:avLst/>
            </a:prstGeom>
            <a:solidFill>
              <a:schemeClr val="accent3"/>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p>
              <a:pPr algn="ctr" defTabSz="410751" hangingPunct="0"/>
              <a:r>
                <a:rPr sz="1687" b="1" kern="0">
                  <a:solidFill>
                    <a:srgbClr val="000000"/>
                  </a:solidFill>
                  <a:latin typeface="Helvetica Neue"/>
                  <a:sym typeface="Helvetica Neue"/>
                </a:rPr>
                <a:t>POLYMER</a:t>
              </a:r>
            </a:p>
          </p:txBody>
        </p:sp>
        <p:sp>
          <p:nvSpPr>
            <p:cNvPr id="498" name="Freccia"/>
            <p:cNvSpPr/>
            <p:nvPr/>
          </p:nvSpPr>
          <p:spPr>
            <a:xfrm>
              <a:off x="1784484" y="164255"/>
              <a:ext cx="232668" cy="446599"/>
            </a:xfrm>
            <a:prstGeom prst="rightArrow">
              <a:avLst>
                <a:gd name="adj1" fmla="val 32000"/>
                <a:gd name="adj2" fmla="val 338383"/>
              </a:avLst>
            </a:prstGeom>
            <a:solidFill>
              <a:schemeClr val="accent3"/>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499" name="MD SIMULATIONS"/>
            <p:cNvSpPr txBox="1"/>
            <p:nvPr/>
          </p:nvSpPr>
          <p:spPr>
            <a:xfrm>
              <a:off x="2364467" y="199516"/>
              <a:ext cx="2928033" cy="446599"/>
            </a:xfrm>
            <a:prstGeom prst="rect">
              <a:avLst/>
            </a:prstGeom>
            <a:solidFill>
              <a:schemeClr val="accent2">
                <a:hueOff val="167855"/>
                <a:satOff val="17755"/>
                <a:lumOff val="-16671"/>
              </a:schemeClr>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p>
              <a:pPr algn="ctr" defTabSz="410751" hangingPunct="0"/>
              <a:r>
                <a:rPr sz="1687" b="1" kern="0">
                  <a:solidFill>
                    <a:srgbClr val="000000"/>
                  </a:solidFill>
                  <a:latin typeface="Helvetica Neue"/>
                  <a:sym typeface="Helvetica Neue"/>
                </a:rPr>
                <a:t>MD SIMULATIONS</a:t>
              </a:r>
            </a:p>
          </p:txBody>
        </p:sp>
        <p:sp>
          <p:nvSpPr>
            <p:cNvPr id="500" name="Freccia"/>
            <p:cNvSpPr/>
            <p:nvPr/>
          </p:nvSpPr>
          <p:spPr>
            <a:xfrm>
              <a:off x="5282408" y="199516"/>
              <a:ext cx="232668" cy="446599"/>
            </a:xfrm>
            <a:prstGeom prst="rightArrow">
              <a:avLst>
                <a:gd name="adj1" fmla="val 32000"/>
                <a:gd name="adj2" fmla="val 338383"/>
              </a:avLst>
            </a:prstGeom>
            <a:solidFill>
              <a:schemeClr val="accent2">
                <a:hueOff val="167855"/>
                <a:satOff val="17755"/>
                <a:lumOff val="-16671"/>
              </a:schemeClr>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501" name="3D STRUCTURES"/>
            <p:cNvSpPr txBox="1"/>
            <p:nvPr/>
          </p:nvSpPr>
          <p:spPr>
            <a:xfrm>
              <a:off x="5835452" y="199516"/>
              <a:ext cx="2721811" cy="446599"/>
            </a:xfrm>
            <a:prstGeom prst="rect">
              <a:avLst/>
            </a:prstGeom>
            <a:solidFill>
              <a:schemeClr val="accent1"/>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p>
              <a:pPr algn="ctr" defTabSz="410751" hangingPunct="0"/>
              <a:r>
                <a:rPr sz="1687" b="1" kern="0">
                  <a:solidFill>
                    <a:srgbClr val="000000"/>
                  </a:solidFill>
                  <a:latin typeface="Helvetica Neue"/>
                  <a:sym typeface="Helvetica Neue"/>
                </a:rPr>
                <a:t>3D STRUCTURES</a:t>
              </a:r>
            </a:p>
          </p:txBody>
        </p:sp>
      </p:grpSp>
      <p:grpSp>
        <p:nvGrpSpPr>
          <p:cNvPr id="542" name="Gruppo"/>
          <p:cNvGrpSpPr/>
          <p:nvPr/>
        </p:nvGrpSpPr>
        <p:grpSpPr>
          <a:xfrm>
            <a:off x="334749" y="1732292"/>
            <a:ext cx="8527126" cy="2552862"/>
            <a:chOff x="0" y="0"/>
            <a:chExt cx="12127466" cy="3630736"/>
          </a:xfrm>
        </p:grpSpPr>
        <p:sp>
          <p:nvSpPr>
            <p:cNvPr id="503" name="Rettangolo"/>
            <p:cNvSpPr/>
            <p:nvPr/>
          </p:nvSpPr>
          <p:spPr>
            <a:xfrm>
              <a:off x="0" y="0"/>
              <a:ext cx="12127466" cy="3630736"/>
            </a:xfrm>
            <a:prstGeom prst="rect">
              <a:avLst/>
            </a:prstGeom>
            <a:solidFill>
              <a:srgbClr val="F0F0F0"/>
            </a:solidFill>
            <a:ln w="12700" cap="flat">
              <a:solidFill>
                <a:srgbClr val="000000"/>
              </a:solidFill>
              <a:prstDash val="solid"/>
              <a:miter lim="400000"/>
            </a:ln>
            <a:effectLst>
              <a:outerShdw blurRad="25400" dist="12700" dir="2700000" rotWithShape="0">
                <a:srgbClr val="000000">
                  <a:alpha val="50000"/>
                </a:srgbClr>
              </a:outerShdw>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pic>
          <p:nvPicPr>
            <p:cNvPr id="504" name="Screenshot 2018-09-06 15.17.49.png" descr="Screenshot 2018-09-06 15.17.49.png"/>
            <p:cNvPicPr>
              <a:picLocks noChangeAspect="1"/>
            </p:cNvPicPr>
            <p:nvPr/>
          </p:nvPicPr>
          <p:blipFill>
            <a:blip r:embed="rId2">
              <a:extLst/>
            </a:blip>
            <a:srcRect l="80286" t="10808" r="5322" b="58370"/>
            <a:stretch>
              <a:fillRect/>
            </a:stretch>
          </p:blipFill>
          <p:spPr>
            <a:xfrm>
              <a:off x="165860" y="1077838"/>
              <a:ext cx="1566324" cy="1626422"/>
            </a:xfrm>
            <a:prstGeom prst="rect">
              <a:avLst/>
            </a:prstGeom>
            <a:ln w="12700" cap="flat">
              <a:noFill/>
              <a:miter lim="400000"/>
            </a:ln>
            <a:effectLst>
              <a:outerShdw blurRad="25400" dist="25400" dir="2700000" rotWithShape="0">
                <a:srgbClr val="000000">
                  <a:alpha val="50000"/>
                </a:srgbClr>
              </a:outerShdw>
            </a:effectLst>
          </p:spPr>
        </p:pic>
        <p:pic>
          <p:nvPicPr>
            <p:cNvPr id="505" name="Gruppo" descr="Gruppo"/>
            <p:cNvPicPr>
              <a:picLocks noChangeAspect="1"/>
            </p:cNvPicPr>
            <p:nvPr/>
          </p:nvPicPr>
          <p:blipFill>
            <a:blip r:embed="rId2">
              <a:extLst/>
            </a:blip>
            <a:srcRect l="51185" t="63342" r="31386" b="5001"/>
            <a:stretch>
              <a:fillRect/>
            </a:stretch>
          </p:blipFill>
          <p:spPr>
            <a:xfrm>
              <a:off x="4849920" y="1054566"/>
              <a:ext cx="1899637" cy="1673057"/>
            </a:xfrm>
            <a:prstGeom prst="rect">
              <a:avLst/>
            </a:prstGeom>
            <a:ln w="12700" cap="flat">
              <a:noFill/>
              <a:miter lim="400000"/>
            </a:ln>
            <a:effectLst/>
          </p:spPr>
        </p:pic>
        <p:sp>
          <p:nvSpPr>
            <p:cNvPr id="506" name="Hi-C"/>
            <p:cNvSpPr txBox="1"/>
            <p:nvPr/>
          </p:nvSpPr>
          <p:spPr>
            <a:xfrm>
              <a:off x="205860" y="682032"/>
              <a:ext cx="1486158" cy="39881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2000"/>
              </a:lvl1pPr>
            </a:lstStyle>
            <a:p>
              <a:pPr algn="ctr" defTabSz="410751" hangingPunct="0"/>
              <a:r>
                <a:rPr sz="1406" b="1" kern="0">
                  <a:solidFill>
                    <a:srgbClr val="000000"/>
                  </a:solidFill>
                  <a:latin typeface="Helvetica Neue"/>
                  <a:sym typeface="Helvetica Neue"/>
                </a:rPr>
                <a:t>Hi-C</a:t>
              </a:r>
            </a:p>
          </p:txBody>
        </p:sp>
        <p:pic>
          <p:nvPicPr>
            <p:cNvPr id="507" name="Gruppo" descr="Gruppo"/>
            <p:cNvPicPr>
              <a:picLocks noChangeAspect="1"/>
            </p:cNvPicPr>
            <p:nvPr/>
          </p:nvPicPr>
          <p:blipFill>
            <a:blip r:embed="rId2">
              <a:extLst/>
            </a:blip>
            <a:srcRect l="51050" t="10896" r="31593" b="58454"/>
            <a:stretch>
              <a:fillRect/>
            </a:stretch>
          </p:blipFill>
          <p:spPr>
            <a:xfrm>
              <a:off x="2252140" y="1077838"/>
              <a:ext cx="1899637" cy="1626514"/>
            </a:xfrm>
            <a:prstGeom prst="rect">
              <a:avLst/>
            </a:prstGeom>
            <a:ln w="12700" cap="flat">
              <a:noFill/>
              <a:miter lim="400000"/>
            </a:ln>
            <a:effectLst/>
          </p:spPr>
        </p:pic>
        <p:pic>
          <p:nvPicPr>
            <p:cNvPr id="508" name="Gruppo" descr="Gruppo"/>
            <p:cNvPicPr>
              <a:picLocks noChangeAspect="1"/>
            </p:cNvPicPr>
            <p:nvPr/>
          </p:nvPicPr>
          <p:blipFill>
            <a:blip r:embed="rId2">
              <a:extLst/>
            </a:blip>
            <a:srcRect l="77351" t="63342" r="5220" b="5001"/>
            <a:stretch>
              <a:fillRect/>
            </a:stretch>
          </p:blipFill>
          <p:spPr>
            <a:xfrm>
              <a:off x="8252605" y="1054566"/>
              <a:ext cx="1899637" cy="1673057"/>
            </a:xfrm>
            <a:prstGeom prst="rect">
              <a:avLst/>
            </a:prstGeom>
            <a:ln w="12700" cap="flat">
              <a:noFill/>
              <a:miter lim="400000"/>
            </a:ln>
            <a:effectLst/>
          </p:spPr>
        </p:pic>
        <p:sp>
          <p:nvSpPr>
            <p:cNvPr id="509" name="I Iteration"/>
            <p:cNvSpPr txBox="1"/>
            <p:nvPr/>
          </p:nvSpPr>
          <p:spPr>
            <a:xfrm>
              <a:off x="2602190" y="677202"/>
              <a:ext cx="1566158" cy="39881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2000"/>
              </a:lvl1pPr>
            </a:lstStyle>
            <a:p>
              <a:pPr algn="ctr" defTabSz="410751" hangingPunct="0"/>
              <a:r>
                <a:rPr sz="1406" b="1" kern="0">
                  <a:solidFill>
                    <a:srgbClr val="000000"/>
                  </a:solidFill>
                  <a:latin typeface="Helvetica Neue"/>
                  <a:sym typeface="Helvetica Neue"/>
                </a:rPr>
                <a:t>I Iteration </a:t>
              </a:r>
            </a:p>
          </p:txBody>
        </p:sp>
        <p:sp>
          <p:nvSpPr>
            <p:cNvPr id="510" name="II Iteration"/>
            <p:cNvSpPr txBox="1"/>
            <p:nvPr/>
          </p:nvSpPr>
          <p:spPr>
            <a:xfrm>
              <a:off x="5175254" y="682032"/>
              <a:ext cx="1566158" cy="39881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2000"/>
              </a:lvl1pPr>
            </a:lstStyle>
            <a:p>
              <a:pPr algn="ctr" defTabSz="410751" hangingPunct="0"/>
              <a:r>
                <a:rPr sz="1406" b="1" kern="0">
                  <a:solidFill>
                    <a:srgbClr val="000000"/>
                  </a:solidFill>
                  <a:latin typeface="Helvetica Neue"/>
                  <a:sym typeface="Helvetica Neue"/>
                </a:rPr>
                <a:t>II Iteration </a:t>
              </a:r>
            </a:p>
          </p:txBody>
        </p:sp>
        <p:sp>
          <p:nvSpPr>
            <p:cNvPr id="511" name="Final Iteration"/>
            <p:cNvSpPr txBox="1"/>
            <p:nvPr/>
          </p:nvSpPr>
          <p:spPr>
            <a:xfrm>
              <a:off x="8441230" y="682032"/>
              <a:ext cx="1847183" cy="39881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2000"/>
              </a:lvl1pPr>
            </a:lstStyle>
            <a:p>
              <a:pPr algn="ctr" defTabSz="410751" hangingPunct="0"/>
              <a:r>
                <a:rPr lang="en-US" sz="1406" b="1" kern="0" dirty="0">
                  <a:solidFill>
                    <a:srgbClr val="000000"/>
                  </a:solidFill>
                  <a:latin typeface="Helvetica Neue"/>
                  <a:sym typeface="Helvetica Neue"/>
                </a:rPr>
                <a:t>Final state</a:t>
              </a:r>
            </a:p>
          </p:txBody>
        </p:sp>
        <p:sp>
          <p:nvSpPr>
            <p:cNvPr id="512" name="Freccia"/>
            <p:cNvSpPr/>
            <p:nvPr/>
          </p:nvSpPr>
          <p:spPr>
            <a:xfrm>
              <a:off x="4358806" y="1652863"/>
              <a:ext cx="390071" cy="476464"/>
            </a:xfrm>
            <a:prstGeom prst="rightArrow">
              <a:avLst>
                <a:gd name="adj1" fmla="val 32000"/>
                <a:gd name="adj2" fmla="val 78175"/>
              </a:avLst>
            </a:prstGeom>
            <a:solidFill>
              <a:srgbClr val="929292"/>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513" name="Freccia"/>
            <p:cNvSpPr/>
            <p:nvPr/>
          </p:nvSpPr>
          <p:spPr>
            <a:xfrm>
              <a:off x="6840407" y="1652863"/>
              <a:ext cx="390071" cy="476464"/>
            </a:xfrm>
            <a:prstGeom prst="rightArrow">
              <a:avLst>
                <a:gd name="adj1" fmla="val 32000"/>
                <a:gd name="adj2" fmla="val 78175"/>
              </a:avLst>
            </a:prstGeom>
            <a:solidFill>
              <a:srgbClr val="929292"/>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514" name="Freccia"/>
            <p:cNvSpPr/>
            <p:nvPr/>
          </p:nvSpPr>
          <p:spPr>
            <a:xfrm>
              <a:off x="7756578" y="1652863"/>
              <a:ext cx="390071" cy="476464"/>
            </a:xfrm>
            <a:prstGeom prst="rightArrow">
              <a:avLst>
                <a:gd name="adj1" fmla="val 32000"/>
                <a:gd name="adj2" fmla="val 78175"/>
              </a:avLst>
            </a:prstGeom>
            <a:solidFill>
              <a:srgbClr val="929292"/>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515" name="…"/>
            <p:cNvSpPr txBox="1"/>
            <p:nvPr/>
          </p:nvSpPr>
          <p:spPr>
            <a:xfrm>
              <a:off x="7172455" y="1615958"/>
              <a:ext cx="635169" cy="39881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2000"/>
              </a:lvl1pPr>
            </a:lstStyle>
            <a:p>
              <a:pPr algn="ctr" defTabSz="410751" hangingPunct="0"/>
              <a:r>
                <a:rPr sz="1406" b="1" kern="0">
                  <a:solidFill>
                    <a:srgbClr val="000000"/>
                  </a:solidFill>
                  <a:latin typeface="Helvetica Neue"/>
                  <a:sym typeface="Helvetica Neue"/>
                </a:rPr>
                <a:t>…</a:t>
              </a:r>
            </a:p>
          </p:txBody>
        </p:sp>
        <p:sp>
          <p:nvSpPr>
            <p:cNvPr id="516" name="comparison"/>
            <p:cNvSpPr txBox="1"/>
            <p:nvPr/>
          </p:nvSpPr>
          <p:spPr>
            <a:xfrm>
              <a:off x="356176" y="3209319"/>
              <a:ext cx="1571915" cy="3749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800"/>
              </a:lvl1pPr>
            </a:lstStyle>
            <a:p>
              <a:pPr algn="ctr" defTabSz="410751" hangingPunct="0"/>
              <a:r>
                <a:rPr sz="1266" b="1" kern="0">
                  <a:solidFill>
                    <a:srgbClr val="000000"/>
                  </a:solidFill>
                  <a:latin typeface="Helvetica Neue"/>
                  <a:sym typeface="Helvetica Neue"/>
                </a:rPr>
                <a:t>comparison</a:t>
              </a:r>
            </a:p>
          </p:txBody>
        </p:sp>
        <p:grpSp>
          <p:nvGrpSpPr>
            <p:cNvPr id="519" name="Gruppo"/>
            <p:cNvGrpSpPr/>
            <p:nvPr/>
          </p:nvGrpSpPr>
          <p:grpSpPr>
            <a:xfrm>
              <a:off x="132576" y="160175"/>
              <a:ext cx="1789599" cy="446599"/>
              <a:chOff x="0" y="0"/>
              <a:chExt cx="1789598" cy="446598"/>
            </a:xfrm>
          </p:grpSpPr>
          <p:sp>
            <p:nvSpPr>
              <p:cNvPr id="517" name="INPUT"/>
              <p:cNvSpPr txBox="1"/>
              <p:nvPr/>
            </p:nvSpPr>
            <p:spPr>
              <a:xfrm>
                <a:off x="0" y="0"/>
                <a:ext cx="1566158" cy="446599"/>
              </a:xfrm>
              <a:prstGeom prst="rect">
                <a:avLst/>
              </a:prstGeom>
              <a:solidFill>
                <a:schemeClr val="accent1"/>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p>
                <a:pPr algn="ctr" defTabSz="410751" hangingPunct="0"/>
                <a:r>
                  <a:rPr sz="1687" b="1" kern="0">
                    <a:solidFill>
                      <a:srgbClr val="000000"/>
                    </a:solidFill>
                    <a:latin typeface="Helvetica Neue"/>
                    <a:sym typeface="Helvetica Neue"/>
                  </a:rPr>
                  <a:t>INPUT</a:t>
                </a:r>
              </a:p>
            </p:txBody>
          </p:sp>
          <p:sp>
            <p:nvSpPr>
              <p:cNvPr id="518" name="Freccia"/>
              <p:cNvSpPr/>
              <p:nvPr/>
            </p:nvSpPr>
            <p:spPr>
              <a:xfrm>
                <a:off x="1556930" y="0"/>
                <a:ext cx="232669" cy="446599"/>
              </a:xfrm>
              <a:prstGeom prst="rightArrow">
                <a:avLst>
                  <a:gd name="adj1" fmla="val 32000"/>
                  <a:gd name="adj2" fmla="val 338383"/>
                </a:avLst>
              </a:prstGeom>
              <a:solidFill>
                <a:schemeClr val="accent1"/>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grpSp>
          <p:nvGrpSpPr>
            <p:cNvPr id="522" name="Gruppo"/>
            <p:cNvGrpSpPr/>
            <p:nvPr/>
          </p:nvGrpSpPr>
          <p:grpSpPr>
            <a:xfrm>
              <a:off x="2211991" y="150273"/>
              <a:ext cx="8104398" cy="446601"/>
              <a:chOff x="0" y="-1"/>
              <a:chExt cx="8104396" cy="446600"/>
            </a:xfrm>
          </p:grpSpPr>
          <p:sp>
            <p:nvSpPr>
              <p:cNvPr id="520" name="INFERENCE METHOD (PRISMR)"/>
              <p:cNvSpPr txBox="1"/>
              <p:nvPr/>
            </p:nvSpPr>
            <p:spPr>
              <a:xfrm>
                <a:off x="0" y="0"/>
                <a:ext cx="7871729" cy="446599"/>
              </a:xfrm>
              <a:prstGeom prst="rect">
                <a:avLst/>
              </a:prstGeom>
              <a:solidFill>
                <a:schemeClr val="accent2">
                  <a:hueOff val="167855"/>
                  <a:satOff val="17755"/>
                  <a:lumOff val="-16671"/>
                </a:schemeClr>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p>
                <a:pPr algn="ctr" defTabSz="410751" hangingPunct="0"/>
                <a:r>
                  <a:rPr sz="1687" b="1" kern="0">
                    <a:solidFill>
                      <a:srgbClr val="000000"/>
                    </a:solidFill>
                    <a:latin typeface="Helvetica Neue"/>
                    <a:sym typeface="Helvetica Neue"/>
                  </a:rPr>
                  <a:t>INFERENCE METHOD (PRISMR)</a:t>
                </a:r>
              </a:p>
            </p:txBody>
          </p:sp>
          <p:sp>
            <p:nvSpPr>
              <p:cNvPr id="521" name="Freccia"/>
              <p:cNvSpPr/>
              <p:nvPr/>
            </p:nvSpPr>
            <p:spPr>
              <a:xfrm>
                <a:off x="7871728" y="-1"/>
                <a:ext cx="232668" cy="446599"/>
              </a:xfrm>
              <a:prstGeom prst="rightArrow">
                <a:avLst>
                  <a:gd name="adj1" fmla="val 32000"/>
                  <a:gd name="adj2" fmla="val 338383"/>
                </a:avLst>
              </a:prstGeom>
              <a:solidFill>
                <a:schemeClr val="accent2">
                  <a:hueOff val="167855"/>
                  <a:satOff val="17755"/>
                  <a:lumOff val="-16671"/>
                </a:schemeClr>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grpSp>
          <p:nvGrpSpPr>
            <p:cNvPr id="537" name="Gruppo"/>
            <p:cNvGrpSpPr/>
            <p:nvPr/>
          </p:nvGrpSpPr>
          <p:grpSpPr>
            <a:xfrm>
              <a:off x="11009607" y="802371"/>
              <a:ext cx="1034975" cy="1887365"/>
              <a:chOff x="24134" y="230724"/>
              <a:chExt cx="1034974" cy="1887364"/>
            </a:xfrm>
          </p:grpSpPr>
          <p:sp>
            <p:nvSpPr>
              <p:cNvPr id="523" name="binding…"/>
              <p:cNvSpPr txBox="1"/>
              <p:nvPr/>
            </p:nvSpPr>
            <p:spPr>
              <a:xfrm>
                <a:off x="238483" y="1442372"/>
                <a:ext cx="820626" cy="60724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p>
                <a:pPr algn="ctr" defTabSz="321457" hangingPunct="0">
                  <a:lnSpc>
                    <a:spcPct val="90000"/>
                  </a:lnSpc>
                  <a:defRPr sz="1200" b="0">
                    <a:latin typeface="Helvetica"/>
                    <a:ea typeface="Helvetica"/>
                    <a:cs typeface="Helvetica"/>
                    <a:sym typeface="Helvetica"/>
                  </a:defRPr>
                </a:pPr>
                <a:r>
                  <a:rPr sz="844" kern="0">
                    <a:solidFill>
                      <a:srgbClr val="000000"/>
                    </a:solidFill>
                    <a:latin typeface="Helvetica"/>
                    <a:cs typeface="Helvetica"/>
                    <a:sym typeface="Helvetica"/>
                  </a:rPr>
                  <a:t>binding </a:t>
                </a:r>
              </a:p>
              <a:p>
                <a:pPr algn="ctr" defTabSz="321457" hangingPunct="0">
                  <a:lnSpc>
                    <a:spcPct val="90000"/>
                  </a:lnSpc>
                  <a:defRPr sz="1200" b="0">
                    <a:latin typeface="Helvetica"/>
                    <a:ea typeface="Helvetica"/>
                    <a:cs typeface="Helvetica"/>
                    <a:sym typeface="Helvetica"/>
                  </a:defRPr>
                </a:pPr>
                <a:r>
                  <a:rPr sz="844" kern="0">
                    <a:solidFill>
                      <a:srgbClr val="000000"/>
                    </a:solidFill>
                    <a:latin typeface="Helvetica"/>
                    <a:cs typeface="Helvetica"/>
                    <a:sym typeface="Helvetica"/>
                  </a:rPr>
                  <a:t>sites</a:t>
                </a:r>
              </a:p>
            </p:txBody>
          </p:sp>
          <p:sp>
            <p:nvSpPr>
              <p:cNvPr id="524" name="Linea"/>
              <p:cNvSpPr/>
              <p:nvPr/>
            </p:nvSpPr>
            <p:spPr>
              <a:xfrm flipH="1" flipV="1">
                <a:off x="298440" y="1354349"/>
                <a:ext cx="298319" cy="202699"/>
              </a:xfrm>
              <a:prstGeom prst="line">
                <a:avLst/>
              </a:prstGeom>
              <a:noFill/>
              <a:ln w="127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525" name="Linea"/>
              <p:cNvSpPr/>
              <p:nvPr/>
            </p:nvSpPr>
            <p:spPr>
              <a:xfrm flipH="1" flipV="1">
                <a:off x="320668" y="882850"/>
                <a:ext cx="276091" cy="674198"/>
              </a:xfrm>
              <a:prstGeom prst="line">
                <a:avLst/>
              </a:prstGeom>
              <a:noFill/>
              <a:ln w="127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nvGrpSpPr>
              <p:cNvPr id="536" name="Gruppo"/>
              <p:cNvGrpSpPr/>
              <p:nvPr/>
            </p:nvGrpSpPr>
            <p:grpSpPr>
              <a:xfrm>
                <a:off x="24134" y="230724"/>
                <a:ext cx="251942" cy="1887366"/>
                <a:chOff x="0" y="223114"/>
                <a:chExt cx="251941" cy="1887364"/>
              </a:xfrm>
            </p:grpSpPr>
            <p:sp>
              <p:nvSpPr>
                <p:cNvPr id="526" name="Cerchio"/>
                <p:cNvSpPr/>
                <p:nvPr/>
              </p:nvSpPr>
              <p:spPr>
                <a:xfrm rot="4744850">
                  <a:off x="66735" y="235400"/>
                  <a:ext cx="143431" cy="143432"/>
                </a:xfrm>
                <a:prstGeom prst="ellipse">
                  <a:avLst/>
                </a:prstGeom>
                <a:gradFill flip="none" rotWithShape="1">
                  <a:gsLst>
                    <a:gs pos="0">
                      <a:srgbClr val="C0C0C0">
                        <a:alpha val="24712"/>
                      </a:srgbClr>
                    </a:gs>
                    <a:gs pos="72457">
                      <a:srgbClr val="8F8F8F">
                        <a:alpha val="24712"/>
                      </a:srgbClr>
                    </a:gs>
                    <a:gs pos="100000">
                      <a:srgbClr val="5E5E5E">
                        <a:alpha val="24712"/>
                      </a:srgbClr>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527" name="Cerchio"/>
                <p:cNvSpPr/>
                <p:nvPr/>
              </p:nvSpPr>
              <p:spPr>
                <a:xfrm rot="4744850">
                  <a:off x="66735" y="1954761"/>
                  <a:ext cx="143431" cy="143432"/>
                </a:xfrm>
                <a:prstGeom prst="ellipse">
                  <a:avLst/>
                </a:prstGeom>
                <a:gradFill flip="none" rotWithShape="1">
                  <a:gsLst>
                    <a:gs pos="0">
                      <a:srgbClr val="C0C0C0">
                        <a:alpha val="24712"/>
                      </a:srgbClr>
                    </a:gs>
                    <a:gs pos="72457">
                      <a:srgbClr val="8F8F8F">
                        <a:alpha val="24712"/>
                      </a:srgbClr>
                    </a:gs>
                    <a:gs pos="100000">
                      <a:srgbClr val="5E5E5E">
                        <a:alpha val="24712"/>
                      </a:srgbClr>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528" name="Cerchio"/>
                <p:cNvSpPr/>
                <p:nvPr/>
              </p:nvSpPr>
              <p:spPr>
                <a:xfrm rot="4744850">
                  <a:off x="47115" y="1804446"/>
                  <a:ext cx="183105" cy="183105"/>
                </a:xfrm>
                <a:prstGeom prst="ellipse">
                  <a:avLst/>
                </a:prstGeom>
                <a:gradFill flip="none" rotWithShape="1">
                  <a:gsLst>
                    <a:gs pos="0">
                      <a:srgbClr val="C0C0C0">
                        <a:alpha val="31742"/>
                      </a:srgbClr>
                    </a:gs>
                    <a:gs pos="72457">
                      <a:srgbClr val="8F8F8F">
                        <a:alpha val="31742"/>
                      </a:srgbClr>
                    </a:gs>
                    <a:gs pos="100000">
                      <a:srgbClr val="5E5E5E">
                        <a:alpha val="31742"/>
                      </a:srgbClr>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529" name="Cerchio"/>
                <p:cNvSpPr/>
                <p:nvPr/>
              </p:nvSpPr>
              <p:spPr>
                <a:xfrm rot="4744850">
                  <a:off x="47115" y="353563"/>
                  <a:ext cx="183105" cy="183105"/>
                </a:xfrm>
                <a:prstGeom prst="ellipse">
                  <a:avLst/>
                </a:prstGeom>
                <a:gradFill flip="none" rotWithShape="1">
                  <a:gsLst>
                    <a:gs pos="0">
                      <a:srgbClr val="C0C0C0">
                        <a:alpha val="31742"/>
                      </a:srgbClr>
                    </a:gs>
                    <a:gs pos="72457">
                      <a:srgbClr val="8F8F8F">
                        <a:alpha val="31742"/>
                      </a:srgbClr>
                    </a:gs>
                    <a:gs pos="100000">
                      <a:srgbClr val="5E5E5E">
                        <a:alpha val="31742"/>
                      </a:srgbClr>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530" name="Cerchio"/>
                <p:cNvSpPr/>
                <p:nvPr/>
              </p:nvSpPr>
              <p:spPr>
                <a:xfrm rot="4744850">
                  <a:off x="18549" y="954896"/>
                  <a:ext cx="214978" cy="214978"/>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531" name="Cerchio"/>
                <p:cNvSpPr/>
                <p:nvPr/>
              </p:nvSpPr>
              <p:spPr>
                <a:xfrm rot="4744850">
                  <a:off x="18549" y="736801"/>
                  <a:ext cx="214978" cy="214979"/>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532" name="Cerchio"/>
                <p:cNvSpPr/>
                <p:nvPr/>
              </p:nvSpPr>
              <p:spPr>
                <a:xfrm rot="4744850">
                  <a:off x="18549" y="1166878"/>
                  <a:ext cx="214978" cy="214978"/>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533" name="Cerchio"/>
                <p:cNvSpPr/>
                <p:nvPr/>
              </p:nvSpPr>
              <p:spPr>
                <a:xfrm rot="4744850">
                  <a:off x="18549" y="523512"/>
                  <a:ext cx="214978" cy="214978"/>
                </a:xfrm>
                <a:prstGeom prst="ellipse">
                  <a:avLst/>
                </a:prstGeom>
                <a:gradFill flip="none" rotWithShape="1">
                  <a:gsLst>
                    <a:gs pos="0">
                      <a:srgbClr val="FF2600"/>
                    </a:gs>
                    <a:gs pos="50155">
                      <a:srgbClr val="CA1C00"/>
                    </a:gs>
                    <a:gs pos="100000">
                      <a:srgbClr val="941100"/>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534" name="Cerchio"/>
                <p:cNvSpPr/>
                <p:nvPr/>
              </p:nvSpPr>
              <p:spPr>
                <a:xfrm rot="4744850">
                  <a:off x="18414" y="1392352"/>
                  <a:ext cx="214979" cy="214979"/>
                </a:xfrm>
                <a:prstGeom prst="ellipse">
                  <a:avLst/>
                </a:prstGeom>
                <a:gradFill flip="none" rotWithShape="1">
                  <a:gsLst>
                    <a:gs pos="0">
                      <a:srgbClr val="C0C0C0"/>
                    </a:gs>
                    <a:gs pos="72457">
                      <a:srgbClr val="8F8F8F"/>
                    </a:gs>
                    <a:gs pos="100000">
                      <a:srgbClr val="5E5E5E"/>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535" name="Cerchio"/>
                <p:cNvSpPr/>
                <p:nvPr/>
              </p:nvSpPr>
              <p:spPr>
                <a:xfrm rot="4744850">
                  <a:off x="18549" y="1604334"/>
                  <a:ext cx="214978" cy="214979"/>
                </a:xfrm>
                <a:prstGeom prst="ellipse">
                  <a:avLst/>
                </a:prstGeom>
                <a:gradFill flip="none" rotWithShape="1">
                  <a:gsLst>
                    <a:gs pos="0">
                      <a:srgbClr val="9437FF"/>
                    </a:gs>
                    <a:gs pos="47220">
                      <a:srgbClr val="7329C9"/>
                    </a:gs>
                    <a:gs pos="100000">
                      <a:srgbClr val="531B93"/>
                    </a:gs>
                  </a:gsLst>
                  <a:path path="circle">
                    <a:fillToRect l="37721" t="-19636" r="62278" b="119636"/>
                  </a:path>
                </a:gradFill>
                <a:ln w="12700" cap="flat">
                  <a:noFill/>
                  <a:miter lim="400000"/>
                </a:ln>
                <a:effectLst>
                  <a:outerShdw blurRad="38100" dist="25400" dir="2091905" rotWithShape="0">
                    <a:srgbClr val="000000">
                      <a:alpha val="69574"/>
                    </a:srgbClr>
                  </a:outerShdw>
                </a:effectLst>
              </p:spPr>
              <p:txBody>
                <a:bodyPr wrap="square" lIns="35719" tIns="35719" rIns="35719" bIns="35719" numCol="1" anchor="ctr">
                  <a:noAutofit/>
                </a:bodyPr>
                <a:lstStyle/>
                <a:p>
                  <a:pPr algn="ctr" defTabSz="410751" hangingPunct="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kern="0">
                    <a:solidFill>
                      <a:srgbClr val="FFFFFF"/>
                    </a:solidFill>
                    <a:effectLst>
                      <a:outerShdw blurRad="38100" dist="12700" dir="5400000" rotWithShape="0">
                        <a:srgbClr val="000000">
                          <a:alpha val="50000"/>
                        </a:srgbClr>
                      </a:outerShdw>
                    </a:effectLst>
                    <a:latin typeface="Gill Sans"/>
                    <a:sym typeface="Gill Sans"/>
                  </a:endParaRPr>
                </a:p>
              </p:txBody>
            </p:sp>
          </p:grpSp>
        </p:grpSp>
        <p:sp>
          <p:nvSpPr>
            <p:cNvPr id="538" name="OUTPUT"/>
            <p:cNvSpPr txBox="1"/>
            <p:nvPr/>
          </p:nvSpPr>
          <p:spPr>
            <a:xfrm>
              <a:off x="10504947" y="150274"/>
              <a:ext cx="1486158" cy="446599"/>
            </a:xfrm>
            <a:prstGeom prst="rect">
              <a:avLst/>
            </a:prstGeom>
            <a:solidFill>
              <a:schemeClr val="accent3"/>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p>
              <a:pPr algn="ctr" defTabSz="410751" hangingPunct="0"/>
              <a:r>
                <a:rPr sz="1687" b="1" kern="0">
                  <a:solidFill>
                    <a:srgbClr val="000000"/>
                  </a:solidFill>
                  <a:latin typeface="Helvetica Neue"/>
                  <a:sym typeface="Helvetica Neue"/>
                </a:rPr>
                <a:t>OUTPUT</a:t>
              </a:r>
            </a:p>
          </p:txBody>
        </p:sp>
        <p:sp>
          <p:nvSpPr>
            <p:cNvPr id="539" name="Linea"/>
            <p:cNvSpPr/>
            <p:nvPr/>
          </p:nvSpPr>
          <p:spPr>
            <a:xfrm>
              <a:off x="916336" y="2741948"/>
              <a:ext cx="2458770" cy="398078"/>
            </a:xfrm>
            <a:custGeom>
              <a:avLst/>
              <a:gdLst/>
              <a:ahLst/>
              <a:cxnLst>
                <a:cxn ang="0">
                  <a:pos x="wd2" y="hd2"/>
                </a:cxn>
                <a:cxn ang="5400000">
                  <a:pos x="wd2" y="hd2"/>
                </a:cxn>
                <a:cxn ang="10800000">
                  <a:pos x="wd2" y="hd2"/>
                </a:cxn>
                <a:cxn ang="16200000">
                  <a:pos x="wd2" y="hd2"/>
                </a:cxn>
              </a:cxnLst>
              <a:rect l="0" t="0" r="r" b="b"/>
              <a:pathLst>
                <a:path w="21600" h="21106" extrusionOk="0">
                  <a:moveTo>
                    <a:pt x="0" y="1661"/>
                  </a:moveTo>
                  <a:cubicBezTo>
                    <a:pt x="3256" y="14820"/>
                    <a:pt x="7106" y="21600"/>
                    <a:pt x="11023" y="21078"/>
                  </a:cubicBezTo>
                  <a:cubicBezTo>
                    <a:pt x="14818" y="20572"/>
                    <a:pt x="18501" y="13232"/>
                    <a:pt x="21600" y="0"/>
                  </a:cubicBezTo>
                </a:path>
              </a:pathLst>
            </a:custGeom>
            <a:noFill/>
            <a:ln w="25400" cap="flat">
              <a:solidFill>
                <a:srgbClr val="000000"/>
              </a:solidFill>
              <a:custDash>
                <a:ds d="200000" sp="200000"/>
              </a:custDash>
              <a:miter lim="400000"/>
              <a:headEnd type="triangle" w="med" len="med"/>
              <a:tailEnd type="triangle" w="med" len="med"/>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540" name="Linea"/>
            <p:cNvSpPr/>
            <p:nvPr/>
          </p:nvSpPr>
          <p:spPr>
            <a:xfrm>
              <a:off x="917248" y="2690772"/>
              <a:ext cx="4956428" cy="612436"/>
            </a:xfrm>
            <a:custGeom>
              <a:avLst/>
              <a:gdLst/>
              <a:ahLst/>
              <a:cxnLst>
                <a:cxn ang="0">
                  <a:pos x="wd2" y="hd2"/>
                </a:cxn>
                <a:cxn ang="5400000">
                  <a:pos x="wd2" y="hd2"/>
                </a:cxn>
                <a:cxn ang="10800000">
                  <a:pos x="wd2" y="hd2"/>
                </a:cxn>
                <a:cxn ang="16200000">
                  <a:pos x="wd2" y="hd2"/>
                </a:cxn>
              </a:cxnLst>
              <a:rect l="0" t="0" r="r" b="b"/>
              <a:pathLst>
                <a:path w="21600" h="16952" extrusionOk="0">
                  <a:moveTo>
                    <a:pt x="0" y="2458"/>
                  </a:moveTo>
                  <a:cubicBezTo>
                    <a:pt x="747" y="5480"/>
                    <a:pt x="1576" y="8072"/>
                    <a:pt x="2461" y="10182"/>
                  </a:cubicBezTo>
                  <a:cubicBezTo>
                    <a:pt x="7249" y="21600"/>
                    <a:pt x="12675" y="16877"/>
                    <a:pt x="17716" y="8498"/>
                  </a:cubicBezTo>
                  <a:cubicBezTo>
                    <a:pt x="19064" y="6256"/>
                    <a:pt x="20394" y="3761"/>
                    <a:pt x="21600" y="0"/>
                  </a:cubicBezTo>
                </a:path>
              </a:pathLst>
            </a:custGeom>
            <a:noFill/>
            <a:ln w="25400" cap="flat">
              <a:solidFill>
                <a:srgbClr val="000000"/>
              </a:solidFill>
              <a:custDash>
                <a:ds d="200000" sp="200000"/>
              </a:custDash>
              <a:miter lim="400000"/>
              <a:headEnd type="triangle" w="med" len="med"/>
              <a:tailEnd type="triangle" w="med" len="med"/>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sp>
          <p:nvSpPr>
            <p:cNvPr id="541" name="Linea"/>
            <p:cNvSpPr/>
            <p:nvPr/>
          </p:nvSpPr>
          <p:spPr>
            <a:xfrm>
              <a:off x="907668" y="2690773"/>
              <a:ext cx="8509927" cy="774203"/>
            </a:xfrm>
            <a:custGeom>
              <a:avLst/>
              <a:gdLst/>
              <a:ahLst/>
              <a:cxnLst>
                <a:cxn ang="0">
                  <a:pos x="wd2" y="hd2"/>
                </a:cxn>
                <a:cxn ang="5400000">
                  <a:pos x="wd2" y="hd2"/>
                </a:cxn>
                <a:cxn ang="10800000">
                  <a:pos x="wd2" y="hd2"/>
                </a:cxn>
                <a:cxn ang="16200000">
                  <a:pos x="wd2" y="hd2"/>
                </a:cxn>
              </a:cxnLst>
              <a:rect l="0" t="0" r="r" b="b"/>
              <a:pathLst>
                <a:path w="21600" h="15710" extrusionOk="0">
                  <a:moveTo>
                    <a:pt x="0" y="1800"/>
                  </a:moveTo>
                  <a:cubicBezTo>
                    <a:pt x="730" y="5050"/>
                    <a:pt x="1554" y="7853"/>
                    <a:pt x="2444" y="10025"/>
                  </a:cubicBezTo>
                  <a:cubicBezTo>
                    <a:pt x="7190" y="21600"/>
                    <a:pt x="12646" y="13005"/>
                    <a:pt x="17716" y="6222"/>
                  </a:cubicBezTo>
                  <a:cubicBezTo>
                    <a:pt x="19061" y="4422"/>
                    <a:pt x="20393" y="2754"/>
                    <a:pt x="21600" y="0"/>
                  </a:cubicBezTo>
                </a:path>
              </a:pathLst>
            </a:custGeom>
            <a:noFill/>
            <a:ln w="25400" cap="flat">
              <a:solidFill>
                <a:srgbClr val="000000"/>
              </a:solidFill>
              <a:custDash>
                <a:ds d="200000" sp="200000"/>
              </a:custDash>
              <a:miter lim="400000"/>
              <a:headEnd type="triangle" w="med" len="med"/>
              <a:tailEnd type="triangle" w="med" len="med"/>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pic>
        <p:nvPicPr>
          <p:cNvPr id="103" name="Linea" descr="Linea">
            <a:extLst>
              <a:ext uri="{FF2B5EF4-FFF2-40B4-BE49-F238E27FC236}">
                <a16:creationId xmlns:a16="http://schemas.microsoft.com/office/drawing/2014/main" id="{B7B3B161-4560-42D4-AC98-83060CBB6820}"/>
              </a:ext>
            </a:extLst>
          </p:cNvPr>
          <p:cNvPicPr>
            <a:picLocks/>
          </p:cNvPicPr>
          <p:nvPr/>
        </p:nvPicPr>
        <p:blipFill>
          <a:blip r:embed="rId3">
            <a:extLst/>
          </a:blip>
          <a:stretch>
            <a:fillRect/>
          </a:stretch>
        </p:blipFill>
        <p:spPr>
          <a:xfrm rot="21600000">
            <a:off x="252000" y="583200"/>
            <a:ext cx="8640000" cy="126000"/>
          </a:xfrm>
          <a:prstGeom prst="rect">
            <a:avLst/>
          </a:prstGeom>
        </p:spPr>
      </p:pic>
      <p:sp>
        <p:nvSpPr>
          <p:cNvPr id="104" name="OUTLINE">
            <a:extLst>
              <a:ext uri="{FF2B5EF4-FFF2-40B4-BE49-F238E27FC236}">
                <a16:creationId xmlns:a16="http://schemas.microsoft.com/office/drawing/2014/main" id="{78604C24-10F6-4B8B-9CE2-E92F783792ED}"/>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1DB100"/>
                </a:solidFill>
              </a:rPr>
              <a:t>THE PRISMR METHOD</a:t>
            </a:r>
          </a:p>
        </p:txBody>
      </p:sp>
      <p:sp>
        <p:nvSpPr>
          <p:cNvPr id="106" name="CasellaDiTesto 105">
            <a:extLst>
              <a:ext uri="{FF2B5EF4-FFF2-40B4-BE49-F238E27FC236}">
                <a16:creationId xmlns:a16="http://schemas.microsoft.com/office/drawing/2014/main" id="{2B435CB4-F13C-40AB-826C-450FEDEC1BB6}"/>
              </a:ext>
            </a:extLst>
          </p:cNvPr>
          <p:cNvSpPr txBox="1"/>
          <p:nvPr/>
        </p:nvSpPr>
        <p:spPr>
          <a:xfrm>
            <a:off x="6506183" y="3793397"/>
            <a:ext cx="1625737" cy="461665"/>
          </a:xfrm>
          <a:prstGeom prst="rect">
            <a:avLst/>
          </a:prstGeom>
          <a:ln>
            <a:noFill/>
          </a:ln>
          <a:effectLst>
            <a:outerShdw blurRad="50800" dist="38100" dir="2700000" algn="t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sz="1200" b="1" dirty="0">
                <a:solidFill>
                  <a:schemeClr val="tx1"/>
                </a:solidFill>
              </a:rPr>
              <a:t>No prior knowledge </a:t>
            </a:r>
          </a:p>
          <a:p>
            <a:pPr algn="ctr"/>
            <a:r>
              <a:rPr lang="en-US" sz="1200" b="1" dirty="0">
                <a:solidFill>
                  <a:schemeClr val="tx1"/>
                </a:solidFill>
              </a:rPr>
              <a:t>of binding sites</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7" name="Gruppo"/>
          <p:cNvGrpSpPr/>
          <p:nvPr/>
        </p:nvGrpSpPr>
        <p:grpSpPr>
          <a:xfrm>
            <a:off x="485201" y="2260460"/>
            <a:ext cx="3731801" cy="1622157"/>
            <a:chOff x="-426158" y="47350"/>
            <a:chExt cx="5307450" cy="2307066"/>
          </a:xfrm>
        </p:grpSpPr>
        <p:pic>
          <p:nvPicPr>
            <p:cNvPr id="545" name="Screenshot 2018-09-16 19.50.25.png" descr="Screenshot 2018-09-16 19.50.25.png"/>
            <p:cNvPicPr>
              <a:picLocks noChangeAspect="1"/>
            </p:cNvPicPr>
            <p:nvPr/>
          </p:nvPicPr>
          <p:blipFill>
            <a:blip r:embed="rId2">
              <a:extLst/>
            </a:blip>
            <a:srcRect/>
            <a:stretch>
              <a:fillRect/>
            </a:stretch>
          </p:blipFill>
          <p:spPr>
            <a:xfrm>
              <a:off x="-426159" y="47350"/>
              <a:ext cx="5065196" cy="2307068"/>
            </a:xfrm>
            <a:prstGeom prst="rect">
              <a:avLst/>
            </a:prstGeom>
            <a:ln w="12700" cap="flat">
              <a:noFill/>
              <a:miter lim="400000"/>
            </a:ln>
            <a:effectLst/>
          </p:spPr>
        </p:pic>
        <p:sp>
          <p:nvSpPr>
            <p:cNvPr id="546" name="Rettangolo"/>
            <p:cNvSpPr/>
            <p:nvPr/>
          </p:nvSpPr>
          <p:spPr>
            <a:xfrm>
              <a:off x="4312225" y="200007"/>
              <a:ext cx="569067" cy="730379"/>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pic>
        <p:nvPicPr>
          <p:cNvPr id="548" name="Immagine" descr="Immagine"/>
          <p:cNvPicPr>
            <a:picLocks noChangeAspect="1"/>
          </p:cNvPicPr>
          <p:nvPr/>
        </p:nvPicPr>
        <p:blipFill rotWithShape="1">
          <a:blip r:embed="rId3">
            <a:extLst/>
          </a:blip>
          <a:srcRect l="10914" t="1389" r="17636" b="75795"/>
          <a:stretch/>
        </p:blipFill>
        <p:spPr>
          <a:xfrm>
            <a:off x="770999" y="1142699"/>
            <a:ext cx="3048525" cy="838502"/>
          </a:xfrm>
          <a:prstGeom prst="rect">
            <a:avLst/>
          </a:prstGeom>
          <a:ln w="12700">
            <a:miter lim="400000"/>
          </a:ln>
        </p:spPr>
      </p:pic>
      <p:sp>
        <p:nvSpPr>
          <p:cNvPr id="549" name="Chiariello et al. (SciRep, 2016)"/>
          <p:cNvSpPr txBox="1"/>
          <p:nvPr/>
        </p:nvSpPr>
        <p:spPr>
          <a:xfrm>
            <a:off x="7071984" y="6608812"/>
            <a:ext cx="2075889" cy="2568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lgn="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900">
                <a:latin typeface="Times New Roman"/>
                <a:ea typeface="Times New Roman"/>
                <a:cs typeface="Times New Roman"/>
                <a:sym typeface="Times New Roman"/>
              </a:defRPr>
            </a:lvl1pPr>
          </a:lstStyle>
          <a:p>
            <a:pP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pPr>
            <a:r>
              <a:rPr sz="1200" kern="0" dirty="0">
                <a:solidFill>
                  <a:srgbClr val="000000"/>
                </a:solidFill>
              </a:rPr>
              <a:t>Chiariello et al. (SciRep, 2016)</a:t>
            </a:r>
          </a:p>
        </p:txBody>
      </p:sp>
      <p:grpSp>
        <p:nvGrpSpPr>
          <p:cNvPr id="552" name="Gruppo"/>
          <p:cNvGrpSpPr/>
          <p:nvPr/>
        </p:nvGrpSpPr>
        <p:grpSpPr>
          <a:xfrm>
            <a:off x="336616" y="4588623"/>
            <a:ext cx="4028972" cy="1575136"/>
            <a:chOff x="0" y="0"/>
            <a:chExt cx="5730092" cy="2240193"/>
          </a:xfrm>
        </p:grpSpPr>
        <p:pic>
          <p:nvPicPr>
            <p:cNvPr id="550" name="Immagine" descr="Immagine"/>
            <p:cNvPicPr>
              <a:picLocks noChangeAspect="1"/>
            </p:cNvPicPr>
            <p:nvPr/>
          </p:nvPicPr>
          <p:blipFill>
            <a:blip r:embed="rId4">
              <a:extLst/>
            </a:blip>
            <a:srcRect l="42670" t="61612" b="572"/>
            <a:stretch>
              <a:fillRect/>
            </a:stretch>
          </p:blipFill>
          <p:spPr>
            <a:xfrm>
              <a:off x="43177" y="0"/>
              <a:ext cx="5686916" cy="2240194"/>
            </a:xfrm>
            <a:prstGeom prst="rect">
              <a:avLst/>
            </a:prstGeom>
            <a:ln w="12700" cap="flat">
              <a:noFill/>
              <a:miter lim="400000"/>
            </a:ln>
            <a:effectLst/>
          </p:spPr>
        </p:pic>
        <p:sp>
          <p:nvSpPr>
            <p:cNvPr id="551" name="Rettangolo"/>
            <p:cNvSpPr/>
            <p:nvPr/>
          </p:nvSpPr>
          <p:spPr>
            <a:xfrm>
              <a:off x="0" y="172690"/>
              <a:ext cx="466924" cy="599282"/>
            </a:xfrm>
            <a:prstGeom prst="rect">
              <a:avLst/>
            </a:prstGeom>
            <a:solidFill>
              <a:srgbClr val="FFFFFF"/>
            </a:solidFill>
            <a:ln w="12700" cap="flat">
              <a:noFill/>
              <a:miter lim="400000"/>
            </a:ln>
            <a:effectLst/>
          </p:spPr>
          <p:txBody>
            <a:bodyPr wrap="square" lIns="35719" tIns="35719" rIns="35719" bIns="35719" numCol="1" anchor="ctr">
              <a:noAutofit/>
            </a:bodyPr>
            <a:lstStyle/>
            <a:p>
              <a:pPr algn="ctr" defTabSz="410751" hangingPunct="0">
                <a:defRPr sz="2200" b="0">
                  <a:solidFill>
                    <a:srgbClr val="FFFFFF"/>
                  </a:solidFill>
                  <a:latin typeface="+mn-lt"/>
                  <a:ea typeface="+mn-ea"/>
                  <a:cs typeface="+mn-cs"/>
                  <a:sym typeface="Helvetica Neue Medium"/>
                </a:defRPr>
              </a:pPr>
              <a:endParaRPr sz="1547" kern="0">
                <a:solidFill>
                  <a:srgbClr val="FFFFFF"/>
                </a:solidFill>
                <a:latin typeface="Helvetica Neue Medium"/>
                <a:sym typeface="Helvetica Neue Medium"/>
              </a:endParaRPr>
            </a:p>
          </p:txBody>
        </p:sp>
      </p:grpSp>
      <p:pic>
        <p:nvPicPr>
          <p:cNvPr id="553" name="Immagine" descr="Immagine"/>
          <p:cNvPicPr>
            <a:picLocks noChangeAspect="1"/>
          </p:cNvPicPr>
          <p:nvPr/>
        </p:nvPicPr>
        <p:blipFill>
          <a:blip r:embed="rId5">
            <a:extLst/>
          </a:blip>
          <a:stretch>
            <a:fillRect/>
          </a:stretch>
        </p:blipFill>
        <p:spPr>
          <a:xfrm>
            <a:off x="4948863" y="821643"/>
            <a:ext cx="783266" cy="518650"/>
          </a:xfrm>
          <a:prstGeom prst="rect">
            <a:avLst/>
          </a:prstGeom>
          <a:ln w="12700">
            <a:miter lim="400000"/>
          </a:ln>
        </p:spPr>
      </p:pic>
      <p:pic>
        <p:nvPicPr>
          <p:cNvPr id="555" name="Immagine" descr="Immagine"/>
          <p:cNvPicPr>
            <a:picLocks/>
          </p:cNvPicPr>
          <p:nvPr/>
        </p:nvPicPr>
        <p:blipFill>
          <a:blip r:embed="rId6">
            <a:extLst/>
          </a:blip>
          <a:stretch>
            <a:fillRect/>
          </a:stretch>
        </p:blipFill>
        <p:spPr>
          <a:xfrm>
            <a:off x="4902908" y="1009587"/>
            <a:ext cx="3375778" cy="1457068"/>
          </a:xfrm>
          <a:prstGeom prst="rect">
            <a:avLst/>
          </a:prstGeom>
          <a:ln w="12700">
            <a:miter lim="400000"/>
          </a:ln>
        </p:spPr>
      </p:pic>
      <p:sp>
        <p:nvSpPr>
          <p:cNvPr id="556" name="Hi-C Dixon…"/>
          <p:cNvSpPr txBox="1"/>
          <p:nvPr/>
        </p:nvSpPr>
        <p:spPr>
          <a:xfrm>
            <a:off x="4923284" y="1234647"/>
            <a:ext cx="834423" cy="402737"/>
          </a:xfrm>
          <a:prstGeom prst="rect">
            <a:avLst/>
          </a:prstGeom>
          <a:solidFill>
            <a:schemeClr val="accent6">
              <a:satOff val="-15808"/>
              <a:lumOff val="-17557"/>
            </a:schemeClr>
          </a:solidFill>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lstStyle/>
          <a:p>
            <a:pPr algn="ctr" defTabSz="410751" hangingPunct="0">
              <a:defRPr sz="1500" b="0">
                <a:solidFill>
                  <a:srgbClr val="FFFFFF"/>
                </a:solidFill>
                <a:latin typeface="+mn-lt"/>
                <a:ea typeface="+mn-ea"/>
                <a:cs typeface="+mn-cs"/>
                <a:sym typeface="Helvetica Neue Medium"/>
              </a:defRPr>
            </a:pPr>
            <a:r>
              <a:rPr sz="1055" kern="0">
                <a:solidFill>
                  <a:srgbClr val="FFFFFF"/>
                </a:solidFill>
                <a:latin typeface="Helvetica Neue Medium"/>
                <a:sym typeface="Helvetica Neue Medium"/>
              </a:rPr>
              <a:t>Hi-C Dixon </a:t>
            </a:r>
          </a:p>
          <a:p>
            <a:pPr algn="ctr" defTabSz="410751" hangingPunct="0">
              <a:defRPr sz="1500" b="0">
                <a:solidFill>
                  <a:srgbClr val="FFFFFF"/>
                </a:solidFill>
                <a:latin typeface="+mn-lt"/>
                <a:ea typeface="+mn-ea"/>
                <a:cs typeface="+mn-cs"/>
                <a:sym typeface="Helvetica Neue Medium"/>
              </a:defRPr>
            </a:pPr>
            <a:r>
              <a:rPr sz="1055" kern="0">
                <a:solidFill>
                  <a:srgbClr val="FFFFFF"/>
                </a:solidFill>
                <a:latin typeface="Helvetica Neue Medium"/>
                <a:sym typeface="Helvetica Neue Medium"/>
              </a:rPr>
              <a:t>(40 kb res.)</a:t>
            </a:r>
          </a:p>
        </p:txBody>
      </p:sp>
      <p:grpSp>
        <p:nvGrpSpPr>
          <p:cNvPr id="561" name="Gruppo"/>
          <p:cNvGrpSpPr/>
          <p:nvPr/>
        </p:nvGrpSpPr>
        <p:grpSpPr>
          <a:xfrm>
            <a:off x="4922009" y="3021421"/>
            <a:ext cx="3337576" cy="1445087"/>
            <a:chOff x="0" y="0"/>
            <a:chExt cx="4746773" cy="2055233"/>
          </a:xfrm>
        </p:grpSpPr>
        <p:pic>
          <p:nvPicPr>
            <p:cNvPr id="558" name="Immagine" descr="Immagine"/>
            <p:cNvPicPr>
              <a:picLocks/>
            </p:cNvPicPr>
            <p:nvPr/>
          </p:nvPicPr>
          <p:blipFill>
            <a:blip r:embed="rId7">
              <a:extLst/>
            </a:blip>
            <a:srcRect/>
            <a:stretch>
              <a:fillRect/>
            </a:stretch>
          </p:blipFill>
          <p:spPr>
            <a:xfrm>
              <a:off x="0" y="0"/>
              <a:ext cx="4746774" cy="2055234"/>
            </a:xfrm>
            <a:prstGeom prst="rect">
              <a:avLst/>
            </a:prstGeom>
            <a:ln w="12700" cap="flat">
              <a:noFill/>
              <a:miter lim="400000"/>
            </a:ln>
            <a:effectLst/>
          </p:spPr>
        </p:pic>
        <p:pic>
          <p:nvPicPr>
            <p:cNvPr id="559" name="Immagine" descr="Immagine"/>
            <p:cNvPicPr>
              <a:picLocks noChangeAspect="1"/>
            </p:cNvPicPr>
            <p:nvPr/>
          </p:nvPicPr>
          <p:blipFill>
            <a:blip r:embed="rId8">
              <a:extLst/>
            </a:blip>
            <a:stretch>
              <a:fillRect/>
            </a:stretch>
          </p:blipFill>
          <p:spPr>
            <a:xfrm>
              <a:off x="238946" y="898532"/>
              <a:ext cx="653598" cy="575166"/>
            </a:xfrm>
            <a:prstGeom prst="rect">
              <a:avLst/>
            </a:prstGeom>
            <a:ln w="12700" cap="flat">
              <a:noFill/>
              <a:miter lim="400000"/>
            </a:ln>
            <a:effectLst/>
          </p:spPr>
        </p:pic>
        <p:sp>
          <p:nvSpPr>
            <p:cNvPr id="560" name="SBS Model"/>
            <p:cNvSpPr txBox="1"/>
            <p:nvPr/>
          </p:nvSpPr>
          <p:spPr>
            <a:xfrm>
              <a:off x="1812" y="1545723"/>
              <a:ext cx="1186735" cy="370750"/>
            </a:xfrm>
            <a:prstGeom prst="rect">
              <a:avLst/>
            </a:prstGeom>
            <a:solidFill>
              <a:schemeClr val="accent6">
                <a:satOff val="-15808"/>
                <a:lumOff val="-17557"/>
              </a:schemeClr>
            </a:solidFill>
            <a:ln w="12700" cap="flat">
              <a:noFill/>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numCol="1" anchor="ctr">
              <a:noAutofit/>
            </a:bodyPr>
            <a:lstStyle>
              <a:lvl1pPr>
                <a:defRPr sz="1500" b="0">
                  <a:solidFill>
                    <a:srgbClr val="FFFFFF"/>
                  </a:solidFill>
                  <a:latin typeface="+mn-lt"/>
                  <a:ea typeface="+mn-ea"/>
                  <a:cs typeface="+mn-cs"/>
                  <a:sym typeface="Helvetica Neue Medium"/>
                </a:defRPr>
              </a:lvl1pPr>
            </a:lstStyle>
            <a:p>
              <a:pPr algn="ctr" defTabSz="410751" hangingPunct="0"/>
              <a:r>
                <a:rPr sz="1055" kern="0">
                  <a:latin typeface="Helvetica Neue Medium"/>
                </a:rPr>
                <a:t>SBS Model</a:t>
              </a:r>
            </a:p>
          </p:txBody>
        </p:sp>
      </p:grpSp>
      <p:pic>
        <p:nvPicPr>
          <p:cNvPr id="563" name="Immagine" descr="Immagine"/>
          <p:cNvPicPr>
            <a:picLocks noChangeAspect="1"/>
          </p:cNvPicPr>
          <p:nvPr/>
        </p:nvPicPr>
        <p:blipFill>
          <a:blip r:embed="rId9">
            <a:extLst/>
          </a:blip>
          <a:stretch>
            <a:fillRect/>
          </a:stretch>
        </p:blipFill>
        <p:spPr>
          <a:xfrm>
            <a:off x="4879058" y="2463082"/>
            <a:ext cx="3442498" cy="607500"/>
          </a:xfrm>
          <a:prstGeom prst="rect">
            <a:avLst/>
          </a:prstGeom>
          <a:ln w="12700" cap="flat">
            <a:noFill/>
            <a:miter lim="400000"/>
          </a:ln>
          <a:effectLst/>
        </p:spPr>
      </p:pic>
      <p:pic>
        <p:nvPicPr>
          <p:cNvPr id="564" name="Immagine" descr="Immagine"/>
          <p:cNvPicPr>
            <a:picLocks noChangeAspect="1"/>
          </p:cNvPicPr>
          <p:nvPr/>
        </p:nvPicPr>
        <p:blipFill>
          <a:blip r:embed="rId10">
            <a:extLst/>
          </a:blip>
          <a:srcRect l="5318" t="34869" r="5318" b="17056"/>
          <a:stretch>
            <a:fillRect/>
          </a:stretch>
        </p:blipFill>
        <p:spPr>
          <a:xfrm>
            <a:off x="4948863" y="4445665"/>
            <a:ext cx="3536564" cy="1658464"/>
          </a:xfrm>
          <a:prstGeom prst="rect">
            <a:avLst/>
          </a:prstGeom>
          <a:ln w="12700" cap="flat">
            <a:noFill/>
            <a:miter lim="400000"/>
          </a:ln>
          <a:effectLst/>
        </p:spPr>
      </p:pic>
      <p:pic>
        <p:nvPicPr>
          <p:cNvPr id="25" name="Linea" descr="Linea">
            <a:extLst>
              <a:ext uri="{FF2B5EF4-FFF2-40B4-BE49-F238E27FC236}">
                <a16:creationId xmlns:a16="http://schemas.microsoft.com/office/drawing/2014/main" id="{29AC6F90-5DAB-46E4-B2E1-C7E01BC4F245}"/>
              </a:ext>
            </a:extLst>
          </p:cNvPr>
          <p:cNvPicPr>
            <a:picLocks/>
          </p:cNvPicPr>
          <p:nvPr/>
        </p:nvPicPr>
        <p:blipFill>
          <a:blip r:embed="rId11">
            <a:extLst/>
          </a:blip>
          <a:stretch>
            <a:fillRect/>
          </a:stretch>
        </p:blipFill>
        <p:spPr>
          <a:xfrm rot="21600000">
            <a:off x="252000" y="583200"/>
            <a:ext cx="8640000" cy="126000"/>
          </a:xfrm>
          <a:prstGeom prst="rect">
            <a:avLst/>
          </a:prstGeom>
        </p:spPr>
      </p:pic>
      <p:sp>
        <p:nvSpPr>
          <p:cNvPr id="26" name="OUTLINE">
            <a:extLst>
              <a:ext uri="{FF2B5EF4-FFF2-40B4-BE49-F238E27FC236}">
                <a16:creationId xmlns:a16="http://schemas.microsoft.com/office/drawing/2014/main" id="{F44BA71E-DECC-405E-91BD-9548BC8DDC42}"/>
              </a:ext>
            </a:extLst>
          </p:cNvPr>
          <p:cNvSpPr txBox="1"/>
          <p:nvPr/>
        </p:nvSpPr>
        <p:spPr>
          <a:xfrm>
            <a:off x="333504" y="166658"/>
            <a:ext cx="8476993" cy="487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defTabSz="457200">
              <a:defRPr sz="4000" b="0">
                <a:latin typeface="DIN Condensed"/>
                <a:ea typeface="DIN Condensed"/>
                <a:cs typeface="DIN Condensed"/>
                <a:sym typeface="DIN Condensed"/>
              </a:defRPr>
            </a:lvl1pPr>
          </a:lstStyle>
          <a:p>
            <a:pPr algn="ctr" defTabSz="321457" hangingPunct="0"/>
            <a:r>
              <a:rPr lang="en-US" sz="2700" kern="0" dirty="0">
                <a:solidFill>
                  <a:srgbClr val="0076BA"/>
                </a:solidFill>
              </a:rPr>
              <a:t>THE SOX9 LOCUS 3D STRUCTURE</a:t>
            </a:r>
          </a:p>
        </p:txBody>
      </p:sp>
      <p:grpSp>
        <p:nvGrpSpPr>
          <p:cNvPr id="27" name="Gruppo 26">
            <a:extLst>
              <a:ext uri="{FF2B5EF4-FFF2-40B4-BE49-F238E27FC236}">
                <a16:creationId xmlns:a16="http://schemas.microsoft.com/office/drawing/2014/main" id="{8D7D68DF-9CAB-4B73-8B16-0ED4C24FC618}"/>
              </a:ext>
            </a:extLst>
          </p:cNvPr>
          <p:cNvGrpSpPr/>
          <p:nvPr/>
        </p:nvGrpSpPr>
        <p:grpSpPr>
          <a:xfrm>
            <a:off x="8413532" y="2393972"/>
            <a:ext cx="260335" cy="641496"/>
            <a:chOff x="7830531" y="2926341"/>
            <a:chExt cx="260335" cy="641496"/>
          </a:xfrm>
        </p:grpSpPr>
        <p:pic>
          <p:nvPicPr>
            <p:cNvPr id="28" name="Immagine 27">
              <a:extLst>
                <a:ext uri="{FF2B5EF4-FFF2-40B4-BE49-F238E27FC236}">
                  <a16:creationId xmlns:a16="http://schemas.microsoft.com/office/drawing/2014/main" id="{B47E1F28-D4DC-4DBD-B406-1BC6E8E3CF4E}"/>
                </a:ext>
              </a:extLst>
            </p:cNvPr>
            <p:cNvPicPr>
              <a:picLocks/>
            </p:cNvPicPr>
            <p:nvPr/>
          </p:nvPicPr>
          <p:blipFill rotWithShape="1">
            <a:blip r:embed="rId12">
              <a:extLst>
                <a:ext uri="{28A0092B-C50C-407E-A947-70E740481C1C}">
                  <a14:useLocalDpi xmlns:a14="http://schemas.microsoft.com/office/drawing/2010/main" val="0"/>
                </a:ext>
              </a:extLst>
            </a:blip>
            <a:srcRect l="77119" t="38087" r="16843" b="37408"/>
            <a:stretch/>
          </p:blipFill>
          <p:spPr>
            <a:xfrm>
              <a:off x="7830531" y="2978800"/>
              <a:ext cx="233755" cy="589037"/>
            </a:xfrm>
            <a:prstGeom prst="rect">
              <a:avLst/>
            </a:prstGeom>
          </p:spPr>
        </p:pic>
        <p:sp>
          <p:nvSpPr>
            <p:cNvPr id="29" name="Rettangolo 28">
              <a:extLst>
                <a:ext uri="{FF2B5EF4-FFF2-40B4-BE49-F238E27FC236}">
                  <a16:creationId xmlns:a16="http://schemas.microsoft.com/office/drawing/2014/main" id="{AD37DD63-DDA6-4B81-9689-E7C304B40BC2}"/>
                </a:ext>
              </a:extLst>
            </p:cNvPr>
            <p:cNvSpPr/>
            <p:nvPr/>
          </p:nvSpPr>
          <p:spPr>
            <a:xfrm>
              <a:off x="7995431" y="2926341"/>
              <a:ext cx="95435" cy="641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0" name="CasellaDiTesto 29">
            <a:extLst>
              <a:ext uri="{FF2B5EF4-FFF2-40B4-BE49-F238E27FC236}">
                <a16:creationId xmlns:a16="http://schemas.microsoft.com/office/drawing/2014/main" id="{323726B0-5270-4E22-88BA-D93DA5FA2751}"/>
              </a:ext>
            </a:extLst>
          </p:cNvPr>
          <p:cNvSpPr txBox="1"/>
          <p:nvPr/>
        </p:nvSpPr>
        <p:spPr>
          <a:xfrm>
            <a:off x="8550240" y="2852174"/>
            <a:ext cx="373820" cy="276999"/>
          </a:xfrm>
          <a:prstGeom prst="rect">
            <a:avLst/>
          </a:prstGeom>
          <a:noFill/>
        </p:spPr>
        <p:txBody>
          <a:bodyPr wrap="none" rtlCol="0">
            <a:spAutoFit/>
          </a:bodyPr>
          <a:lstStyle/>
          <a:p>
            <a:r>
              <a:rPr lang="it-IT" sz="1200" dirty="0">
                <a:latin typeface="Calibri" panose="020F0502020204030204" pitchFamily="34" charset="0"/>
                <a:cs typeface="Calibri" panose="020F0502020204030204" pitchFamily="34" charset="0"/>
              </a:rPr>
              <a:t>0%</a:t>
            </a:r>
          </a:p>
        </p:txBody>
      </p:sp>
      <p:sp>
        <p:nvSpPr>
          <p:cNvPr id="31" name="CasellaDiTesto 30">
            <a:extLst>
              <a:ext uri="{FF2B5EF4-FFF2-40B4-BE49-F238E27FC236}">
                <a16:creationId xmlns:a16="http://schemas.microsoft.com/office/drawing/2014/main" id="{45CA56E8-8AD7-4862-A9E2-A5A5FBB81728}"/>
              </a:ext>
            </a:extLst>
          </p:cNvPr>
          <p:cNvSpPr txBox="1"/>
          <p:nvPr/>
        </p:nvSpPr>
        <p:spPr>
          <a:xfrm>
            <a:off x="8522492" y="2331045"/>
            <a:ext cx="452368" cy="276999"/>
          </a:xfrm>
          <a:prstGeom prst="rect">
            <a:avLst/>
          </a:prstGeom>
          <a:noFill/>
        </p:spPr>
        <p:txBody>
          <a:bodyPr wrap="none" rtlCol="0">
            <a:spAutoFit/>
          </a:bodyPr>
          <a:lstStyle/>
          <a:p>
            <a:r>
              <a:rPr lang="it-IT" sz="1200" dirty="0">
                <a:latin typeface="Calibri" panose="020F0502020204030204" pitchFamily="34" charset="0"/>
                <a:cs typeface="Calibri" panose="020F0502020204030204" pitchFamily="34" charset="0"/>
              </a:rPr>
              <a:t>95%</a:t>
            </a:r>
          </a:p>
        </p:txBody>
      </p:sp>
      <p:sp>
        <p:nvSpPr>
          <p:cNvPr id="2" name="CasellaDiTesto 1">
            <a:extLst>
              <a:ext uri="{FF2B5EF4-FFF2-40B4-BE49-F238E27FC236}">
                <a16:creationId xmlns:a16="http://schemas.microsoft.com/office/drawing/2014/main" id="{3C212A70-B5BC-442A-8EBA-E3D9AD35B0F6}"/>
              </a:ext>
            </a:extLst>
          </p:cNvPr>
          <p:cNvSpPr txBox="1"/>
          <p:nvPr/>
        </p:nvSpPr>
        <p:spPr>
          <a:xfrm>
            <a:off x="7336651" y="1152038"/>
            <a:ext cx="1148776"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GB" b="1" dirty="0">
                <a:solidFill>
                  <a:srgbClr val="000000"/>
                </a:solidFill>
                <a:latin typeface="Calibri" panose="020F0502020204030204" pitchFamily="34" charset="0"/>
                <a:ea typeface="Helvetica Neue"/>
                <a:cs typeface="Calibri" panose="020F0502020204030204" pitchFamily="34" charset="0"/>
                <a:sym typeface="Helvetica Neue"/>
              </a:rPr>
              <a:t>corr. = 95%</a:t>
            </a:r>
            <a:endParaRPr kumimoji="0" lang="en-GB" b="1" i="0" u="none" strike="noStrike" cap="none" spc="0" normalizeH="0" baseline="0" dirty="0">
              <a:ln>
                <a:noFill/>
              </a:ln>
              <a:solidFill>
                <a:srgbClr val="000000"/>
              </a:solidFill>
              <a:effectLst/>
              <a:uFillTx/>
              <a:latin typeface="Calibri" panose="020F0502020204030204" pitchFamily="34" charset="0"/>
              <a:ea typeface="Helvetica Neue"/>
              <a:cs typeface="Calibri" panose="020F0502020204030204" pitchFamily="34" charset="0"/>
              <a:sym typeface="Helvetica Neue"/>
            </a:endParaRPr>
          </a:p>
        </p:txBody>
      </p:sp>
    </p:spTree>
    <p:extLst>
      <p:ext uri="{BB962C8B-B14F-4D97-AF65-F5344CB8AC3E}">
        <p14:creationId xmlns:p14="http://schemas.microsoft.com/office/powerpoint/2010/main" val="269617381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5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New_Template9">
  <a:themeElements>
    <a:clrScheme name="New_Template9">
      <a:dk1>
        <a:srgbClr val="5C5C5C"/>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1400"/>
          </a:spcBef>
          <a:spcAft>
            <a:spcPts val="0"/>
          </a:spcAft>
          <a:buClrTx/>
          <a:buSzTx/>
          <a:buFontTx/>
          <a:buNone/>
          <a:tabLst/>
          <a:defRPr kumimoji="0" sz="2800" b="0" i="1" u="none" strike="noStrike" cap="none" spc="28" normalizeH="0" baseline="0">
            <a:ln>
              <a:noFill/>
            </a:ln>
            <a:solidFill>
              <a:srgbClr val="5C5C5C"/>
            </a:solidFill>
            <a:effectLst/>
            <a:uFillTx/>
            <a:latin typeface="Iowan Old Style"/>
            <a:ea typeface="Iowan Old Style"/>
            <a:cs typeface="Iowan Old Style"/>
            <a:sym typeface="Iowan Old Sty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5347</TotalTime>
  <Words>1218</Words>
  <Application>Microsoft Office PowerPoint</Application>
  <PresentationFormat>Presentazione su schermo (4:3)</PresentationFormat>
  <Paragraphs>366</Paragraphs>
  <Slides>24</Slides>
  <Notes>1</Notes>
  <HiddenSlides>0</HiddenSlides>
  <MMClips>0</MMClips>
  <ScaleCrop>false</ScaleCrop>
  <HeadingPairs>
    <vt:vector size="6" baseType="variant">
      <vt:variant>
        <vt:lpstr>Caratteri utilizzati</vt:lpstr>
      </vt:variant>
      <vt:variant>
        <vt:i4>21</vt:i4>
      </vt:variant>
      <vt:variant>
        <vt:lpstr>Tema</vt:lpstr>
      </vt:variant>
      <vt:variant>
        <vt:i4>4</vt:i4>
      </vt:variant>
      <vt:variant>
        <vt:lpstr>Titoli diapositive</vt:lpstr>
      </vt:variant>
      <vt:variant>
        <vt:i4>24</vt:i4>
      </vt:variant>
    </vt:vector>
  </HeadingPairs>
  <TitlesOfParts>
    <vt:vector size="49" baseType="lpstr">
      <vt:lpstr>ＭＳ Ｐゴシック</vt:lpstr>
      <vt:lpstr>Arial</vt:lpstr>
      <vt:lpstr>Baskerville</vt:lpstr>
      <vt:lpstr>Calibri</vt:lpstr>
      <vt:lpstr>Calibri Light</vt:lpstr>
      <vt:lpstr>Candara</vt:lpstr>
      <vt:lpstr>Constantia</vt:lpstr>
      <vt:lpstr>DIN Alternate</vt:lpstr>
      <vt:lpstr>DIN Condensed</vt:lpstr>
      <vt:lpstr>Gill Sans</vt:lpstr>
      <vt:lpstr>Helvetica</vt:lpstr>
      <vt:lpstr>Helvetica Light</vt:lpstr>
      <vt:lpstr>Helvetica Neue</vt:lpstr>
      <vt:lpstr>Helvetica Neue Light</vt:lpstr>
      <vt:lpstr>Helvetica Neue Medium</vt:lpstr>
      <vt:lpstr>Helvetica Neue Thin</vt:lpstr>
      <vt:lpstr>Iowan Old Style</vt:lpstr>
      <vt:lpstr>STIXGeneral</vt:lpstr>
      <vt:lpstr>Times New Roman</vt:lpstr>
      <vt:lpstr>Wingdings</vt:lpstr>
      <vt:lpstr>Zapf Dingbats</vt:lpstr>
      <vt:lpstr>Tema di Office</vt:lpstr>
      <vt:lpstr>White</vt:lpstr>
      <vt:lpstr>1_Tema di Office</vt:lpstr>
      <vt:lpstr>New_Template9</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SUPPLEMENTARY SLIDES</vt:lpstr>
      <vt:lpstr>Presentazione standard di PowerPoint</vt:lpstr>
      <vt:lpstr>Presentazione standard di PowerPoint</vt:lpstr>
      <vt:lpstr>Presentazione standard di PowerPoint</vt:lpstr>
      <vt:lpstr>Presentazione standard di PowerPoint</vt:lpstr>
      <vt:lpstr>Hi-C technique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Andrea</dc:creator>
  <cp:lastModifiedBy>ANDREA ESPOSITO</cp:lastModifiedBy>
  <cp:revision>236</cp:revision>
  <dcterms:created xsi:type="dcterms:W3CDTF">2018-01-22T11:24:21Z</dcterms:created>
  <dcterms:modified xsi:type="dcterms:W3CDTF">2019-02-25T08:51:58Z</dcterms:modified>
</cp:coreProperties>
</file>