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tif" ContentType="image/tif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notesSlides/notesSlide14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15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16.xml" ContentType="application/vnd.openxmlformats-officedocument.presentationml.notesSlide+xml"/>
  <Override PartName="/ppt/charts/chart7.xml" ContentType="application/vnd.openxmlformats-officedocument.drawingml.chart+xml"/>
  <Override PartName="/ppt/drawings/drawing1.xml" ContentType="application/vnd.openxmlformats-officedocument.drawingml.chartshapes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drawings/drawing2.xml" ContentType="application/vnd.openxmlformats-officedocument.drawingml.chartshape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84" r:id="rId2"/>
    <p:sldMasterId id="2147484253" r:id="rId3"/>
    <p:sldMasterId id="2147484304" r:id="rId4"/>
  </p:sldMasterIdLst>
  <p:notesMasterIdLst>
    <p:notesMasterId r:id="rId25"/>
  </p:notesMasterIdLst>
  <p:handoutMasterIdLst>
    <p:handoutMasterId r:id="rId26"/>
  </p:handoutMasterIdLst>
  <p:sldIdLst>
    <p:sldId id="786" r:id="rId5"/>
    <p:sldId id="1049" r:id="rId6"/>
    <p:sldId id="1045" r:id="rId7"/>
    <p:sldId id="1174" r:id="rId8"/>
    <p:sldId id="1175" r:id="rId9"/>
    <p:sldId id="1176" r:id="rId10"/>
    <p:sldId id="1040" r:id="rId11"/>
    <p:sldId id="1046" r:id="rId12"/>
    <p:sldId id="1179" r:id="rId13"/>
    <p:sldId id="1182" r:id="rId14"/>
    <p:sldId id="1186" r:id="rId15"/>
    <p:sldId id="1187" r:id="rId16"/>
    <p:sldId id="1204" r:id="rId17"/>
    <p:sldId id="1201" r:id="rId18"/>
    <p:sldId id="1195" r:id="rId19"/>
    <p:sldId id="1193" r:id="rId20"/>
    <p:sldId id="1199" r:id="rId21"/>
    <p:sldId id="1202" r:id="rId22"/>
    <p:sldId id="1034" r:id="rId23"/>
    <p:sldId id="1181" r:id="rId24"/>
  </p:sldIdLst>
  <p:sldSz cx="9144000" cy="6858000" type="screen4x3"/>
  <p:notesSz cx="7099300" cy="10234613"/>
  <p:custDataLst>
    <p:tags r:id="rId28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6963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3926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089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7852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4815" algn="l" defTabSz="456963" rtl="0" eaLnBrk="1" latinLnBrk="0" hangingPunct="1">
      <a:defRPr sz="2400" b="1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1778" algn="l" defTabSz="456963" rtl="0" eaLnBrk="1" latinLnBrk="0" hangingPunct="1">
      <a:defRPr sz="2400" b="1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198740" algn="l" defTabSz="456963" rtl="0" eaLnBrk="1" latinLnBrk="0" hangingPunct="1">
      <a:defRPr sz="2400" b="1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5704" algn="l" defTabSz="456963" rtl="0" eaLnBrk="1" latinLnBrk="0" hangingPunct="1">
      <a:defRPr sz="2400" b="1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3366FF"/>
    <a:srgbClr val="00FFCC"/>
    <a:srgbClr val="000099"/>
    <a:srgbClr val="00FF00"/>
    <a:srgbClr val="4D4D4D"/>
    <a:srgbClr val="FF33CC"/>
    <a:srgbClr val="46FEB8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323" autoAdjust="0"/>
  </p:normalViewPr>
  <p:slideViewPr>
    <p:cSldViewPr showGuides="1">
      <p:cViewPr>
        <p:scale>
          <a:sx n="116" d="100"/>
          <a:sy n="116" d="100"/>
        </p:scale>
        <p:origin x="-2136" y="-400"/>
      </p:cViewPr>
      <p:guideLst>
        <p:guide orient="horz" pos="2160"/>
        <p:guide pos="29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51" d="100"/>
          <a:sy n="51" d="100"/>
        </p:scale>
        <p:origin x="-2604" y="-96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notesMaster" Target="notesMasters/notesMaster1.xml"/><Relationship Id="rId26" Type="http://schemas.openxmlformats.org/officeDocument/2006/relationships/handoutMaster" Target="handoutMasters/handoutMaster1.xml"/><Relationship Id="rId27" Type="http://schemas.openxmlformats.org/officeDocument/2006/relationships/printerSettings" Target="printerSettings/printerSettings1.bin"/><Relationship Id="rId28" Type="http://schemas.openxmlformats.org/officeDocument/2006/relationships/tags" Target="tags/tag1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oleObject" Target="Macintosh%20HD:Users:Eugenio:Library:Mail%20Downloads:Confronto_SHAHEEN-CRESCO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Eugenio:Documents:CRESCO_SEDE:Confronto_CRESCO3-CRESCO2.xlsx" TargetMode="External"/><Relationship Id="rId2" Type="http://schemas.openxmlformats.org/officeDocument/2006/relationships/chartUserShapes" Target="../drawings/drawing2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Eugenio:Library:Mail%20Downloads:Confronto_SHAHEEN-CRESCO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Eugenio:Library:Mail%20Downloads:Confronto_SHAHEEN-CRESCO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Eugenio:Library:Mail%20Downloads:Confronto_SHAHEEN-CRESCO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Eugenio:Library:Mail%20Downloads:Confronto_SHAHEEN-CRESCO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Eugenio:Library:Mail%20Downloads:Confronto_SHAHEEN-CRESCO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Eugenio:Library:Mail%20Downloads:Confronto_CRESCO3-CRESCO2.xlsx" TargetMode="External"/><Relationship Id="rId2" Type="http://schemas.openxmlformats.org/officeDocument/2006/relationships/chartUserShapes" Target="../drawings/drawing1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Eugenio:Library:Mail%20Downloads:Confronto_CRESCO3-CRESCO2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Eugenio:Library:Mail%20Downloads:Confronto_CRESCO3-CRESCO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1"/>
          <c:order val="0"/>
          <c:tx>
            <c:v>Ideal SpeedUp</c:v>
          </c:tx>
          <c:spPr>
            <a:ln w="15875">
              <a:solidFill>
                <a:srgbClr val="1F497D"/>
              </a:solidFill>
            </a:ln>
          </c:spPr>
          <c:marker>
            <c:symbol val="none"/>
          </c:marker>
          <c:xVal>
            <c:numRef>
              <c:f>'DATI-CRESCO2_C2nd'!$K$9:$K$19</c:f>
              <c:numCache>
                <c:formatCode>General</c:formatCode>
                <c:ptCount val="11"/>
                <c:pt idx="0">
                  <c:v>128.0</c:v>
                </c:pt>
                <c:pt idx="1">
                  <c:v>256.0</c:v>
                </c:pt>
                <c:pt idx="2">
                  <c:v>512.0</c:v>
                </c:pt>
                <c:pt idx="3">
                  <c:v>1024.0</c:v>
                </c:pt>
                <c:pt idx="4">
                  <c:v>1280.0</c:v>
                </c:pt>
                <c:pt idx="5">
                  <c:v>1536.0</c:v>
                </c:pt>
                <c:pt idx="6">
                  <c:v>1792.0</c:v>
                </c:pt>
                <c:pt idx="7">
                  <c:v>1920.0</c:v>
                </c:pt>
                <c:pt idx="8">
                  <c:v>1944.0</c:v>
                </c:pt>
                <c:pt idx="9">
                  <c:v>1968.0</c:v>
                </c:pt>
                <c:pt idx="10">
                  <c:v>2048.0</c:v>
                </c:pt>
              </c:numCache>
            </c:numRef>
          </c:xVal>
          <c:yVal>
            <c:numRef>
              <c:f>'DATI-CRESCO2_C2nd'!$O$9:$O$19</c:f>
              <c:numCache>
                <c:formatCode>General</c:formatCode>
                <c:ptCount val="11"/>
                <c:pt idx="0">
                  <c:v>128.0</c:v>
                </c:pt>
                <c:pt idx="1">
                  <c:v>256.0</c:v>
                </c:pt>
                <c:pt idx="2">
                  <c:v>512.0</c:v>
                </c:pt>
                <c:pt idx="3">
                  <c:v>1024.0</c:v>
                </c:pt>
                <c:pt idx="4">
                  <c:v>1280.0</c:v>
                </c:pt>
                <c:pt idx="5">
                  <c:v>1536.0</c:v>
                </c:pt>
                <c:pt idx="6">
                  <c:v>1792.0</c:v>
                </c:pt>
                <c:pt idx="7">
                  <c:v>1920.0</c:v>
                </c:pt>
                <c:pt idx="8">
                  <c:v>1944.0</c:v>
                </c:pt>
                <c:pt idx="9">
                  <c:v>1968.0</c:v>
                </c:pt>
                <c:pt idx="10">
                  <c:v>2048.0</c:v>
                </c:pt>
              </c:numCache>
            </c:numRef>
          </c:yVal>
          <c:smooth val="0"/>
        </c:ser>
        <c:ser>
          <c:idx val="0"/>
          <c:order val="1"/>
          <c:tx>
            <c:v>NEW_HeaRT_CRESCO2</c:v>
          </c:tx>
          <c:spPr>
            <a:ln>
              <a:noFill/>
            </a:ln>
          </c:spPr>
          <c:marker>
            <c:symbol val="square"/>
            <c:size val="7"/>
            <c:spPr>
              <a:solidFill>
                <a:srgbClr val="00B050"/>
              </a:solidFill>
            </c:spPr>
          </c:marker>
          <c:xVal>
            <c:numRef>
              <c:f>'DATI-CRESCO2_C2nd'!$K$9:$K$19</c:f>
              <c:numCache>
                <c:formatCode>General</c:formatCode>
                <c:ptCount val="11"/>
                <c:pt idx="0">
                  <c:v>128.0</c:v>
                </c:pt>
                <c:pt idx="1">
                  <c:v>256.0</c:v>
                </c:pt>
                <c:pt idx="2">
                  <c:v>512.0</c:v>
                </c:pt>
                <c:pt idx="3">
                  <c:v>1024.0</c:v>
                </c:pt>
                <c:pt idx="4">
                  <c:v>1280.0</c:v>
                </c:pt>
                <c:pt idx="5">
                  <c:v>1536.0</c:v>
                </c:pt>
                <c:pt idx="6">
                  <c:v>1792.0</c:v>
                </c:pt>
                <c:pt idx="7">
                  <c:v>1920.0</c:v>
                </c:pt>
                <c:pt idx="8">
                  <c:v>1944.0</c:v>
                </c:pt>
                <c:pt idx="9">
                  <c:v>1968.0</c:v>
                </c:pt>
                <c:pt idx="10">
                  <c:v>2048.0</c:v>
                </c:pt>
              </c:numCache>
            </c:numRef>
          </c:xVal>
          <c:yVal>
            <c:numRef>
              <c:f>'DATI-CRESCO2_C2nd'!$M$9:$M$19</c:f>
              <c:numCache>
                <c:formatCode>General</c:formatCode>
                <c:ptCount val="11"/>
                <c:pt idx="0">
                  <c:v>128.0</c:v>
                </c:pt>
                <c:pt idx="1">
                  <c:v>236.2693683638133</c:v>
                </c:pt>
                <c:pt idx="2">
                  <c:v>399.8202247191011</c:v>
                </c:pt>
                <c:pt idx="3">
                  <c:v>346.8109561418249</c:v>
                </c:pt>
                <c:pt idx="4">
                  <c:v>530.7971452452903</c:v>
                </c:pt>
                <c:pt idx="5">
                  <c:v>458.7911526064239</c:v>
                </c:pt>
                <c:pt idx="6">
                  <c:v>655.509607749722</c:v>
                </c:pt>
                <c:pt idx="7">
                  <c:v>693.2724219012428</c:v>
                </c:pt>
                <c:pt idx="10">
                  <c:v>572.0266075388026</c:v>
                </c:pt>
              </c:numCache>
            </c:numRef>
          </c:yVal>
          <c:smooth val="0"/>
        </c:ser>
        <c:ser>
          <c:idx val="2"/>
          <c:order val="2"/>
          <c:tx>
            <c:v>NEW_HeaRT-SHAHEEN</c:v>
          </c:tx>
          <c:spPr>
            <a:ln>
              <a:noFill/>
            </a:ln>
          </c:spPr>
          <c:marker>
            <c:symbol val="diamond"/>
            <c:size val="9"/>
            <c:spPr>
              <a:solidFill>
                <a:schemeClr val="tx2"/>
              </a:solidFill>
            </c:spPr>
          </c:marker>
          <c:xVal>
            <c:numRef>
              <c:f>DATI_KAUST_NEW_HEART!$K$9:$K$19</c:f>
              <c:numCache>
                <c:formatCode>General</c:formatCode>
                <c:ptCount val="11"/>
                <c:pt idx="0">
                  <c:v>128.0</c:v>
                </c:pt>
                <c:pt idx="1">
                  <c:v>256.0</c:v>
                </c:pt>
                <c:pt idx="2">
                  <c:v>512.0</c:v>
                </c:pt>
                <c:pt idx="3">
                  <c:v>1024.0</c:v>
                </c:pt>
                <c:pt idx="4">
                  <c:v>1280.0</c:v>
                </c:pt>
                <c:pt idx="5">
                  <c:v>1536.0</c:v>
                </c:pt>
                <c:pt idx="6">
                  <c:v>1792.0</c:v>
                </c:pt>
                <c:pt idx="7">
                  <c:v>1920.0</c:v>
                </c:pt>
                <c:pt idx="8">
                  <c:v>1944.0</c:v>
                </c:pt>
                <c:pt idx="9">
                  <c:v>1968.0</c:v>
                </c:pt>
                <c:pt idx="10">
                  <c:v>2048.0</c:v>
                </c:pt>
              </c:numCache>
            </c:numRef>
          </c:xVal>
          <c:yVal>
            <c:numRef>
              <c:f>DATI_KAUST_NEW_HEART!$M$9:$M$19</c:f>
              <c:numCache>
                <c:formatCode>General</c:formatCode>
                <c:ptCount val="11"/>
                <c:pt idx="0">
                  <c:v>128.0</c:v>
                </c:pt>
                <c:pt idx="1">
                  <c:v>245.6918440182488</c:v>
                </c:pt>
                <c:pt idx="2">
                  <c:v>473.5980778616211</c:v>
                </c:pt>
                <c:pt idx="3">
                  <c:v>772.1169017963706</c:v>
                </c:pt>
                <c:pt idx="4">
                  <c:v>1050.415870438602</c:v>
                </c:pt>
                <c:pt idx="5">
                  <c:v>1238.882620117355</c:v>
                </c:pt>
                <c:pt idx="6">
                  <c:v>1509.269845067895</c:v>
                </c:pt>
                <c:pt idx="7">
                  <c:v>1613.510519920701</c:v>
                </c:pt>
                <c:pt idx="10">
                  <c:v>1663.89448346358</c:v>
                </c:pt>
              </c:numCache>
            </c:numRef>
          </c:yVal>
          <c:smooth val="0"/>
        </c:ser>
        <c:ser>
          <c:idx val="3"/>
          <c:order val="3"/>
          <c:tx>
            <c:v>NEW_HeaRT-CRESCO3</c:v>
          </c:tx>
          <c:spPr>
            <a:ln>
              <a:noFill/>
            </a:ln>
          </c:spPr>
          <c:marker>
            <c:symbol val="square"/>
            <c:size val="7"/>
            <c:spPr>
              <a:solidFill>
                <a:srgbClr val="FF0000"/>
              </a:solidFill>
            </c:spPr>
          </c:marker>
          <c:xVal>
            <c:numRef>
              <c:f>'DATI-CRESCO3_C2nd'!$K$9:$K$19</c:f>
              <c:numCache>
                <c:formatCode>General</c:formatCode>
                <c:ptCount val="11"/>
                <c:pt idx="0">
                  <c:v>128.0</c:v>
                </c:pt>
                <c:pt idx="1">
                  <c:v>256.0</c:v>
                </c:pt>
                <c:pt idx="2">
                  <c:v>512.0</c:v>
                </c:pt>
                <c:pt idx="3">
                  <c:v>1024.0</c:v>
                </c:pt>
                <c:pt idx="4">
                  <c:v>1280.0</c:v>
                </c:pt>
                <c:pt idx="5">
                  <c:v>1536.0</c:v>
                </c:pt>
                <c:pt idx="6">
                  <c:v>1792.0</c:v>
                </c:pt>
                <c:pt idx="7">
                  <c:v>1920.0</c:v>
                </c:pt>
                <c:pt idx="8">
                  <c:v>1944.0</c:v>
                </c:pt>
                <c:pt idx="9">
                  <c:v>1968.0</c:v>
                </c:pt>
                <c:pt idx="10">
                  <c:v>2048.0</c:v>
                </c:pt>
              </c:numCache>
            </c:numRef>
          </c:xVal>
          <c:yVal>
            <c:numRef>
              <c:f>'DATI-CRESCO3_C2nd'!$M$9:$M$19</c:f>
              <c:numCache>
                <c:formatCode>General</c:formatCode>
                <c:ptCount val="11"/>
                <c:pt idx="0">
                  <c:v>128.0</c:v>
                </c:pt>
                <c:pt idx="1">
                  <c:v>240.0194257767746</c:v>
                </c:pt>
                <c:pt idx="2">
                  <c:v>424.3461015206939</c:v>
                </c:pt>
                <c:pt idx="3">
                  <c:v>787.3945921687422</c:v>
                </c:pt>
                <c:pt idx="4">
                  <c:v>890.9544242732004</c:v>
                </c:pt>
                <c:pt idx="5">
                  <c:v>1119.93106199633</c:v>
                </c:pt>
                <c:pt idx="6">
                  <c:v>1291.269181232751</c:v>
                </c:pt>
                <c:pt idx="7">
                  <c:v>1212.307479702885</c:v>
                </c:pt>
                <c:pt idx="8">
                  <c:v>1242.352274738892</c:v>
                </c:pt>
                <c:pt idx="9">
                  <c:v>1092.303190661479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26087608"/>
        <c:axId val="2126094936"/>
      </c:scatterChart>
      <c:valAx>
        <c:axId val="2126087608"/>
        <c:scaling>
          <c:orientation val="minMax"/>
          <c:max val="2048.0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 sz="1400"/>
                </a:pPr>
                <a:r>
                  <a:rPr lang="it-IT" sz="1400"/>
                  <a:t>NP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2126094936"/>
        <c:crosses val="autoZero"/>
        <c:crossBetween val="midCat"/>
        <c:majorUnit val="128.0"/>
      </c:valAx>
      <c:valAx>
        <c:axId val="2126094936"/>
        <c:scaling>
          <c:orientation val="minMax"/>
          <c:max val="2048.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Relative SpeedUp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2126087608"/>
        <c:crosses val="autoZero"/>
        <c:crossBetween val="midCat"/>
        <c:majorUnit val="128.0"/>
      </c:valAx>
    </c:plotArea>
    <c:legend>
      <c:legendPos val="r"/>
      <c:layout>
        <c:manualLayout>
          <c:xMode val="edge"/>
          <c:yMode val="edge"/>
          <c:x val="0.49586650829584"/>
          <c:y val="0.035989812751343"/>
          <c:w val="0.168854020342771"/>
          <c:h val="0.151169325370032"/>
        </c:manualLayout>
      </c:layout>
      <c:overlay val="0"/>
      <c:spPr>
        <a:solidFill>
          <a:sysClr val="window" lastClr="FFFFFF"/>
        </a:solidFill>
        <a:ln>
          <a:solidFill>
            <a:sysClr val="windowText" lastClr="000000"/>
          </a:solidFill>
        </a:ln>
      </c:spPr>
    </c:legend>
    <c:plotVisOnly val="1"/>
    <c:dispBlanksAs val="gap"/>
    <c:showDLblsOverMax val="0"/>
  </c:chart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845467401770174"/>
          <c:y val="0.064293638685134"/>
          <c:w val="0.846660556234492"/>
          <c:h val="0.760252063151394"/>
        </c:manualLayout>
      </c:layout>
      <c:scatterChart>
        <c:scatterStyle val="lineMarker"/>
        <c:varyColors val="0"/>
        <c:ser>
          <c:idx val="1"/>
          <c:order val="0"/>
          <c:tx>
            <c:v>Ideal SpeedUp</c:v>
          </c:tx>
          <c:spPr>
            <a:ln w="15875">
              <a:solidFill>
                <a:srgbClr val="1F497D"/>
              </a:solidFill>
            </a:ln>
          </c:spPr>
          <c:marker>
            <c:symbol val="none"/>
          </c:marker>
          <c:xVal>
            <c:numRef>
              <c:f>FITNESS_BELL3_COMPLETO!$R$3:$R$27</c:f>
              <c:numCache>
                <c:formatCode>General</c:formatCode>
                <c:ptCount val="25"/>
                <c:pt idx="0">
                  <c:v>128.0</c:v>
                </c:pt>
                <c:pt idx="1">
                  <c:v>256.0</c:v>
                </c:pt>
                <c:pt idx="2">
                  <c:v>512.0</c:v>
                </c:pt>
                <c:pt idx="3">
                  <c:v>1024.0</c:v>
                </c:pt>
                <c:pt idx="4">
                  <c:v>1280.0</c:v>
                </c:pt>
                <c:pt idx="5">
                  <c:v>1536.0</c:v>
                </c:pt>
                <c:pt idx="6">
                  <c:v>1792.0</c:v>
                </c:pt>
                <c:pt idx="7">
                  <c:v>1920.0</c:v>
                </c:pt>
                <c:pt idx="8">
                  <c:v>1944.0</c:v>
                </c:pt>
                <c:pt idx="9">
                  <c:v>1968.0</c:v>
                </c:pt>
                <c:pt idx="10">
                  <c:v>2048.0</c:v>
                </c:pt>
                <c:pt idx="11">
                  <c:v>4096.0</c:v>
                </c:pt>
                <c:pt idx="12">
                  <c:v>8192.0</c:v>
                </c:pt>
                <c:pt idx="13">
                  <c:v>9216.0</c:v>
                </c:pt>
                <c:pt idx="14">
                  <c:v>10240.0</c:v>
                </c:pt>
                <c:pt idx="15">
                  <c:v>12264.0</c:v>
                </c:pt>
                <c:pt idx="16">
                  <c:v>12288.0</c:v>
                </c:pt>
                <c:pt idx="17">
                  <c:v>14336.0</c:v>
                </c:pt>
                <c:pt idx="18">
                  <c:v>16384.0</c:v>
                </c:pt>
                <c:pt idx="19">
                  <c:v>18432.0</c:v>
                </c:pt>
                <c:pt idx="20">
                  <c:v>22528.0</c:v>
                </c:pt>
                <c:pt idx="21">
                  <c:v>24576.0</c:v>
                </c:pt>
                <c:pt idx="22">
                  <c:v>26624.0</c:v>
                </c:pt>
                <c:pt idx="23">
                  <c:v>28672.0</c:v>
                </c:pt>
                <c:pt idx="24">
                  <c:v>32768.0</c:v>
                </c:pt>
              </c:numCache>
            </c:numRef>
          </c:xVal>
          <c:yVal>
            <c:numRef>
              <c:f>FITNESS_BELL3_COMPLETO!$R$3:$R$27</c:f>
              <c:numCache>
                <c:formatCode>General</c:formatCode>
                <c:ptCount val="25"/>
                <c:pt idx="0">
                  <c:v>128.0</c:v>
                </c:pt>
                <c:pt idx="1">
                  <c:v>256.0</c:v>
                </c:pt>
                <c:pt idx="2">
                  <c:v>512.0</c:v>
                </c:pt>
                <c:pt idx="3">
                  <c:v>1024.0</c:v>
                </c:pt>
                <c:pt idx="4">
                  <c:v>1280.0</c:v>
                </c:pt>
                <c:pt idx="5">
                  <c:v>1536.0</c:v>
                </c:pt>
                <c:pt idx="6">
                  <c:v>1792.0</c:v>
                </c:pt>
                <c:pt idx="7">
                  <c:v>1920.0</c:v>
                </c:pt>
                <c:pt idx="8">
                  <c:v>1944.0</c:v>
                </c:pt>
                <c:pt idx="9">
                  <c:v>1968.0</c:v>
                </c:pt>
                <c:pt idx="10">
                  <c:v>2048.0</c:v>
                </c:pt>
                <c:pt idx="11">
                  <c:v>4096.0</c:v>
                </c:pt>
                <c:pt idx="12">
                  <c:v>8192.0</c:v>
                </c:pt>
                <c:pt idx="13">
                  <c:v>9216.0</c:v>
                </c:pt>
                <c:pt idx="14">
                  <c:v>10240.0</c:v>
                </c:pt>
                <c:pt idx="15">
                  <c:v>12264.0</c:v>
                </c:pt>
                <c:pt idx="16">
                  <c:v>12288.0</c:v>
                </c:pt>
                <c:pt idx="17">
                  <c:v>14336.0</c:v>
                </c:pt>
                <c:pt idx="18">
                  <c:v>16384.0</c:v>
                </c:pt>
                <c:pt idx="19">
                  <c:v>18432.0</c:v>
                </c:pt>
                <c:pt idx="20">
                  <c:v>22528.0</c:v>
                </c:pt>
                <c:pt idx="21">
                  <c:v>24576.0</c:v>
                </c:pt>
                <c:pt idx="22">
                  <c:v>26624.0</c:v>
                </c:pt>
                <c:pt idx="23">
                  <c:v>28672.0</c:v>
                </c:pt>
                <c:pt idx="24">
                  <c:v>32768.0</c:v>
                </c:pt>
              </c:numCache>
            </c:numRef>
          </c:yVal>
          <c:smooth val="0"/>
        </c:ser>
        <c:ser>
          <c:idx val="2"/>
          <c:order val="1"/>
          <c:tx>
            <c:v>BIG-AUSM CRESCO3</c:v>
          </c:tx>
          <c:spPr>
            <a:ln>
              <a:noFill/>
            </a:ln>
          </c:spPr>
          <c:marker>
            <c:symbol val="circle"/>
            <c:size val="7"/>
            <c:spPr>
              <a:solidFill>
                <a:srgbClr val="FF0000"/>
              </a:solidFill>
            </c:spPr>
          </c:marker>
          <c:dPt>
            <c:idx val="9"/>
            <c:marker>
              <c:spPr>
                <a:solidFill>
                  <a:srgbClr val="FFFF00"/>
                </a:solidFill>
                <a:ln>
                  <a:solidFill>
                    <a:srgbClr val="FF0000"/>
                  </a:solidFill>
                </a:ln>
              </c:spPr>
            </c:marker>
            <c:bubble3D val="0"/>
          </c:dPt>
          <c:xVal>
            <c:numRef>
              <c:f>'DATI-CRESCO3_AUSM'!$K$9:$K$19</c:f>
              <c:numCache>
                <c:formatCode>General</c:formatCode>
                <c:ptCount val="11"/>
                <c:pt idx="0">
                  <c:v>128.0</c:v>
                </c:pt>
                <c:pt idx="1">
                  <c:v>256.0</c:v>
                </c:pt>
                <c:pt idx="2">
                  <c:v>512.0</c:v>
                </c:pt>
                <c:pt idx="3">
                  <c:v>1024.0</c:v>
                </c:pt>
                <c:pt idx="4">
                  <c:v>1280.0</c:v>
                </c:pt>
                <c:pt idx="5">
                  <c:v>1536.0</c:v>
                </c:pt>
                <c:pt idx="6">
                  <c:v>1792.0</c:v>
                </c:pt>
                <c:pt idx="7">
                  <c:v>1920.0</c:v>
                </c:pt>
                <c:pt idx="8">
                  <c:v>1944.0</c:v>
                </c:pt>
                <c:pt idx="9">
                  <c:v>1968.0</c:v>
                </c:pt>
                <c:pt idx="10">
                  <c:v>2048.0</c:v>
                </c:pt>
              </c:numCache>
            </c:numRef>
          </c:xVal>
          <c:yVal>
            <c:numRef>
              <c:f>'DATI-CRESCO3_AUSM'!$M$9:$M$19</c:f>
              <c:numCache>
                <c:formatCode>General</c:formatCode>
                <c:ptCount val="11"/>
                <c:pt idx="0">
                  <c:v>128.0</c:v>
                </c:pt>
                <c:pt idx="1">
                  <c:v>239.2247086627007</c:v>
                </c:pt>
                <c:pt idx="2">
                  <c:v>429.7737174982421</c:v>
                </c:pt>
                <c:pt idx="3">
                  <c:v>807.61703532519</c:v>
                </c:pt>
                <c:pt idx="4">
                  <c:v>904.0177383592018</c:v>
                </c:pt>
                <c:pt idx="5">
                  <c:v>1101.345539131087</c:v>
                </c:pt>
                <c:pt idx="6">
                  <c:v>1250.011241696474</c:v>
                </c:pt>
                <c:pt idx="7">
                  <c:v>1248.52262674379</c:v>
                </c:pt>
                <c:pt idx="8">
                  <c:v>1262.374817235744</c:v>
                </c:pt>
                <c:pt idx="9">
                  <c:v>1116.679245283019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26600664"/>
        <c:axId val="2126606200"/>
      </c:scatterChart>
      <c:scatterChart>
        <c:scatterStyle val="lineMarker"/>
        <c:varyColors val="0"/>
        <c:ser>
          <c:idx val="3"/>
          <c:order val="2"/>
          <c:tx>
            <c:v>fitness-costs_BIG</c:v>
          </c:tx>
          <c:spPr>
            <a:ln>
              <a:solidFill>
                <a:srgbClr val="FF0000"/>
              </a:solidFill>
              <a:prstDash val="sysDot"/>
            </a:ln>
          </c:spPr>
          <c:marker>
            <c:symbol val="triangle"/>
            <c:size val="7"/>
            <c:spPr>
              <a:solidFill>
                <a:srgbClr val="FF0000"/>
              </a:solidFill>
            </c:spPr>
          </c:marker>
          <c:dPt>
            <c:idx val="9"/>
            <c:marker>
              <c:spPr>
                <a:solidFill>
                  <a:srgbClr val="FFFF00"/>
                </a:solidFill>
                <a:ln>
                  <a:solidFill>
                    <a:srgbClr val="FF0000"/>
                  </a:solidFill>
                </a:ln>
              </c:spPr>
            </c:marker>
            <c:bubble3D val="0"/>
          </c:dPt>
          <c:xVal>
            <c:numRef>
              <c:f>FITNESS_BELL3_COMPLETO!$R$3:$R$27</c:f>
              <c:numCache>
                <c:formatCode>General</c:formatCode>
                <c:ptCount val="25"/>
                <c:pt idx="0">
                  <c:v>128.0</c:v>
                </c:pt>
                <c:pt idx="1">
                  <c:v>256.0</c:v>
                </c:pt>
                <c:pt idx="2">
                  <c:v>512.0</c:v>
                </c:pt>
                <c:pt idx="3">
                  <c:v>1024.0</c:v>
                </c:pt>
                <c:pt idx="4">
                  <c:v>1280.0</c:v>
                </c:pt>
                <c:pt idx="5">
                  <c:v>1536.0</c:v>
                </c:pt>
                <c:pt idx="6">
                  <c:v>1792.0</c:v>
                </c:pt>
                <c:pt idx="7">
                  <c:v>1920.0</c:v>
                </c:pt>
                <c:pt idx="8">
                  <c:v>1944.0</c:v>
                </c:pt>
                <c:pt idx="9">
                  <c:v>1968.0</c:v>
                </c:pt>
                <c:pt idx="10">
                  <c:v>2048.0</c:v>
                </c:pt>
                <c:pt idx="11">
                  <c:v>4096.0</c:v>
                </c:pt>
                <c:pt idx="12">
                  <c:v>8192.0</c:v>
                </c:pt>
                <c:pt idx="13">
                  <c:v>9216.0</c:v>
                </c:pt>
                <c:pt idx="14">
                  <c:v>10240.0</c:v>
                </c:pt>
                <c:pt idx="15">
                  <c:v>12264.0</c:v>
                </c:pt>
                <c:pt idx="16">
                  <c:v>12288.0</c:v>
                </c:pt>
                <c:pt idx="17">
                  <c:v>14336.0</c:v>
                </c:pt>
                <c:pt idx="18">
                  <c:v>16384.0</c:v>
                </c:pt>
                <c:pt idx="19">
                  <c:v>18432.0</c:v>
                </c:pt>
                <c:pt idx="20">
                  <c:v>22528.0</c:v>
                </c:pt>
                <c:pt idx="21">
                  <c:v>24576.0</c:v>
                </c:pt>
                <c:pt idx="22">
                  <c:v>26624.0</c:v>
                </c:pt>
                <c:pt idx="23">
                  <c:v>28672.0</c:v>
                </c:pt>
                <c:pt idx="24">
                  <c:v>32768.0</c:v>
                </c:pt>
              </c:numCache>
            </c:numRef>
          </c:xVal>
          <c:yVal>
            <c:numRef>
              <c:f>FITNESS_BELL3_COMPLETO!$S$3:$S$27</c:f>
              <c:numCache>
                <c:formatCode>General</c:formatCode>
                <c:ptCount val="25"/>
                <c:pt idx="0">
                  <c:v>434775.26</c:v>
                </c:pt>
                <c:pt idx="1">
                  <c:v>228309.13</c:v>
                </c:pt>
                <c:pt idx="2">
                  <c:v>120122.24</c:v>
                </c:pt>
                <c:pt idx="3">
                  <c:v>63093.9</c:v>
                </c:pt>
                <c:pt idx="4">
                  <c:v>51957.62</c:v>
                </c:pt>
                <c:pt idx="5">
                  <c:v>44056.32</c:v>
                </c:pt>
                <c:pt idx="6">
                  <c:v>38686.44</c:v>
                </c:pt>
                <c:pt idx="7">
                  <c:v>36242.46</c:v>
                </c:pt>
                <c:pt idx="8">
                  <c:v>35638.0</c:v>
                </c:pt>
                <c:pt idx="9">
                  <c:v>37919.85</c:v>
                </c:pt>
                <c:pt idx="10">
                  <c:v>34301.2</c:v>
                </c:pt>
                <c:pt idx="11">
                  <c:v>18869.99</c:v>
                </c:pt>
                <c:pt idx="12">
                  <c:v>10443.14</c:v>
                </c:pt>
                <c:pt idx="13">
                  <c:v>9234.6</c:v>
                </c:pt>
                <c:pt idx="14">
                  <c:v>8561.77</c:v>
                </c:pt>
                <c:pt idx="15">
                  <c:v>7808.12</c:v>
                </c:pt>
                <c:pt idx="16">
                  <c:v>7307.52</c:v>
                </c:pt>
                <c:pt idx="17">
                  <c:v>6621.63</c:v>
                </c:pt>
                <c:pt idx="18">
                  <c:v>5984.72</c:v>
                </c:pt>
                <c:pt idx="19">
                  <c:v>5259.99</c:v>
                </c:pt>
                <c:pt idx="20">
                  <c:v>4520.78</c:v>
                </c:pt>
                <c:pt idx="21">
                  <c:v>4166.22</c:v>
                </c:pt>
                <c:pt idx="22">
                  <c:v>3963.46</c:v>
                </c:pt>
                <c:pt idx="23">
                  <c:v>3753.07</c:v>
                </c:pt>
                <c:pt idx="24">
                  <c:v>3380.21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26612344"/>
        <c:axId val="2126609352"/>
      </c:scatterChart>
      <c:valAx>
        <c:axId val="2126600664"/>
        <c:scaling>
          <c:orientation val="minMax"/>
          <c:max val="2048.0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 sz="1400"/>
                </a:pPr>
                <a:r>
                  <a:rPr lang="it-IT" sz="1400"/>
                  <a:t>NP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2126606200"/>
        <c:crosses val="autoZero"/>
        <c:crossBetween val="midCat"/>
        <c:majorUnit val="256.0"/>
      </c:valAx>
      <c:valAx>
        <c:axId val="2126606200"/>
        <c:scaling>
          <c:orientation val="minMax"/>
          <c:max val="2048.0"/>
        </c:scaling>
        <c:delete val="0"/>
        <c:axPos val="l"/>
        <c:majorGridlines/>
        <c:numFmt formatCode="General" sourceLinked="1"/>
        <c:majorTickMark val="none"/>
        <c:minorTickMark val="none"/>
        <c:tickLblPos val="none"/>
        <c:crossAx val="2126600664"/>
        <c:crosses val="autoZero"/>
        <c:crossBetween val="midCat"/>
        <c:majorUnit val="256.0"/>
      </c:valAx>
      <c:valAx>
        <c:axId val="2126609352"/>
        <c:scaling>
          <c:orientation val="minMax"/>
          <c:max val="500000.0"/>
        </c:scaling>
        <c:delete val="0"/>
        <c:axPos val="r"/>
        <c:numFmt formatCode="General" sourceLinked="1"/>
        <c:majorTickMark val="none"/>
        <c:minorTickMark val="none"/>
        <c:tickLblPos val="none"/>
        <c:crossAx val="2126612344"/>
        <c:crosses val="max"/>
        <c:crossBetween val="midCat"/>
        <c:minorUnit val="10000.0"/>
      </c:valAx>
      <c:valAx>
        <c:axId val="21266123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2126609352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263497053568122"/>
          <c:y val="0.0968036537438811"/>
          <c:w val="0.440390593174832"/>
          <c:h val="0.272883474047102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</c:spPr>
    </c:legend>
    <c:plotVisOnly val="1"/>
    <c:dispBlanksAs val="gap"/>
    <c:showDLblsOverMax val="0"/>
  </c:chart>
  <c:spPr>
    <a:solidFill>
      <a:schemeClr val="bg1"/>
    </a:solidFill>
    <a:ln>
      <a:solidFill>
        <a:schemeClr val="tx1"/>
      </a:solidFill>
    </a:ln>
  </c:sp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v>NEW_HeaRT_CRESCO2</c:v>
          </c:tx>
          <c:spPr>
            <a:ln>
              <a:noFill/>
            </a:ln>
          </c:spPr>
          <c:marker>
            <c:symbol val="square"/>
            <c:size val="7"/>
            <c:spPr>
              <a:solidFill>
                <a:srgbClr val="00B050"/>
              </a:solidFill>
            </c:spPr>
          </c:marker>
          <c:xVal>
            <c:numRef>
              <c:f>'DATI-CRESCO2_C2nd'!$K$9:$K$19</c:f>
              <c:numCache>
                <c:formatCode>General</c:formatCode>
                <c:ptCount val="11"/>
                <c:pt idx="0">
                  <c:v>128.0</c:v>
                </c:pt>
                <c:pt idx="1">
                  <c:v>256.0</c:v>
                </c:pt>
                <c:pt idx="2">
                  <c:v>512.0</c:v>
                </c:pt>
                <c:pt idx="3">
                  <c:v>1024.0</c:v>
                </c:pt>
                <c:pt idx="4">
                  <c:v>1280.0</c:v>
                </c:pt>
                <c:pt idx="5">
                  <c:v>1536.0</c:v>
                </c:pt>
                <c:pt idx="6">
                  <c:v>1792.0</c:v>
                </c:pt>
                <c:pt idx="7">
                  <c:v>1920.0</c:v>
                </c:pt>
                <c:pt idx="8">
                  <c:v>1944.0</c:v>
                </c:pt>
                <c:pt idx="9">
                  <c:v>1968.0</c:v>
                </c:pt>
                <c:pt idx="10">
                  <c:v>2048.0</c:v>
                </c:pt>
              </c:numCache>
            </c:numRef>
          </c:xVal>
          <c:yVal>
            <c:numRef>
              <c:f>'DATI-CRESCO2_C2nd'!$N$9:$N$19</c:f>
              <c:numCache>
                <c:formatCode>General</c:formatCode>
                <c:ptCount val="11"/>
                <c:pt idx="0">
                  <c:v>1.0</c:v>
                </c:pt>
                <c:pt idx="1">
                  <c:v>0.922927220171146</c:v>
                </c:pt>
                <c:pt idx="2">
                  <c:v>0.780898876404494</c:v>
                </c:pt>
                <c:pt idx="3">
                  <c:v>0.338682574357251</c:v>
                </c:pt>
                <c:pt idx="4">
                  <c:v>0.414685269722883</c:v>
                </c:pt>
                <c:pt idx="5">
                  <c:v>0.298692156644807</c:v>
                </c:pt>
                <c:pt idx="6">
                  <c:v>0.365797772181764</c:v>
                </c:pt>
                <c:pt idx="7">
                  <c:v>0.361079386406897</c:v>
                </c:pt>
                <c:pt idx="10">
                  <c:v>0.279309866962306</c:v>
                </c:pt>
              </c:numCache>
            </c:numRef>
          </c:yVal>
          <c:smooth val="0"/>
        </c:ser>
        <c:ser>
          <c:idx val="2"/>
          <c:order val="1"/>
          <c:tx>
            <c:v>NEW_HeaRT-SHAHEEN</c:v>
          </c:tx>
          <c:spPr>
            <a:ln>
              <a:noFill/>
            </a:ln>
          </c:spPr>
          <c:marker>
            <c:symbol val="diamond"/>
            <c:size val="11"/>
            <c:spPr>
              <a:solidFill>
                <a:schemeClr val="tx2"/>
              </a:solidFill>
            </c:spPr>
          </c:marker>
          <c:xVal>
            <c:numRef>
              <c:f>DATI_KAUST_NEW_HEART!$K$9:$K$19</c:f>
              <c:numCache>
                <c:formatCode>General</c:formatCode>
                <c:ptCount val="11"/>
                <c:pt idx="0">
                  <c:v>128.0</c:v>
                </c:pt>
                <c:pt idx="1">
                  <c:v>256.0</c:v>
                </c:pt>
                <c:pt idx="2">
                  <c:v>512.0</c:v>
                </c:pt>
                <c:pt idx="3">
                  <c:v>1024.0</c:v>
                </c:pt>
                <c:pt idx="4">
                  <c:v>1280.0</c:v>
                </c:pt>
                <c:pt idx="5">
                  <c:v>1536.0</c:v>
                </c:pt>
                <c:pt idx="6">
                  <c:v>1792.0</c:v>
                </c:pt>
                <c:pt idx="7">
                  <c:v>1920.0</c:v>
                </c:pt>
                <c:pt idx="8">
                  <c:v>1944.0</c:v>
                </c:pt>
                <c:pt idx="9">
                  <c:v>1968.0</c:v>
                </c:pt>
                <c:pt idx="10">
                  <c:v>2048.0</c:v>
                </c:pt>
              </c:numCache>
            </c:numRef>
          </c:xVal>
          <c:yVal>
            <c:numRef>
              <c:f>DATI_KAUST_NEW_HEART!$N$9:$N$19</c:f>
              <c:numCache>
                <c:formatCode>General</c:formatCode>
                <c:ptCount val="11"/>
                <c:pt idx="0">
                  <c:v>1.0</c:v>
                </c:pt>
                <c:pt idx="1">
                  <c:v>0.959733765696285</c:v>
                </c:pt>
                <c:pt idx="2">
                  <c:v>0.924996245823479</c:v>
                </c:pt>
                <c:pt idx="3">
                  <c:v>0.754020411910518</c:v>
                </c:pt>
                <c:pt idx="4">
                  <c:v>0.820637398780158</c:v>
                </c:pt>
                <c:pt idx="5">
                  <c:v>0.80656420580557</c:v>
                </c:pt>
                <c:pt idx="6">
                  <c:v>0.842226476042352</c:v>
                </c:pt>
                <c:pt idx="7">
                  <c:v>0.840370062458698</c:v>
                </c:pt>
                <c:pt idx="10">
                  <c:v>0.812448478253701</c:v>
                </c:pt>
              </c:numCache>
            </c:numRef>
          </c:yVal>
          <c:smooth val="0"/>
        </c:ser>
        <c:ser>
          <c:idx val="3"/>
          <c:order val="2"/>
          <c:tx>
            <c:v>NEW_HeaRT-CRESCO3</c:v>
          </c:tx>
          <c:spPr>
            <a:ln>
              <a:noFill/>
            </a:ln>
          </c:spPr>
          <c:marker>
            <c:symbol val="square"/>
            <c:size val="7"/>
            <c:spPr>
              <a:solidFill>
                <a:srgbClr val="FF0000"/>
              </a:solidFill>
            </c:spPr>
          </c:marker>
          <c:xVal>
            <c:numRef>
              <c:f>'DATI-CRESCO3_C2nd'!$K$9:$K$19</c:f>
              <c:numCache>
                <c:formatCode>General</c:formatCode>
                <c:ptCount val="11"/>
                <c:pt idx="0">
                  <c:v>128.0</c:v>
                </c:pt>
                <c:pt idx="1">
                  <c:v>256.0</c:v>
                </c:pt>
                <c:pt idx="2">
                  <c:v>512.0</c:v>
                </c:pt>
                <c:pt idx="3">
                  <c:v>1024.0</c:v>
                </c:pt>
                <c:pt idx="4">
                  <c:v>1280.0</c:v>
                </c:pt>
                <c:pt idx="5">
                  <c:v>1536.0</c:v>
                </c:pt>
                <c:pt idx="6">
                  <c:v>1792.0</c:v>
                </c:pt>
                <c:pt idx="7">
                  <c:v>1920.0</c:v>
                </c:pt>
                <c:pt idx="8">
                  <c:v>1944.0</c:v>
                </c:pt>
                <c:pt idx="9">
                  <c:v>1968.0</c:v>
                </c:pt>
                <c:pt idx="10">
                  <c:v>2048.0</c:v>
                </c:pt>
              </c:numCache>
            </c:numRef>
          </c:xVal>
          <c:yVal>
            <c:numRef>
              <c:f>'DATI-CRESCO3_C2nd'!$N$9:$N$19</c:f>
              <c:numCache>
                <c:formatCode>General</c:formatCode>
                <c:ptCount val="11"/>
                <c:pt idx="0">
                  <c:v>1.0</c:v>
                </c:pt>
                <c:pt idx="1">
                  <c:v>0.937575881940526</c:v>
                </c:pt>
                <c:pt idx="2">
                  <c:v>0.828800979532606</c:v>
                </c:pt>
                <c:pt idx="3">
                  <c:v>0.768940031414787</c:v>
                </c:pt>
                <c:pt idx="4">
                  <c:v>0.696058143963438</c:v>
                </c:pt>
                <c:pt idx="5">
                  <c:v>0.72912178515386</c:v>
                </c:pt>
                <c:pt idx="6">
                  <c:v>0.720574319884347</c:v>
                </c:pt>
                <c:pt idx="7">
                  <c:v>0.631410145678586</c:v>
                </c:pt>
                <c:pt idx="8">
                  <c:v>0.639070100174327</c:v>
                </c:pt>
                <c:pt idx="9">
                  <c:v>0.555032109075955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26150824"/>
        <c:axId val="2126158040"/>
      </c:scatterChart>
      <c:valAx>
        <c:axId val="2126150824"/>
        <c:scaling>
          <c:orientation val="minMax"/>
          <c:max val="2048.0"/>
          <c:min val="0.0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 sz="1400"/>
                </a:pPr>
                <a:r>
                  <a:rPr lang="it-IT" sz="1400"/>
                  <a:t>NP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2126158040"/>
        <c:crosses val="autoZero"/>
        <c:crossBetween val="midCat"/>
        <c:majorUnit val="512.0"/>
        <c:minorUnit val="0.4"/>
      </c:valAx>
      <c:valAx>
        <c:axId val="212615804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Relative Efficiency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2126150824"/>
        <c:crosses val="autoZero"/>
        <c:crossBetween val="midCat"/>
      </c:valAx>
    </c:plotArea>
    <c:plotVisOnly val="1"/>
    <c:dispBlanksAs val="gap"/>
    <c:showDLblsOverMax val="0"/>
  </c:chart>
  <c:spPr>
    <a:solidFill>
      <a:schemeClr val="bg1"/>
    </a:solidFill>
    <a:ln>
      <a:solidFill>
        <a:schemeClr val="tx1"/>
      </a:solidFill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1"/>
          <c:order val="0"/>
          <c:tx>
            <c:v>Ideal SpeedUp</c:v>
          </c:tx>
          <c:spPr>
            <a:ln w="15875">
              <a:solidFill>
                <a:srgbClr val="1F497D"/>
              </a:solidFill>
            </a:ln>
          </c:spPr>
          <c:marker>
            <c:symbol val="none"/>
          </c:marker>
          <c:xVal>
            <c:numRef>
              <c:f>Sintesi!$J$31:$J$286</c:f>
              <c:numCache>
                <c:formatCode>General</c:formatCode>
                <c:ptCount val="256"/>
                <c:pt idx="0">
                  <c:v>128.0</c:v>
                </c:pt>
                <c:pt idx="1">
                  <c:v>256.0</c:v>
                </c:pt>
                <c:pt idx="2">
                  <c:v>384.0</c:v>
                </c:pt>
                <c:pt idx="3">
                  <c:v>512.0</c:v>
                </c:pt>
                <c:pt idx="4">
                  <c:v>640.0</c:v>
                </c:pt>
                <c:pt idx="5">
                  <c:v>768.0</c:v>
                </c:pt>
                <c:pt idx="6">
                  <c:v>896.0</c:v>
                </c:pt>
                <c:pt idx="7">
                  <c:v>1024.0</c:v>
                </c:pt>
                <c:pt idx="8">
                  <c:v>1152.0</c:v>
                </c:pt>
                <c:pt idx="9">
                  <c:v>1280.0</c:v>
                </c:pt>
                <c:pt idx="10">
                  <c:v>1408.0</c:v>
                </c:pt>
                <c:pt idx="11">
                  <c:v>1536.0</c:v>
                </c:pt>
                <c:pt idx="12">
                  <c:v>1664.0</c:v>
                </c:pt>
                <c:pt idx="13">
                  <c:v>1792.0</c:v>
                </c:pt>
                <c:pt idx="14">
                  <c:v>1920.0</c:v>
                </c:pt>
                <c:pt idx="15">
                  <c:v>2048.0</c:v>
                </c:pt>
                <c:pt idx="16">
                  <c:v>2176.0</c:v>
                </c:pt>
                <c:pt idx="17">
                  <c:v>2304.0</c:v>
                </c:pt>
                <c:pt idx="18">
                  <c:v>2432.0</c:v>
                </c:pt>
                <c:pt idx="19">
                  <c:v>2560.0</c:v>
                </c:pt>
                <c:pt idx="20">
                  <c:v>2688.0</c:v>
                </c:pt>
                <c:pt idx="21">
                  <c:v>2816.0</c:v>
                </c:pt>
                <c:pt idx="22">
                  <c:v>2944.0</c:v>
                </c:pt>
                <c:pt idx="23">
                  <c:v>3072.0</c:v>
                </c:pt>
                <c:pt idx="24">
                  <c:v>3200.0</c:v>
                </c:pt>
                <c:pt idx="25">
                  <c:v>3328.0</c:v>
                </c:pt>
                <c:pt idx="26">
                  <c:v>3456.0</c:v>
                </c:pt>
                <c:pt idx="27">
                  <c:v>3584.0</c:v>
                </c:pt>
                <c:pt idx="28">
                  <c:v>3712.0</c:v>
                </c:pt>
                <c:pt idx="29">
                  <c:v>3840.0</c:v>
                </c:pt>
                <c:pt idx="30">
                  <c:v>3968.0</c:v>
                </c:pt>
                <c:pt idx="31">
                  <c:v>4096.0</c:v>
                </c:pt>
                <c:pt idx="32">
                  <c:v>4224.0</c:v>
                </c:pt>
                <c:pt idx="33">
                  <c:v>4352.0</c:v>
                </c:pt>
                <c:pt idx="34">
                  <c:v>4480.0</c:v>
                </c:pt>
                <c:pt idx="35">
                  <c:v>4608.0</c:v>
                </c:pt>
                <c:pt idx="36">
                  <c:v>4736.0</c:v>
                </c:pt>
                <c:pt idx="37">
                  <c:v>4864.0</c:v>
                </c:pt>
                <c:pt idx="38">
                  <c:v>4992.0</c:v>
                </c:pt>
                <c:pt idx="39">
                  <c:v>5120.0</c:v>
                </c:pt>
                <c:pt idx="40">
                  <c:v>5248.0</c:v>
                </c:pt>
                <c:pt idx="41">
                  <c:v>5376.0</c:v>
                </c:pt>
                <c:pt idx="42">
                  <c:v>5504.0</c:v>
                </c:pt>
                <c:pt idx="43">
                  <c:v>5632.0</c:v>
                </c:pt>
                <c:pt idx="44">
                  <c:v>5760.0</c:v>
                </c:pt>
                <c:pt idx="45">
                  <c:v>5888.0</c:v>
                </c:pt>
                <c:pt idx="46">
                  <c:v>6016.0</c:v>
                </c:pt>
                <c:pt idx="47">
                  <c:v>6144.0</c:v>
                </c:pt>
                <c:pt idx="48">
                  <c:v>6272.0</c:v>
                </c:pt>
                <c:pt idx="49">
                  <c:v>6400.0</c:v>
                </c:pt>
                <c:pt idx="50">
                  <c:v>6528.0</c:v>
                </c:pt>
                <c:pt idx="51">
                  <c:v>6656.0</c:v>
                </c:pt>
                <c:pt idx="52">
                  <c:v>6784.0</c:v>
                </c:pt>
                <c:pt idx="53">
                  <c:v>6912.0</c:v>
                </c:pt>
                <c:pt idx="54">
                  <c:v>7040.0</c:v>
                </c:pt>
                <c:pt idx="55">
                  <c:v>7168.0</c:v>
                </c:pt>
                <c:pt idx="56">
                  <c:v>7296.0</c:v>
                </c:pt>
                <c:pt idx="57">
                  <c:v>7424.0</c:v>
                </c:pt>
                <c:pt idx="58">
                  <c:v>7552.0</c:v>
                </c:pt>
                <c:pt idx="59">
                  <c:v>7680.0</c:v>
                </c:pt>
                <c:pt idx="60">
                  <c:v>7808.0</c:v>
                </c:pt>
                <c:pt idx="61">
                  <c:v>7936.0</c:v>
                </c:pt>
                <c:pt idx="62">
                  <c:v>8064.0</c:v>
                </c:pt>
                <c:pt idx="63">
                  <c:v>8192.0</c:v>
                </c:pt>
                <c:pt idx="64">
                  <c:v>8320.0</c:v>
                </c:pt>
                <c:pt idx="65">
                  <c:v>8448.0</c:v>
                </c:pt>
                <c:pt idx="66">
                  <c:v>8576.0</c:v>
                </c:pt>
                <c:pt idx="67">
                  <c:v>8704.0</c:v>
                </c:pt>
                <c:pt idx="68">
                  <c:v>8832.0</c:v>
                </c:pt>
                <c:pt idx="69">
                  <c:v>8960.0</c:v>
                </c:pt>
                <c:pt idx="70">
                  <c:v>9088.0</c:v>
                </c:pt>
                <c:pt idx="71">
                  <c:v>9216.0</c:v>
                </c:pt>
                <c:pt idx="72">
                  <c:v>9344.0</c:v>
                </c:pt>
                <c:pt idx="73">
                  <c:v>9472.0</c:v>
                </c:pt>
                <c:pt idx="74">
                  <c:v>9600.0</c:v>
                </c:pt>
                <c:pt idx="75">
                  <c:v>9728.0</c:v>
                </c:pt>
                <c:pt idx="76">
                  <c:v>9856.0</c:v>
                </c:pt>
                <c:pt idx="77">
                  <c:v>9984.0</c:v>
                </c:pt>
                <c:pt idx="78">
                  <c:v>10112.0</c:v>
                </c:pt>
                <c:pt idx="79">
                  <c:v>10240.0</c:v>
                </c:pt>
                <c:pt idx="80">
                  <c:v>10368.0</c:v>
                </c:pt>
                <c:pt idx="81">
                  <c:v>10496.0</c:v>
                </c:pt>
                <c:pt idx="82">
                  <c:v>10624.0</c:v>
                </c:pt>
                <c:pt idx="83">
                  <c:v>10752.0</c:v>
                </c:pt>
                <c:pt idx="84">
                  <c:v>10880.0</c:v>
                </c:pt>
                <c:pt idx="85">
                  <c:v>11008.0</c:v>
                </c:pt>
                <c:pt idx="86">
                  <c:v>11136.0</c:v>
                </c:pt>
                <c:pt idx="87">
                  <c:v>11264.0</c:v>
                </c:pt>
                <c:pt idx="88">
                  <c:v>11392.0</c:v>
                </c:pt>
                <c:pt idx="89">
                  <c:v>11520.0</c:v>
                </c:pt>
                <c:pt idx="90">
                  <c:v>11648.0</c:v>
                </c:pt>
                <c:pt idx="91">
                  <c:v>11776.0</c:v>
                </c:pt>
                <c:pt idx="92">
                  <c:v>11904.0</c:v>
                </c:pt>
                <c:pt idx="93">
                  <c:v>12032.0</c:v>
                </c:pt>
                <c:pt idx="94">
                  <c:v>12160.0</c:v>
                </c:pt>
                <c:pt idx="95">
                  <c:v>12288.0</c:v>
                </c:pt>
                <c:pt idx="96">
                  <c:v>12416.0</c:v>
                </c:pt>
                <c:pt idx="97">
                  <c:v>12544.0</c:v>
                </c:pt>
                <c:pt idx="98">
                  <c:v>12672.0</c:v>
                </c:pt>
                <c:pt idx="99">
                  <c:v>12800.0</c:v>
                </c:pt>
                <c:pt idx="100">
                  <c:v>12928.0</c:v>
                </c:pt>
                <c:pt idx="101">
                  <c:v>13056.0</c:v>
                </c:pt>
                <c:pt idx="102">
                  <c:v>13184.0</c:v>
                </c:pt>
                <c:pt idx="103">
                  <c:v>13312.0</c:v>
                </c:pt>
                <c:pt idx="104">
                  <c:v>13440.0</c:v>
                </c:pt>
                <c:pt idx="105">
                  <c:v>13568.0</c:v>
                </c:pt>
                <c:pt idx="106">
                  <c:v>13696.0</c:v>
                </c:pt>
                <c:pt idx="107">
                  <c:v>13824.0</c:v>
                </c:pt>
                <c:pt idx="108">
                  <c:v>13952.0</c:v>
                </c:pt>
                <c:pt idx="109">
                  <c:v>14080.0</c:v>
                </c:pt>
                <c:pt idx="110">
                  <c:v>14208.0</c:v>
                </c:pt>
                <c:pt idx="111">
                  <c:v>14336.0</c:v>
                </c:pt>
                <c:pt idx="112">
                  <c:v>14464.0</c:v>
                </c:pt>
                <c:pt idx="113">
                  <c:v>14592.0</c:v>
                </c:pt>
                <c:pt idx="114">
                  <c:v>14720.0</c:v>
                </c:pt>
                <c:pt idx="115">
                  <c:v>14848.0</c:v>
                </c:pt>
                <c:pt idx="116">
                  <c:v>14976.0</c:v>
                </c:pt>
                <c:pt idx="117">
                  <c:v>15104.0</c:v>
                </c:pt>
                <c:pt idx="118">
                  <c:v>15232.0</c:v>
                </c:pt>
                <c:pt idx="119">
                  <c:v>15360.0</c:v>
                </c:pt>
                <c:pt idx="120">
                  <c:v>15488.0</c:v>
                </c:pt>
                <c:pt idx="121">
                  <c:v>15616.0</c:v>
                </c:pt>
                <c:pt idx="122">
                  <c:v>15744.0</c:v>
                </c:pt>
                <c:pt idx="123">
                  <c:v>15872.0</c:v>
                </c:pt>
                <c:pt idx="124">
                  <c:v>16000.0</c:v>
                </c:pt>
                <c:pt idx="125">
                  <c:v>16128.0</c:v>
                </c:pt>
                <c:pt idx="126">
                  <c:v>16256.0</c:v>
                </c:pt>
                <c:pt idx="127">
                  <c:v>16384.0</c:v>
                </c:pt>
                <c:pt idx="128">
                  <c:v>16512.0</c:v>
                </c:pt>
                <c:pt idx="129">
                  <c:v>16640.0</c:v>
                </c:pt>
                <c:pt idx="130">
                  <c:v>16768.0</c:v>
                </c:pt>
                <c:pt idx="131">
                  <c:v>16896.0</c:v>
                </c:pt>
                <c:pt idx="132">
                  <c:v>17024.0</c:v>
                </c:pt>
                <c:pt idx="133">
                  <c:v>17152.0</c:v>
                </c:pt>
                <c:pt idx="134">
                  <c:v>17280.0</c:v>
                </c:pt>
                <c:pt idx="135">
                  <c:v>17408.0</c:v>
                </c:pt>
                <c:pt idx="136">
                  <c:v>17536.0</c:v>
                </c:pt>
                <c:pt idx="137">
                  <c:v>17664.0</c:v>
                </c:pt>
                <c:pt idx="138">
                  <c:v>17792.0</c:v>
                </c:pt>
                <c:pt idx="139">
                  <c:v>17920.0</c:v>
                </c:pt>
                <c:pt idx="140">
                  <c:v>18048.0</c:v>
                </c:pt>
                <c:pt idx="141">
                  <c:v>18176.0</c:v>
                </c:pt>
                <c:pt idx="142">
                  <c:v>18304.0</c:v>
                </c:pt>
                <c:pt idx="143">
                  <c:v>18432.0</c:v>
                </c:pt>
                <c:pt idx="144">
                  <c:v>18560.0</c:v>
                </c:pt>
                <c:pt idx="145">
                  <c:v>18688.0</c:v>
                </c:pt>
                <c:pt idx="146">
                  <c:v>18816.0</c:v>
                </c:pt>
                <c:pt idx="147">
                  <c:v>18944.0</c:v>
                </c:pt>
                <c:pt idx="148">
                  <c:v>19072.0</c:v>
                </c:pt>
                <c:pt idx="149">
                  <c:v>19200.0</c:v>
                </c:pt>
                <c:pt idx="150">
                  <c:v>19328.0</c:v>
                </c:pt>
                <c:pt idx="151">
                  <c:v>19456.0</c:v>
                </c:pt>
                <c:pt idx="152">
                  <c:v>19584.0</c:v>
                </c:pt>
                <c:pt idx="153">
                  <c:v>19712.0</c:v>
                </c:pt>
                <c:pt idx="154">
                  <c:v>19840.0</c:v>
                </c:pt>
                <c:pt idx="155">
                  <c:v>19968.0</c:v>
                </c:pt>
                <c:pt idx="156">
                  <c:v>20096.0</c:v>
                </c:pt>
                <c:pt idx="157">
                  <c:v>20224.0</c:v>
                </c:pt>
                <c:pt idx="158">
                  <c:v>20352.0</c:v>
                </c:pt>
                <c:pt idx="159">
                  <c:v>20480.0</c:v>
                </c:pt>
                <c:pt idx="160">
                  <c:v>20608.0</c:v>
                </c:pt>
                <c:pt idx="161">
                  <c:v>20736.0</c:v>
                </c:pt>
                <c:pt idx="162">
                  <c:v>20864.0</c:v>
                </c:pt>
                <c:pt idx="163">
                  <c:v>20992.0</c:v>
                </c:pt>
                <c:pt idx="164">
                  <c:v>21120.0</c:v>
                </c:pt>
                <c:pt idx="165">
                  <c:v>21248.0</c:v>
                </c:pt>
                <c:pt idx="166">
                  <c:v>21376.0</c:v>
                </c:pt>
                <c:pt idx="167">
                  <c:v>21504.0</c:v>
                </c:pt>
                <c:pt idx="168">
                  <c:v>21632.0</c:v>
                </c:pt>
                <c:pt idx="169">
                  <c:v>21760.0</c:v>
                </c:pt>
                <c:pt idx="170">
                  <c:v>21888.0</c:v>
                </c:pt>
                <c:pt idx="171">
                  <c:v>22016.0</c:v>
                </c:pt>
                <c:pt idx="172">
                  <c:v>22144.0</c:v>
                </c:pt>
                <c:pt idx="173">
                  <c:v>22272.0</c:v>
                </c:pt>
                <c:pt idx="174">
                  <c:v>22400.0</c:v>
                </c:pt>
                <c:pt idx="175">
                  <c:v>22528.0</c:v>
                </c:pt>
                <c:pt idx="176">
                  <c:v>22656.0</c:v>
                </c:pt>
                <c:pt idx="177">
                  <c:v>22784.0</c:v>
                </c:pt>
                <c:pt idx="178">
                  <c:v>22912.0</c:v>
                </c:pt>
                <c:pt idx="179">
                  <c:v>23040.0</c:v>
                </c:pt>
                <c:pt idx="180">
                  <c:v>23168.0</c:v>
                </c:pt>
                <c:pt idx="181">
                  <c:v>23296.0</c:v>
                </c:pt>
                <c:pt idx="182">
                  <c:v>23424.0</c:v>
                </c:pt>
                <c:pt idx="183">
                  <c:v>23552.0</c:v>
                </c:pt>
                <c:pt idx="184">
                  <c:v>23680.0</c:v>
                </c:pt>
                <c:pt idx="185">
                  <c:v>23808.0</c:v>
                </c:pt>
                <c:pt idx="186">
                  <c:v>23936.0</c:v>
                </c:pt>
                <c:pt idx="187">
                  <c:v>24064.0</c:v>
                </c:pt>
                <c:pt idx="188">
                  <c:v>24192.0</c:v>
                </c:pt>
                <c:pt idx="189">
                  <c:v>24320.0</c:v>
                </c:pt>
                <c:pt idx="190">
                  <c:v>24448.0</c:v>
                </c:pt>
                <c:pt idx="191">
                  <c:v>24576.0</c:v>
                </c:pt>
                <c:pt idx="192">
                  <c:v>24704.0</c:v>
                </c:pt>
                <c:pt idx="193">
                  <c:v>24832.0</c:v>
                </c:pt>
                <c:pt idx="194">
                  <c:v>24960.0</c:v>
                </c:pt>
                <c:pt idx="195">
                  <c:v>25088.0</c:v>
                </c:pt>
                <c:pt idx="196">
                  <c:v>25216.0</c:v>
                </c:pt>
                <c:pt idx="197">
                  <c:v>25344.0</c:v>
                </c:pt>
                <c:pt idx="198">
                  <c:v>25472.0</c:v>
                </c:pt>
                <c:pt idx="199">
                  <c:v>25600.0</c:v>
                </c:pt>
                <c:pt idx="200">
                  <c:v>25728.0</c:v>
                </c:pt>
                <c:pt idx="201">
                  <c:v>25856.0</c:v>
                </c:pt>
                <c:pt idx="202">
                  <c:v>25984.0</c:v>
                </c:pt>
                <c:pt idx="203">
                  <c:v>26112.0</c:v>
                </c:pt>
                <c:pt idx="204">
                  <c:v>26240.0</c:v>
                </c:pt>
                <c:pt idx="205">
                  <c:v>26368.0</c:v>
                </c:pt>
                <c:pt idx="206">
                  <c:v>26496.0</c:v>
                </c:pt>
                <c:pt idx="207">
                  <c:v>26624.0</c:v>
                </c:pt>
                <c:pt idx="208">
                  <c:v>26752.0</c:v>
                </c:pt>
                <c:pt idx="209">
                  <c:v>26880.0</c:v>
                </c:pt>
                <c:pt idx="210">
                  <c:v>27008.0</c:v>
                </c:pt>
                <c:pt idx="211">
                  <c:v>27136.0</c:v>
                </c:pt>
                <c:pt idx="212">
                  <c:v>27264.0</c:v>
                </c:pt>
                <c:pt idx="213">
                  <c:v>27392.0</c:v>
                </c:pt>
                <c:pt idx="214">
                  <c:v>27520.0</c:v>
                </c:pt>
                <c:pt idx="215">
                  <c:v>27648.0</c:v>
                </c:pt>
                <c:pt idx="216">
                  <c:v>27776.0</c:v>
                </c:pt>
                <c:pt idx="217">
                  <c:v>27904.0</c:v>
                </c:pt>
                <c:pt idx="218">
                  <c:v>28032.0</c:v>
                </c:pt>
                <c:pt idx="219">
                  <c:v>28160.0</c:v>
                </c:pt>
                <c:pt idx="220">
                  <c:v>28288.0</c:v>
                </c:pt>
                <c:pt idx="221">
                  <c:v>28416.0</c:v>
                </c:pt>
                <c:pt idx="222">
                  <c:v>28544.0</c:v>
                </c:pt>
                <c:pt idx="223">
                  <c:v>28672.0</c:v>
                </c:pt>
                <c:pt idx="224">
                  <c:v>28800.0</c:v>
                </c:pt>
                <c:pt idx="225">
                  <c:v>28928.0</c:v>
                </c:pt>
                <c:pt idx="226">
                  <c:v>29056.0</c:v>
                </c:pt>
                <c:pt idx="227">
                  <c:v>29184.0</c:v>
                </c:pt>
                <c:pt idx="228">
                  <c:v>29312.0</c:v>
                </c:pt>
                <c:pt idx="229">
                  <c:v>29440.0</c:v>
                </c:pt>
                <c:pt idx="230">
                  <c:v>29568.0</c:v>
                </c:pt>
                <c:pt idx="231">
                  <c:v>29696.0</c:v>
                </c:pt>
                <c:pt idx="232">
                  <c:v>29824.0</c:v>
                </c:pt>
                <c:pt idx="233">
                  <c:v>29952.0</c:v>
                </c:pt>
                <c:pt idx="234">
                  <c:v>30080.0</c:v>
                </c:pt>
                <c:pt idx="235">
                  <c:v>30208.0</c:v>
                </c:pt>
                <c:pt idx="236">
                  <c:v>30336.0</c:v>
                </c:pt>
                <c:pt idx="237">
                  <c:v>30464.0</c:v>
                </c:pt>
                <c:pt idx="238">
                  <c:v>30592.0</c:v>
                </c:pt>
                <c:pt idx="239">
                  <c:v>30720.0</c:v>
                </c:pt>
                <c:pt idx="240">
                  <c:v>30848.0</c:v>
                </c:pt>
                <c:pt idx="241">
                  <c:v>30976.0</c:v>
                </c:pt>
                <c:pt idx="242">
                  <c:v>31104.0</c:v>
                </c:pt>
                <c:pt idx="243">
                  <c:v>31232.0</c:v>
                </c:pt>
                <c:pt idx="244">
                  <c:v>31360.0</c:v>
                </c:pt>
                <c:pt idx="245">
                  <c:v>31488.0</c:v>
                </c:pt>
                <c:pt idx="246">
                  <c:v>31616.0</c:v>
                </c:pt>
                <c:pt idx="247">
                  <c:v>31744.0</c:v>
                </c:pt>
                <c:pt idx="248">
                  <c:v>31872.0</c:v>
                </c:pt>
                <c:pt idx="249">
                  <c:v>32000.0</c:v>
                </c:pt>
                <c:pt idx="250">
                  <c:v>32128.0</c:v>
                </c:pt>
                <c:pt idx="251">
                  <c:v>32256.0</c:v>
                </c:pt>
                <c:pt idx="252">
                  <c:v>32384.0</c:v>
                </c:pt>
                <c:pt idx="253">
                  <c:v>32512.0</c:v>
                </c:pt>
                <c:pt idx="254">
                  <c:v>32640.0</c:v>
                </c:pt>
                <c:pt idx="255">
                  <c:v>32768.0</c:v>
                </c:pt>
              </c:numCache>
            </c:numRef>
          </c:xVal>
          <c:yVal>
            <c:numRef>
              <c:f>Sintesi!$K$31:$K$286</c:f>
              <c:numCache>
                <c:formatCode>General</c:formatCode>
                <c:ptCount val="256"/>
                <c:pt idx="0">
                  <c:v>128.0</c:v>
                </c:pt>
                <c:pt idx="1">
                  <c:v>256.0</c:v>
                </c:pt>
                <c:pt idx="2">
                  <c:v>384.0</c:v>
                </c:pt>
                <c:pt idx="3">
                  <c:v>512.0</c:v>
                </c:pt>
                <c:pt idx="4">
                  <c:v>640.0</c:v>
                </c:pt>
                <c:pt idx="5">
                  <c:v>768.0</c:v>
                </c:pt>
                <c:pt idx="6">
                  <c:v>896.0</c:v>
                </c:pt>
                <c:pt idx="7">
                  <c:v>1024.0</c:v>
                </c:pt>
                <c:pt idx="8">
                  <c:v>1152.0</c:v>
                </c:pt>
                <c:pt idx="9">
                  <c:v>1280.0</c:v>
                </c:pt>
                <c:pt idx="10">
                  <c:v>1408.0</c:v>
                </c:pt>
                <c:pt idx="11">
                  <c:v>1536.0</c:v>
                </c:pt>
                <c:pt idx="12">
                  <c:v>1664.0</c:v>
                </c:pt>
                <c:pt idx="13">
                  <c:v>1792.0</c:v>
                </c:pt>
                <c:pt idx="14">
                  <c:v>1920.0</c:v>
                </c:pt>
                <c:pt idx="15">
                  <c:v>2048.0</c:v>
                </c:pt>
                <c:pt idx="16">
                  <c:v>2176.0</c:v>
                </c:pt>
                <c:pt idx="17">
                  <c:v>2304.0</c:v>
                </c:pt>
                <c:pt idx="18">
                  <c:v>2432.0</c:v>
                </c:pt>
                <c:pt idx="19">
                  <c:v>2560.0</c:v>
                </c:pt>
                <c:pt idx="20">
                  <c:v>2688.0</c:v>
                </c:pt>
                <c:pt idx="21">
                  <c:v>2816.0</c:v>
                </c:pt>
                <c:pt idx="22">
                  <c:v>2944.0</c:v>
                </c:pt>
                <c:pt idx="23">
                  <c:v>3072.0</c:v>
                </c:pt>
                <c:pt idx="24">
                  <c:v>3200.0</c:v>
                </c:pt>
                <c:pt idx="25">
                  <c:v>3328.0</c:v>
                </c:pt>
                <c:pt idx="26">
                  <c:v>3456.0</c:v>
                </c:pt>
                <c:pt idx="27">
                  <c:v>3584.0</c:v>
                </c:pt>
                <c:pt idx="28">
                  <c:v>3712.0</c:v>
                </c:pt>
                <c:pt idx="29">
                  <c:v>3840.0</c:v>
                </c:pt>
                <c:pt idx="30">
                  <c:v>3968.0</c:v>
                </c:pt>
                <c:pt idx="31">
                  <c:v>4096.0</c:v>
                </c:pt>
                <c:pt idx="32">
                  <c:v>4224.0</c:v>
                </c:pt>
                <c:pt idx="33">
                  <c:v>4352.0</c:v>
                </c:pt>
                <c:pt idx="34">
                  <c:v>4480.0</c:v>
                </c:pt>
                <c:pt idx="35">
                  <c:v>4608.0</c:v>
                </c:pt>
                <c:pt idx="36">
                  <c:v>4736.0</c:v>
                </c:pt>
                <c:pt idx="37">
                  <c:v>4864.0</c:v>
                </c:pt>
                <c:pt idx="38">
                  <c:v>4992.0</c:v>
                </c:pt>
                <c:pt idx="39">
                  <c:v>5120.0</c:v>
                </c:pt>
                <c:pt idx="40">
                  <c:v>5248.0</c:v>
                </c:pt>
                <c:pt idx="41">
                  <c:v>5376.0</c:v>
                </c:pt>
                <c:pt idx="42">
                  <c:v>5504.0</c:v>
                </c:pt>
                <c:pt idx="43">
                  <c:v>5632.0</c:v>
                </c:pt>
                <c:pt idx="44">
                  <c:v>5760.0</c:v>
                </c:pt>
                <c:pt idx="45">
                  <c:v>5888.0</c:v>
                </c:pt>
                <c:pt idx="46">
                  <c:v>6016.0</c:v>
                </c:pt>
                <c:pt idx="47">
                  <c:v>6144.0</c:v>
                </c:pt>
                <c:pt idx="48">
                  <c:v>6272.0</c:v>
                </c:pt>
                <c:pt idx="49">
                  <c:v>6400.0</c:v>
                </c:pt>
                <c:pt idx="50">
                  <c:v>6528.0</c:v>
                </c:pt>
                <c:pt idx="51">
                  <c:v>6656.0</c:v>
                </c:pt>
                <c:pt idx="52">
                  <c:v>6784.0</c:v>
                </c:pt>
                <c:pt idx="53">
                  <c:v>6912.0</c:v>
                </c:pt>
                <c:pt idx="54">
                  <c:v>7040.0</c:v>
                </c:pt>
                <c:pt idx="55">
                  <c:v>7168.0</c:v>
                </c:pt>
                <c:pt idx="56">
                  <c:v>7296.0</c:v>
                </c:pt>
                <c:pt idx="57">
                  <c:v>7424.0</c:v>
                </c:pt>
                <c:pt idx="58">
                  <c:v>7552.0</c:v>
                </c:pt>
                <c:pt idx="59">
                  <c:v>7680.0</c:v>
                </c:pt>
                <c:pt idx="60">
                  <c:v>7808.0</c:v>
                </c:pt>
                <c:pt idx="61">
                  <c:v>7936.0</c:v>
                </c:pt>
                <c:pt idx="62">
                  <c:v>8064.0</c:v>
                </c:pt>
                <c:pt idx="63">
                  <c:v>8192.0</c:v>
                </c:pt>
                <c:pt idx="64">
                  <c:v>8320.0</c:v>
                </c:pt>
                <c:pt idx="65">
                  <c:v>8448.0</c:v>
                </c:pt>
                <c:pt idx="66">
                  <c:v>8576.0</c:v>
                </c:pt>
                <c:pt idx="67">
                  <c:v>8704.0</c:v>
                </c:pt>
                <c:pt idx="68">
                  <c:v>8832.0</c:v>
                </c:pt>
                <c:pt idx="69">
                  <c:v>8960.0</c:v>
                </c:pt>
                <c:pt idx="70">
                  <c:v>9088.0</c:v>
                </c:pt>
                <c:pt idx="71">
                  <c:v>9216.0</c:v>
                </c:pt>
                <c:pt idx="72">
                  <c:v>9344.0</c:v>
                </c:pt>
                <c:pt idx="73">
                  <c:v>9472.0</c:v>
                </c:pt>
                <c:pt idx="74">
                  <c:v>9600.0</c:v>
                </c:pt>
                <c:pt idx="75">
                  <c:v>9728.0</c:v>
                </c:pt>
                <c:pt idx="76">
                  <c:v>9856.0</c:v>
                </c:pt>
                <c:pt idx="77">
                  <c:v>9984.0</c:v>
                </c:pt>
                <c:pt idx="78">
                  <c:v>10112.0</c:v>
                </c:pt>
                <c:pt idx="79">
                  <c:v>10240.0</c:v>
                </c:pt>
                <c:pt idx="80">
                  <c:v>10368.0</c:v>
                </c:pt>
                <c:pt idx="81">
                  <c:v>10496.0</c:v>
                </c:pt>
                <c:pt idx="82">
                  <c:v>10624.0</c:v>
                </c:pt>
                <c:pt idx="83">
                  <c:v>10752.0</c:v>
                </c:pt>
                <c:pt idx="84">
                  <c:v>10880.0</c:v>
                </c:pt>
                <c:pt idx="85">
                  <c:v>11008.0</c:v>
                </c:pt>
                <c:pt idx="86">
                  <c:v>11136.0</c:v>
                </c:pt>
                <c:pt idx="87">
                  <c:v>11264.0</c:v>
                </c:pt>
                <c:pt idx="88">
                  <c:v>11392.0</c:v>
                </c:pt>
                <c:pt idx="89">
                  <c:v>11520.0</c:v>
                </c:pt>
                <c:pt idx="90">
                  <c:v>11648.0</c:v>
                </c:pt>
                <c:pt idx="91">
                  <c:v>11776.0</c:v>
                </c:pt>
                <c:pt idx="92">
                  <c:v>11904.0</c:v>
                </c:pt>
                <c:pt idx="93">
                  <c:v>12032.0</c:v>
                </c:pt>
                <c:pt idx="94">
                  <c:v>12160.0</c:v>
                </c:pt>
                <c:pt idx="95">
                  <c:v>12288.0</c:v>
                </c:pt>
                <c:pt idx="96">
                  <c:v>12416.0</c:v>
                </c:pt>
                <c:pt idx="97">
                  <c:v>12544.0</c:v>
                </c:pt>
                <c:pt idx="98">
                  <c:v>12672.0</c:v>
                </c:pt>
                <c:pt idx="99">
                  <c:v>12800.0</c:v>
                </c:pt>
                <c:pt idx="100">
                  <c:v>12928.0</c:v>
                </c:pt>
                <c:pt idx="101">
                  <c:v>13056.0</c:v>
                </c:pt>
                <c:pt idx="102">
                  <c:v>13184.0</c:v>
                </c:pt>
                <c:pt idx="103">
                  <c:v>13312.0</c:v>
                </c:pt>
                <c:pt idx="104">
                  <c:v>13440.0</c:v>
                </c:pt>
                <c:pt idx="105">
                  <c:v>13568.0</c:v>
                </c:pt>
                <c:pt idx="106">
                  <c:v>13696.0</c:v>
                </c:pt>
                <c:pt idx="107">
                  <c:v>13824.0</c:v>
                </c:pt>
                <c:pt idx="108">
                  <c:v>13952.0</c:v>
                </c:pt>
                <c:pt idx="109">
                  <c:v>14080.0</c:v>
                </c:pt>
                <c:pt idx="110">
                  <c:v>14208.0</c:v>
                </c:pt>
                <c:pt idx="111">
                  <c:v>14336.0</c:v>
                </c:pt>
                <c:pt idx="112">
                  <c:v>14464.0</c:v>
                </c:pt>
                <c:pt idx="113">
                  <c:v>14592.0</c:v>
                </c:pt>
                <c:pt idx="114">
                  <c:v>14720.0</c:v>
                </c:pt>
                <c:pt idx="115">
                  <c:v>14848.0</c:v>
                </c:pt>
                <c:pt idx="116">
                  <c:v>14976.0</c:v>
                </c:pt>
                <c:pt idx="117">
                  <c:v>15104.0</c:v>
                </c:pt>
                <c:pt idx="118">
                  <c:v>15232.0</c:v>
                </c:pt>
                <c:pt idx="119">
                  <c:v>15360.0</c:v>
                </c:pt>
                <c:pt idx="120">
                  <c:v>15488.0</c:v>
                </c:pt>
                <c:pt idx="121">
                  <c:v>15616.0</c:v>
                </c:pt>
                <c:pt idx="122">
                  <c:v>15744.0</c:v>
                </c:pt>
                <c:pt idx="123">
                  <c:v>15872.0</c:v>
                </c:pt>
                <c:pt idx="124">
                  <c:v>16000.0</c:v>
                </c:pt>
                <c:pt idx="125">
                  <c:v>16128.0</c:v>
                </c:pt>
                <c:pt idx="126">
                  <c:v>16256.0</c:v>
                </c:pt>
                <c:pt idx="127">
                  <c:v>16384.0</c:v>
                </c:pt>
                <c:pt idx="128">
                  <c:v>16512.0</c:v>
                </c:pt>
                <c:pt idx="129">
                  <c:v>16640.0</c:v>
                </c:pt>
                <c:pt idx="130">
                  <c:v>16768.0</c:v>
                </c:pt>
                <c:pt idx="131">
                  <c:v>16896.0</c:v>
                </c:pt>
                <c:pt idx="132">
                  <c:v>17024.0</c:v>
                </c:pt>
                <c:pt idx="133">
                  <c:v>17152.0</c:v>
                </c:pt>
                <c:pt idx="134">
                  <c:v>17280.0</c:v>
                </c:pt>
                <c:pt idx="135">
                  <c:v>17408.0</c:v>
                </c:pt>
                <c:pt idx="136">
                  <c:v>17536.0</c:v>
                </c:pt>
                <c:pt idx="137">
                  <c:v>17664.0</c:v>
                </c:pt>
                <c:pt idx="138">
                  <c:v>17792.0</c:v>
                </c:pt>
                <c:pt idx="139">
                  <c:v>17920.0</c:v>
                </c:pt>
                <c:pt idx="140">
                  <c:v>18048.0</c:v>
                </c:pt>
                <c:pt idx="141">
                  <c:v>18176.0</c:v>
                </c:pt>
                <c:pt idx="142">
                  <c:v>18304.0</c:v>
                </c:pt>
                <c:pt idx="143">
                  <c:v>18432.0</c:v>
                </c:pt>
                <c:pt idx="144">
                  <c:v>18560.0</c:v>
                </c:pt>
                <c:pt idx="145">
                  <c:v>18688.0</c:v>
                </c:pt>
                <c:pt idx="146">
                  <c:v>18816.0</c:v>
                </c:pt>
                <c:pt idx="147">
                  <c:v>18944.0</c:v>
                </c:pt>
                <c:pt idx="148">
                  <c:v>19072.0</c:v>
                </c:pt>
                <c:pt idx="149">
                  <c:v>19200.0</c:v>
                </c:pt>
                <c:pt idx="150">
                  <c:v>19328.0</c:v>
                </c:pt>
                <c:pt idx="151">
                  <c:v>19456.0</c:v>
                </c:pt>
                <c:pt idx="152">
                  <c:v>19584.0</c:v>
                </c:pt>
                <c:pt idx="153">
                  <c:v>19712.0</c:v>
                </c:pt>
                <c:pt idx="154">
                  <c:v>19840.0</c:v>
                </c:pt>
                <c:pt idx="155">
                  <c:v>19968.0</c:v>
                </c:pt>
                <c:pt idx="156">
                  <c:v>20096.0</c:v>
                </c:pt>
                <c:pt idx="157">
                  <c:v>20224.0</c:v>
                </c:pt>
                <c:pt idx="158">
                  <c:v>20352.0</c:v>
                </c:pt>
                <c:pt idx="159">
                  <c:v>20480.0</c:v>
                </c:pt>
                <c:pt idx="160">
                  <c:v>20608.0</c:v>
                </c:pt>
                <c:pt idx="161">
                  <c:v>20736.0</c:v>
                </c:pt>
                <c:pt idx="162">
                  <c:v>20864.0</c:v>
                </c:pt>
                <c:pt idx="163">
                  <c:v>20992.0</c:v>
                </c:pt>
                <c:pt idx="164">
                  <c:v>21120.0</c:v>
                </c:pt>
                <c:pt idx="165">
                  <c:v>21248.0</c:v>
                </c:pt>
                <c:pt idx="166">
                  <c:v>21376.0</c:v>
                </c:pt>
                <c:pt idx="167">
                  <c:v>21504.0</c:v>
                </c:pt>
                <c:pt idx="168">
                  <c:v>21632.0</c:v>
                </c:pt>
                <c:pt idx="169">
                  <c:v>21760.0</c:v>
                </c:pt>
                <c:pt idx="170">
                  <c:v>21888.0</c:v>
                </c:pt>
                <c:pt idx="171">
                  <c:v>22016.0</c:v>
                </c:pt>
                <c:pt idx="172">
                  <c:v>22144.0</c:v>
                </c:pt>
                <c:pt idx="173">
                  <c:v>22272.0</c:v>
                </c:pt>
                <c:pt idx="174">
                  <c:v>22400.0</c:v>
                </c:pt>
                <c:pt idx="175">
                  <c:v>22528.0</c:v>
                </c:pt>
                <c:pt idx="176">
                  <c:v>22656.0</c:v>
                </c:pt>
                <c:pt idx="177">
                  <c:v>22784.0</c:v>
                </c:pt>
                <c:pt idx="178">
                  <c:v>22912.0</c:v>
                </c:pt>
                <c:pt idx="179">
                  <c:v>23040.0</c:v>
                </c:pt>
                <c:pt idx="180">
                  <c:v>23168.0</c:v>
                </c:pt>
                <c:pt idx="181">
                  <c:v>23296.0</c:v>
                </c:pt>
                <c:pt idx="182">
                  <c:v>23424.0</c:v>
                </c:pt>
                <c:pt idx="183">
                  <c:v>23552.0</c:v>
                </c:pt>
                <c:pt idx="184">
                  <c:v>23680.0</c:v>
                </c:pt>
                <c:pt idx="185">
                  <c:v>23808.0</c:v>
                </c:pt>
                <c:pt idx="186">
                  <c:v>23936.0</c:v>
                </c:pt>
                <c:pt idx="187">
                  <c:v>24064.0</c:v>
                </c:pt>
                <c:pt idx="188">
                  <c:v>24192.0</c:v>
                </c:pt>
                <c:pt idx="189">
                  <c:v>24320.0</c:v>
                </c:pt>
                <c:pt idx="190">
                  <c:v>24448.0</c:v>
                </c:pt>
                <c:pt idx="191">
                  <c:v>24576.0</c:v>
                </c:pt>
                <c:pt idx="192">
                  <c:v>24704.0</c:v>
                </c:pt>
                <c:pt idx="193">
                  <c:v>24832.0</c:v>
                </c:pt>
                <c:pt idx="194">
                  <c:v>24960.0</c:v>
                </c:pt>
                <c:pt idx="195">
                  <c:v>25088.0</c:v>
                </c:pt>
                <c:pt idx="196">
                  <c:v>25216.0</c:v>
                </c:pt>
                <c:pt idx="197">
                  <c:v>25344.0</c:v>
                </c:pt>
                <c:pt idx="198">
                  <c:v>25472.0</c:v>
                </c:pt>
                <c:pt idx="199">
                  <c:v>25600.0</c:v>
                </c:pt>
                <c:pt idx="200">
                  <c:v>25728.0</c:v>
                </c:pt>
                <c:pt idx="201">
                  <c:v>25856.0</c:v>
                </c:pt>
                <c:pt idx="202">
                  <c:v>25984.0</c:v>
                </c:pt>
                <c:pt idx="203">
                  <c:v>26112.0</c:v>
                </c:pt>
                <c:pt idx="204">
                  <c:v>26240.0</c:v>
                </c:pt>
                <c:pt idx="205">
                  <c:v>26368.0</c:v>
                </c:pt>
                <c:pt idx="206">
                  <c:v>26496.0</c:v>
                </c:pt>
                <c:pt idx="207">
                  <c:v>26624.0</c:v>
                </c:pt>
                <c:pt idx="208">
                  <c:v>26752.0</c:v>
                </c:pt>
                <c:pt idx="209">
                  <c:v>26880.0</c:v>
                </c:pt>
                <c:pt idx="210">
                  <c:v>27008.0</c:v>
                </c:pt>
                <c:pt idx="211">
                  <c:v>27136.0</c:v>
                </c:pt>
                <c:pt idx="212">
                  <c:v>27264.0</c:v>
                </c:pt>
                <c:pt idx="213">
                  <c:v>27392.0</c:v>
                </c:pt>
                <c:pt idx="214">
                  <c:v>27520.0</c:v>
                </c:pt>
                <c:pt idx="215">
                  <c:v>27648.0</c:v>
                </c:pt>
                <c:pt idx="216">
                  <c:v>27776.0</c:v>
                </c:pt>
                <c:pt idx="217">
                  <c:v>27904.0</c:v>
                </c:pt>
                <c:pt idx="218">
                  <c:v>28032.0</c:v>
                </c:pt>
                <c:pt idx="219">
                  <c:v>28160.0</c:v>
                </c:pt>
                <c:pt idx="220">
                  <c:v>28288.0</c:v>
                </c:pt>
                <c:pt idx="221">
                  <c:v>28416.0</c:v>
                </c:pt>
                <c:pt idx="222">
                  <c:v>28544.0</c:v>
                </c:pt>
                <c:pt idx="223">
                  <c:v>28672.0</c:v>
                </c:pt>
                <c:pt idx="224">
                  <c:v>28800.0</c:v>
                </c:pt>
                <c:pt idx="225">
                  <c:v>28928.0</c:v>
                </c:pt>
                <c:pt idx="226">
                  <c:v>29056.0</c:v>
                </c:pt>
                <c:pt idx="227">
                  <c:v>29184.0</c:v>
                </c:pt>
                <c:pt idx="228">
                  <c:v>29312.0</c:v>
                </c:pt>
                <c:pt idx="229">
                  <c:v>29440.0</c:v>
                </c:pt>
                <c:pt idx="230">
                  <c:v>29568.0</c:v>
                </c:pt>
                <c:pt idx="231">
                  <c:v>29696.0</c:v>
                </c:pt>
                <c:pt idx="232">
                  <c:v>29824.0</c:v>
                </c:pt>
                <c:pt idx="233">
                  <c:v>29952.0</c:v>
                </c:pt>
                <c:pt idx="234">
                  <c:v>30080.0</c:v>
                </c:pt>
                <c:pt idx="235">
                  <c:v>30208.0</c:v>
                </c:pt>
                <c:pt idx="236">
                  <c:v>30336.0</c:v>
                </c:pt>
                <c:pt idx="237">
                  <c:v>30464.0</c:v>
                </c:pt>
                <c:pt idx="238">
                  <c:v>30592.0</c:v>
                </c:pt>
                <c:pt idx="239">
                  <c:v>30720.0</c:v>
                </c:pt>
                <c:pt idx="240">
                  <c:v>30848.0</c:v>
                </c:pt>
                <c:pt idx="241">
                  <c:v>30976.0</c:v>
                </c:pt>
                <c:pt idx="242">
                  <c:v>31104.0</c:v>
                </c:pt>
                <c:pt idx="243">
                  <c:v>31232.0</c:v>
                </c:pt>
                <c:pt idx="244">
                  <c:v>31360.0</c:v>
                </c:pt>
                <c:pt idx="245">
                  <c:v>31488.0</c:v>
                </c:pt>
                <c:pt idx="246">
                  <c:v>31616.0</c:v>
                </c:pt>
                <c:pt idx="247">
                  <c:v>31744.0</c:v>
                </c:pt>
                <c:pt idx="248">
                  <c:v>31872.0</c:v>
                </c:pt>
                <c:pt idx="249">
                  <c:v>32000.0</c:v>
                </c:pt>
                <c:pt idx="250">
                  <c:v>32128.0</c:v>
                </c:pt>
                <c:pt idx="251">
                  <c:v>32256.0</c:v>
                </c:pt>
                <c:pt idx="252">
                  <c:v>32384.0</c:v>
                </c:pt>
                <c:pt idx="253">
                  <c:v>32512.0</c:v>
                </c:pt>
                <c:pt idx="254">
                  <c:v>32640.0</c:v>
                </c:pt>
                <c:pt idx="255">
                  <c:v>32768.0</c:v>
                </c:pt>
              </c:numCache>
            </c:numRef>
          </c:yVal>
          <c:smooth val="0"/>
        </c:ser>
        <c:ser>
          <c:idx val="0"/>
          <c:order val="1"/>
          <c:tx>
            <c:v>NEW_HeaRT</c:v>
          </c:tx>
          <c:spPr>
            <a:ln>
              <a:noFill/>
            </a:ln>
          </c:spPr>
          <c:marker>
            <c:symbol val="square"/>
            <c:size val="7"/>
            <c:spPr>
              <a:solidFill>
                <a:srgbClr val="FF0000"/>
              </a:solidFill>
            </c:spPr>
          </c:marker>
          <c:xVal>
            <c:numRef>
              <c:f>Sintesi!$J$5:$J$29</c:f>
              <c:numCache>
                <c:formatCode>General</c:formatCode>
                <c:ptCount val="25"/>
                <c:pt idx="0">
                  <c:v>128.0</c:v>
                </c:pt>
                <c:pt idx="1">
                  <c:v>256.0</c:v>
                </c:pt>
                <c:pt idx="2">
                  <c:v>512.0</c:v>
                </c:pt>
                <c:pt idx="3">
                  <c:v>1024.0</c:v>
                </c:pt>
                <c:pt idx="4">
                  <c:v>1280.0</c:v>
                </c:pt>
                <c:pt idx="5">
                  <c:v>1536.0</c:v>
                </c:pt>
                <c:pt idx="6">
                  <c:v>1792.0</c:v>
                </c:pt>
                <c:pt idx="7">
                  <c:v>1920.0</c:v>
                </c:pt>
                <c:pt idx="8">
                  <c:v>1944.0</c:v>
                </c:pt>
                <c:pt idx="9">
                  <c:v>1968.0</c:v>
                </c:pt>
                <c:pt idx="10">
                  <c:v>2048.0</c:v>
                </c:pt>
                <c:pt idx="11">
                  <c:v>4096.0</c:v>
                </c:pt>
                <c:pt idx="12">
                  <c:v>8192.0</c:v>
                </c:pt>
                <c:pt idx="13">
                  <c:v>9216.0</c:v>
                </c:pt>
                <c:pt idx="14">
                  <c:v>10240.0</c:v>
                </c:pt>
                <c:pt idx="15">
                  <c:v>12264.0</c:v>
                </c:pt>
                <c:pt idx="16">
                  <c:v>12288.0</c:v>
                </c:pt>
                <c:pt idx="17">
                  <c:v>14336.0</c:v>
                </c:pt>
                <c:pt idx="18">
                  <c:v>16384.0</c:v>
                </c:pt>
                <c:pt idx="19">
                  <c:v>18432.0</c:v>
                </c:pt>
                <c:pt idx="20">
                  <c:v>22528.0</c:v>
                </c:pt>
                <c:pt idx="21">
                  <c:v>24576.0</c:v>
                </c:pt>
                <c:pt idx="22">
                  <c:v>26624.0</c:v>
                </c:pt>
                <c:pt idx="23">
                  <c:v>28672.0</c:v>
                </c:pt>
                <c:pt idx="24">
                  <c:v>32768.0</c:v>
                </c:pt>
              </c:numCache>
            </c:numRef>
          </c:xVal>
          <c:yVal>
            <c:numRef>
              <c:f>Sintesi!$M$5:$M$29</c:f>
              <c:numCache>
                <c:formatCode>General</c:formatCode>
                <c:ptCount val="25"/>
                <c:pt idx="0">
                  <c:v>128.0</c:v>
                </c:pt>
                <c:pt idx="1">
                  <c:v>245.6918440182488</c:v>
                </c:pt>
                <c:pt idx="2">
                  <c:v>473.5980778616211</c:v>
                </c:pt>
                <c:pt idx="3">
                  <c:v>772.1169017963706</c:v>
                </c:pt>
                <c:pt idx="4">
                  <c:v>1050.415870438602</c:v>
                </c:pt>
                <c:pt idx="5">
                  <c:v>1238.882620117355</c:v>
                </c:pt>
                <c:pt idx="6">
                  <c:v>1509.269845067895</c:v>
                </c:pt>
                <c:pt idx="7">
                  <c:v>1613.510519920701</c:v>
                </c:pt>
                <c:pt idx="10">
                  <c:v>1663.89448346358</c:v>
                </c:pt>
                <c:pt idx="11">
                  <c:v>3329.435735022433</c:v>
                </c:pt>
                <c:pt idx="12">
                  <c:v>5312.235814296238</c:v>
                </c:pt>
                <c:pt idx="13">
                  <c:v>5982.32697095436</c:v>
                </c:pt>
                <c:pt idx="14">
                  <c:v>6425.688017318213</c:v>
                </c:pt>
                <c:pt idx="15">
                  <c:v>7026.027290448345</c:v>
                </c:pt>
                <c:pt idx="16">
                  <c:v>7542.739611360239</c:v>
                </c:pt>
                <c:pt idx="17">
                  <c:v>8616.96174863388</c:v>
                </c:pt>
                <c:pt idx="18">
                  <c:v>9591.50883862382</c:v>
                </c:pt>
                <c:pt idx="19">
                  <c:v>11261.08636465075</c:v>
                </c:pt>
                <c:pt idx="20">
                  <c:v>12395.21690002456</c:v>
                </c:pt>
                <c:pt idx="21">
                  <c:v>13268.71627662372</c:v>
                </c:pt>
                <c:pt idx="22">
                  <c:v>13499.4456928839</c:v>
                </c:pt>
                <c:pt idx="23">
                  <c:v>14575.6580011554</c:v>
                </c:pt>
                <c:pt idx="24">
                  <c:v>16910.49865951743</c:v>
                </c:pt>
              </c:numCache>
            </c:numRef>
          </c:yVal>
          <c:smooth val="0"/>
        </c:ser>
        <c:ser>
          <c:idx val="2"/>
          <c:order val="2"/>
          <c:tx>
            <c:v>OLD_HeaRT</c:v>
          </c:tx>
          <c:spPr>
            <a:ln>
              <a:noFill/>
            </a:ln>
          </c:spPr>
          <c:marker>
            <c:symbol val="square"/>
            <c:size val="7"/>
            <c:spPr>
              <a:solidFill>
                <a:srgbClr val="00B050"/>
              </a:solidFill>
            </c:spPr>
          </c:marker>
          <c:xVal>
            <c:numRef>
              <c:f>Sintesi!$J$5:$J$29</c:f>
              <c:numCache>
                <c:formatCode>General</c:formatCode>
                <c:ptCount val="25"/>
                <c:pt idx="0">
                  <c:v>128.0</c:v>
                </c:pt>
                <c:pt idx="1">
                  <c:v>256.0</c:v>
                </c:pt>
                <c:pt idx="2">
                  <c:v>512.0</c:v>
                </c:pt>
                <c:pt idx="3">
                  <c:v>1024.0</c:v>
                </c:pt>
                <c:pt idx="4">
                  <c:v>1280.0</c:v>
                </c:pt>
                <c:pt idx="5">
                  <c:v>1536.0</c:v>
                </c:pt>
                <c:pt idx="6">
                  <c:v>1792.0</c:v>
                </c:pt>
                <c:pt idx="7">
                  <c:v>1920.0</c:v>
                </c:pt>
                <c:pt idx="8">
                  <c:v>1944.0</c:v>
                </c:pt>
                <c:pt idx="9">
                  <c:v>1968.0</c:v>
                </c:pt>
                <c:pt idx="10">
                  <c:v>2048.0</c:v>
                </c:pt>
                <c:pt idx="11">
                  <c:v>4096.0</c:v>
                </c:pt>
                <c:pt idx="12">
                  <c:v>8192.0</c:v>
                </c:pt>
                <c:pt idx="13">
                  <c:v>9216.0</c:v>
                </c:pt>
                <c:pt idx="14">
                  <c:v>10240.0</c:v>
                </c:pt>
                <c:pt idx="15">
                  <c:v>12264.0</c:v>
                </c:pt>
                <c:pt idx="16">
                  <c:v>12288.0</c:v>
                </c:pt>
                <c:pt idx="17">
                  <c:v>14336.0</c:v>
                </c:pt>
                <c:pt idx="18">
                  <c:v>16384.0</c:v>
                </c:pt>
                <c:pt idx="19">
                  <c:v>18432.0</c:v>
                </c:pt>
                <c:pt idx="20">
                  <c:v>22528.0</c:v>
                </c:pt>
                <c:pt idx="21">
                  <c:v>24576.0</c:v>
                </c:pt>
                <c:pt idx="22">
                  <c:v>26624.0</c:v>
                </c:pt>
                <c:pt idx="23">
                  <c:v>28672.0</c:v>
                </c:pt>
                <c:pt idx="24">
                  <c:v>32768.0</c:v>
                </c:pt>
              </c:numCache>
            </c:numRef>
          </c:xVal>
          <c:yVal>
            <c:numRef>
              <c:f>Sintesi!$Q$5:$Q$29</c:f>
              <c:numCache>
                <c:formatCode>General</c:formatCode>
                <c:ptCount val="25"/>
                <c:pt idx="0">
                  <c:v>128.0</c:v>
                </c:pt>
                <c:pt idx="1">
                  <c:v>246.6536724763099</c:v>
                </c:pt>
                <c:pt idx="2">
                  <c:v>474.9730739946006</c:v>
                </c:pt>
                <c:pt idx="3">
                  <c:v>872.0629080684363</c:v>
                </c:pt>
                <c:pt idx="10">
                  <c:v>1696.556788330191</c:v>
                </c:pt>
                <c:pt idx="11">
                  <c:v>3219.487889273356</c:v>
                </c:pt>
                <c:pt idx="12">
                  <c:v>5627.997539470985</c:v>
                </c:pt>
                <c:pt idx="13">
                  <c:v>6159.036014809827</c:v>
                </c:pt>
                <c:pt idx="14">
                  <c:v>6626.688556253016</c:v>
                </c:pt>
                <c:pt idx="16">
                  <c:v>7514.782751540039</c:v>
                </c:pt>
                <c:pt idx="20">
                  <c:v>12582.05088242035</c:v>
                </c:pt>
                <c:pt idx="24">
                  <c:v>16112.55884942765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26211960"/>
        <c:axId val="2126219496"/>
      </c:scatterChart>
      <c:valAx>
        <c:axId val="2126211960"/>
        <c:scaling>
          <c:orientation val="minMax"/>
          <c:max val="32768.0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 sz="1400"/>
                </a:pPr>
                <a:r>
                  <a:rPr lang="it-IT" sz="1400"/>
                  <a:t>NP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2126219496"/>
        <c:crosses val="autoZero"/>
        <c:crossBetween val="midCat"/>
        <c:majorUnit val="4096.0"/>
      </c:valAx>
      <c:valAx>
        <c:axId val="2126219496"/>
        <c:scaling>
          <c:orientation val="minMax"/>
          <c:max val="32768.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Relative SpeedUp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2126211960"/>
        <c:crosses val="autoZero"/>
        <c:crossBetween val="midCat"/>
        <c:majorUnit val="4096.0"/>
      </c:valAx>
    </c:plotArea>
    <c:legend>
      <c:legendPos val="r"/>
      <c:layout>
        <c:manualLayout>
          <c:xMode val="edge"/>
          <c:yMode val="edge"/>
          <c:x val="0.528612467536113"/>
          <c:y val="0.0524769055529323"/>
          <c:w val="0.135589427345905"/>
          <c:h val="0.113376994027524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</c:sp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v>NEW_HeaRT</c:v>
          </c:tx>
          <c:spPr>
            <a:ln>
              <a:noFill/>
            </a:ln>
          </c:spPr>
          <c:marker>
            <c:symbol val="square"/>
            <c:size val="7"/>
            <c:spPr>
              <a:solidFill>
                <a:srgbClr val="FF0000"/>
              </a:solidFill>
            </c:spPr>
          </c:marker>
          <c:xVal>
            <c:numRef>
              <c:f>Sintesi!$J$5:$J$29</c:f>
              <c:numCache>
                <c:formatCode>General</c:formatCode>
                <c:ptCount val="25"/>
                <c:pt idx="0">
                  <c:v>128.0</c:v>
                </c:pt>
                <c:pt idx="1">
                  <c:v>256.0</c:v>
                </c:pt>
                <c:pt idx="2">
                  <c:v>512.0</c:v>
                </c:pt>
                <c:pt idx="3">
                  <c:v>1024.0</c:v>
                </c:pt>
                <c:pt idx="4">
                  <c:v>1280.0</c:v>
                </c:pt>
                <c:pt idx="5">
                  <c:v>1536.0</c:v>
                </c:pt>
                <c:pt idx="6">
                  <c:v>1792.0</c:v>
                </c:pt>
                <c:pt idx="7">
                  <c:v>1920.0</c:v>
                </c:pt>
                <c:pt idx="8">
                  <c:v>1944.0</c:v>
                </c:pt>
                <c:pt idx="9">
                  <c:v>1968.0</c:v>
                </c:pt>
                <c:pt idx="10">
                  <c:v>2048.0</c:v>
                </c:pt>
                <c:pt idx="11">
                  <c:v>4096.0</c:v>
                </c:pt>
                <c:pt idx="12">
                  <c:v>8192.0</c:v>
                </c:pt>
                <c:pt idx="13">
                  <c:v>9216.0</c:v>
                </c:pt>
                <c:pt idx="14">
                  <c:v>10240.0</c:v>
                </c:pt>
                <c:pt idx="15">
                  <c:v>12264.0</c:v>
                </c:pt>
                <c:pt idx="16">
                  <c:v>12288.0</c:v>
                </c:pt>
                <c:pt idx="17">
                  <c:v>14336.0</c:v>
                </c:pt>
                <c:pt idx="18">
                  <c:v>16384.0</c:v>
                </c:pt>
                <c:pt idx="19">
                  <c:v>18432.0</c:v>
                </c:pt>
                <c:pt idx="20">
                  <c:v>22528.0</c:v>
                </c:pt>
                <c:pt idx="21">
                  <c:v>24576.0</c:v>
                </c:pt>
                <c:pt idx="22">
                  <c:v>26624.0</c:v>
                </c:pt>
                <c:pt idx="23">
                  <c:v>28672.0</c:v>
                </c:pt>
                <c:pt idx="24">
                  <c:v>32768.0</c:v>
                </c:pt>
              </c:numCache>
            </c:numRef>
          </c:xVal>
          <c:yVal>
            <c:numRef>
              <c:f>Sintesi!$N$5:$N$29</c:f>
              <c:numCache>
                <c:formatCode>General</c:formatCode>
                <c:ptCount val="25"/>
                <c:pt idx="0">
                  <c:v>1.0</c:v>
                </c:pt>
                <c:pt idx="1">
                  <c:v>0.959733765696285</c:v>
                </c:pt>
                <c:pt idx="2">
                  <c:v>0.924996245823479</c:v>
                </c:pt>
                <c:pt idx="3">
                  <c:v>0.754020411910518</c:v>
                </c:pt>
                <c:pt idx="4">
                  <c:v>0.820637398780158</c:v>
                </c:pt>
                <c:pt idx="5">
                  <c:v>0.80656420580557</c:v>
                </c:pt>
                <c:pt idx="6">
                  <c:v>0.842226476042352</c:v>
                </c:pt>
                <c:pt idx="7">
                  <c:v>0.840370062458698</c:v>
                </c:pt>
                <c:pt idx="10">
                  <c:v>0.812448478253701</c:v>
                </c:pt>
                <c:pt idx="11">
                  <c:v>0.812850521245711</c:v>
                </c:pt>
                <c:pt idx="12">
                  <c:v>0.648466285924834</c:v>
                </c:pt>
                <c:pt idx="13">
                  <c:v>0.649124020285846</c:v>
                </c:pt>
                <c:pt idx="14">
                  <c:v>0.627508595441233</c:v>
                </c:pt>
                <c:pt idx="15">
                  <c:v>0.572898507048952</c:v>
                </c:pt>
                <c:pt idx="16">
                  <c:v>0.613829720976582</c:v>
                </c:pt>
                <c:pt idx="17">
                  <c:v>0.601071550546448</c:v>
                </c:pt>
                <c:pt idx="18">
                  <c:v>0.585419240638662</c:v>
                </c:pt>
                <c:pt idx="19">
                  <c:v>0.610953036276625</c:v>
                </c:pt>
                <c:pt idx="20">
                  <c:v>0.550213818360465</c:v>
                </c:pt>
                <c:pt idx="21">
                  <c:v>0.539905447453765</c:v>
                </c:pt>
                <c:pt idx="22">
                  <c:v>0.507040478248343</c:v>
                </c:pt>
                <c:pt idx="23">
                  <c:v>0.50835860774119</c:v>
                </c:pt>
                <c:pt idx="24">
                  <c:v>0.516067463974531</c:v>
                </c:pt>
              </c:numCache>
            </c:numRef>
          </c:yVal>
          <c:smooth val="0"/>
        </c:ser>
        <c:ser>
          <c:idx val="2"/>
          <c:order val="1"/>
          <c:tx>
            <c:v>OLD_HeaRT</c:v>
          </c:tx>
          <c:spPr>
            <a:ln>
              <a:noFill/>
            </a:ln>
          </c:spPr>
          <c:marker>
            <c:symbol val="square"/>
            <c:size val="7"/>
            <c:spPr>
              <a:solidFill>
                <a:srgbClr val="00B050"/>
              </a:solidFill>
            </c:spPr>
          </c:marker>
          <c:xVal>
            <c:numRef>
              <c:f>Sintesi!$J$5:$J$29</c:f>
              <c:numCache>
                <c:formatCode>General</c:formatCode>
                <c:ptCount val="25"/>
                <c:pt idx="0">
                  <c:v>128.0</c:v>
                </c:pt>
                <c:pt idx="1">
                  <c:v>256.0</c:v>
                </c:pt>
                <c:pt idx="2">
                  <c:v>512.0</c:v>
                </c:pt>
                <c:pt idx="3">
                  <c:v>1024.0</c:v>
                </c:pt>
                <c:pt idx="4">
                  <c:v>1280.0</c:v>
                </c:pt>
                <c:pt idx="5">
                  <c:v>1536.0</c:v>
                </c:pt>
                <c:pt idx="6">
                  <c:v>1792.0</c:v>
                </c:pt>
                <c:pt idx="7">
                  <c:v>1920.0</c:v>
                </c:pt>
                <c:pt idx="8">
                  <c:v>1944.0</c:v>
                </c:pt>
                <c:pt idx="9">
                  <c:v>1968.0</c:v>
                </c:pt>
                <c:pt idx="10">
                  <c:v>2048.0</c:v>
                </c:pt>
                <c:pt idx="11">
                  <c:v>4096.0</c:v>
                </c:pt>
                <c:pt idx="12">
                  <c:v>8192.0</c:v>
                </c:pt>
                <c:pt idx="13">
                  <c:v>9216.0</c:v>
                </c:pt>
                <c:pt idx="14">
                  <c:v>10240.0</c:v>
                </c:pt>
                <c:pt idx="15">
                  <c:v>12264.0</c:v>
                </c:pt>
                <c:pt idx="16">
                  <c:v>12288.0</c:v>
                </c:pt>
                <c:pt idx="17">
                  <c:v>14336.0</c:v>
                </c:pt>
                <c:pt idx="18">
                  <c:v>16384.0</c:v>
                </c:pt>
                <c:pt idx="19">
                  <c:v>18432.0</c:v>
                </c:pt>
                <c:pt idx="20">
                  <c:v>22528.0</c:v>
                </c:pt>
                <c:pt idx="21">
                  <c:v>24576.0</c:v>
                </c:pt>
                <c:pt idx="22">
                  <c:v>26624.0</c:v>
                </c:pt>
                <c:pt idx="23">
                  <c:v>28672.0</c:v>
                </c:pt>
                <c:pt idx="24">
                  <c:v>32768.0</c:v>
                </c:pt>
              </c:numCache>
            </c:numRef>
          </c:xVal>
          <c:yVal>
            <c:numRef>
              <c:f>Sintesi!$R$5:$R$29</c:f>
              <c:numCache>
                <c:formatCode>General</c:formatCode>
                <c:ptCount val="25"/>
                <c:pt idx="0">
                  <c:v>1.0</c:v>
                </c:pt>
                <c:pt idx="1">
                  <c:v>0.963490908110585</c:v>
                </c:pt>
                <c:pt idx="2">
                  <c:v>0.927681785145705</c:v>
                </c:pt>
                <c:pt idx="3">
                  <c:v>0.851623933660582</c:v>
                </c:pt>
                <c:pt idx="10">
                  <c:v>0.828396869301851</c:v>
                </c:pt>
                <c:pt idx="11">
                  <c:v>0.786007785467128</c:v>
                </c:pt>
                <c:pt idx="12">
                  <c:v>0.687011418392454</c:v>
                </c:pt>
                <c:pt idx="13">
                  <c:v>0.668298178690302</c:v>
                </c:pt>
                <c:pt idx="14">
                  <c:v>0.647137554321584</c:v>
                </c:pt>
                <c:pt idx="16">
                  <c:v>0.611554585900068</c:v>
                </c:pt>
                <c:pt idx="20">
                  <c:v>0.558507230221074</c:v>
                </c:pt>
                <c:pt idx="24">
                  <c:v>0.491716273481068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26247688"/>
        <c:axId val="2126255240"/>
      </c:scatterChart>
      <c:valAx>
        <c:axId val="2126247688"/>
        <c:scaling>
          <c:orientation val="minMax"/>
          <c:max val="32768.0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NP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2126255240"/>
        <c:crosses val="autoZero"/>
        <c:crossBetween val="midCat"/>
        <c:majorUnit val="4096.0"/>
        <c:minorUnit val="1.0"/>
      </c:valAx>
      <c:valAx>
        <c:axId val="212625524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sz="1400"/>
                  <a:t>Relative Efficiency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2126247688"/>
        <c:crosses val="autoZero"/>
        <c:crossBetween val="midCat"/>
      </c:valAx>
    </c:plotArea>
    <c:plotVisOnly val="1"/>
    <c:dispBlanksAs val="gap"/>
    <c:showDLblsOverMax val="0"/>
  </c:chart>
  <c:spPr>
    <a:solidFill>
      <a:schemeClr val="bg1"/>
    </a:solidFill>
    <a:ln>
      <a:solidFill>
        <a:schemeClr val="tx1"/>
      </a:solidFill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5"/>
          <c:order val="0"/>
          <c:tx>
            <c:v>NEW_HeaRT-CRESCO2</c:v>
          </c:tx>
          <c:spPr>
            <a:ln>
              <a:noFill/>
            </a:ln>
          </c:spPr>
          <c:marker>
            <c:symbol val="square"/>
            <c:size val="7"/>
            <c:spPr>
              <a:solidFill>
                <a:srgbClr val="00B050"/>
              </a:solidFill>
            </c:spPr>
          </c:marker>
          <c:cat>
            <c:numRef>
              <c:f>'DATI-CRESCO2_C2nd'!$K$9:$K$19</c:f>
              <c:numCache>
                <c:formatCode>General</c:formatCode>
                <c:ptCount val="11"/>
                <c:pt idx="0">
                  <c:v>128.0</c:v>
                </c:pt>
                <c:pt idx="1">
                  <c:v>256.0</c:v>
                </c:pt>
                <c:pt idx="2">
                  <c:v>512.0</c:v>
                </c:pt>
                <c:pt idx="3">
                  <c:v>1024.0</c:v>
                </c:pt>
                <c:pt idx="4">
                  <c:v>1280.0</c:v>
                </c:pt>
                <c:pt idx="5">
                  <c:v>1536.0</c:v>
                </c:pt>
                <c:pt idx="6">
                  <c:v>1792.0</c:v>
                </c:pt>
                <c:pt idx="7">
                  <c:v>1920.0</c:v>
                </c:pt>
                <c:pt idx="8">
                  <c:v>1944.0</c:v>
                </c:pt>
                <c:pt idx="9">
                  <c:v>1968.0</c:v>
                </c:pt>
                <c:pt idx="10">
                  <c:v>2048.0</c:v>
                </c:pt>
              </c:numCache>
            </c:numRef>
          </c:cat>
          <c:val>
            <c:numRef>
              <c:f>'DATI-CRESCO2_C2nd'!$L$9:$L$19</c:f>
              <c:numCache>
                <c:formatCode>General</c:formatCode>
                <c:ptCount val="11"/>
                <c:pt idx="0">
                  <c:v>6.4496</c:v>
                </c:pt>
                <c:pt idx="1">
                  <c:v>3.4941</c:v>
                </c:pt>
                <c:pt idx="2">
                  <c:v>2.0648</c:v>
                </c:pt>
                <c:pt idx="3">
                  <c:v>2.3804</c:v>
                </c:pt>
                <c:pt idx="4">
                  <c:v>1.5553</c:v>
                </c:pt>
                <c:pt idx="5">
                  <c:v>1.7994</c:v>
                </c:pt>
                <c:pt idx="6">
                  <c:v>1.2594</c:v>
                </c:pt>
                <c:pt idx="7">
                  <c:v>1.1908</c:v>
                </c:pt>
                <c:pt idx="10">
                  <c:v>1.4432</c:v>
                </c:pt>
              </c:numCache>
            </c:numRef>
          </c:val>
          <c:smooth val="0"/>
        </c:ser>
        <c:ser>
          <c:idx val="0"/>
          <c:order val="1"/>
          <c:tx>
            <c:v>NEW_HeaRT-SHAHEEN</c:v>
          </c:tx>
          <c:spPr>
            <a:ln w="28575">
              <a:noFill/>
            </a:ln>
          </c:spPr>
          <c:marker>
            <c:symbol val="diamond"/>
            <c:size val="9"/>
            <c:spPr>
              <a:solidFill>
                <a:schemeClr val="tx2"/>
              </a:solidFill>
            </c:spPr>
          </c:marker>
          <c:cat>
            <c:numRef>
              <c:f>'DATI-CRESCO2_C2nd'!$K$9:$K$19</c:f>
              <c:numCache>
                <c:formatCode>General</c:formatCode>
                <c:ptCount val="11"/>
                <c:pt idx="0">
                  <c:v>128.0</c:v>
                </c:pt>
                <c:pt idx="1">
                  <c:v>256.0</c:v>
                </c:pt>
                <c:pt idx="2">
                  <c:v>512.0</c:v>
                </c:pt>
                <c:pt idx="3">
                  <c:v>1024.0</c:v>
                </c:pt>
                <c:pt idx="4">
                  <c:v>1280.0</c:v>
                </c:pt>
                <c:pt idx="5">
                  <c:v>1536.0</c:v>
                </c:pt>
                <c:pt idx="6">
                  <c:v>1792.0</c:v>
                </c:pt>
                <c:pt idx="7">
                  <c:v>1920.0</c:v>
                </c:pt>
                <c:pt idx="8">
                  <c:v>1944.0</c:v>
                </c:pt>
                <c:pt idx="9">
                  <c:v>1968.0</c:v>
                </c:pt>
                <c:pt idx="10">
                  <c:v>2048.0</c:v>
                </c:pt>
              </c:numCache>
            </c:numRef>
          </c:cat>
          <c:val>
            <c:numRef>
              <c:f>DATI_KAUST_NEW_HEART!$L$9:$L$19</c:f>
              <c:numCache>
                <c:formatCode>General</c:formatCode>
                <c:ptCount val="11"/>
                <c:pt idx="0">
                  <c:v>39.4226</c:v>
                </c:pt>
                <c:pt idx="1">
                  <c:v>20.5383</c:v>
                </c:pt>
                <c:pt idx="2">
                  <c:v>10.6548</c:v>
                </c:pt>
                <c:pt idx="3">
                  <c:v>6.5354</c:v>
                </c:pt>
                <c:pt idx="4">
                  <c:v>4.8039</c:v>
                </c:pt>
                <c:pt idx="5">
                  <c:v>4.0731</c:v>
                </c:pt>
                <c:pt idx="6">
                  <c:v>3.3434</c:v>
                </c:pt>
                <c:pt idx="7">
                  <c:v>3.1274</c:v>
                </c:pt>
                <c:pt idx="10">
                  <c:v>3.0327</c:v>
                </c:pt>
              </c:numCache>
            </c:numRef>
          </c:val>
          <c:smooth val="0"/>
        </c:ser>
        <c:ser>
          <c:idx val="1"/>
          <c:order val="2"/>
          <c:tx>
            <c:v>NEW_HEART-CRESCO3</c:v>
          </c:tx>
          <c:spPr>
            <a:ln w="28575">
              <a:noFill/>
            </a:ln>
          </c:spPr>
          <c:cat>
            <c:numRef>
              <c:f>'DATI-CRESCO2_C2nd'!$K$9:$K$19</c:f>
              <c:numCache>
                <c:formatCode>General</c:formatCode>
                <c:ptCount val="11"/>
                <c:pt idx="0">
                  <c:v>128.0</c:v>
                </c:pt>
                <c:pt idx="1">
                  <c:v>256.0</c:v>
                </c:pt>
                <c:pt idx="2">
                  <c:v>512.0</c:v>
                </c:pt>
                <c:pt idx="3">
                  <c:v>1024.0</c:v>
                </c:pt>
                <c:pt idx="4">
                  <c:v>1280.0</c:v>
                </c:pt>
                <c:pt idx="5">
                  <c:v>1536.0</c:v>
                </c:pt>
                <c:pt idx="6">
                  <c:v>1792.0</c:v>
                </c:pt>
                <c:pt idx="7">
                  <c:v>1920.0</c:v>
                </c:pt>
                <c:pt idx="8">
                  <c:v>1944.0</c:v>
                </c:pt>
                <c:pt idx="9">
                  <c:v>1968.0</c:v>
                </c:pt>
                <c:pt idx="10">
                  <c:v>2048.0</c:v>
                </c:pt>
              </c:numCache>
            </c:numRef>
          </c:cat>
          <c:val>
            <c:numRef>
              <c:f>'DATI-CRESCO3_C2nd'!$L$9:$L$18</c:f>
              <c:numCache>
                <c:formatCode>General</c:formatCode>
                <c:ptCount val="10"/>
                <c:pt idx="0">
                  <c:v>10.9657</c:v>
                </c:pt>
                <c:pt idx="1">
                  <c:v>5.847899999999996</c:v>
                </c:pt>
                <c:pt idx="2">
                  <c:v>3.3077</c:v>
                </c:pt>
                <c:pt idx="3">
                  <c:v>1.7826</c:v>
                </c:pt>
                <c:pt idx="4">
                  <c:v>1.5754</c:v>
                </c:pt>
                <c:pt idx="5">
                  <c:v>1.2533</c:v>
                </c:pt>
                <c:pt idx="6">
                  <c:v>1.087</c:v>
                </c:pt>
                <c:pt idx="7">
                  <c:v>1.1578</c:v>
                </c:pt>
                <c:pt idx="8">
                  <c:v>1.1298</c:v>
                </c:pt>
                <c:pt idx="9">
                  <c:v>1.285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26310824"/>
        <c:axId val="2126313800"/>
      </c:lineChart>
      <c:catAx>
        <c:axId val="2126310824"/>
        <c:scaling>
          <c:orientation val="minMax"/>
        </c:scaling>
        <c:delete val="0"/>
        <c:axPos val="b"/>
        <c:majorGridlines/>
        <c:numFmt formatCode="General" sourceLinked="1"/>
        <c:majorTickMark val="none"/>
        <c:minorTickMark val="none"/>
        <c:tickLblPos val="nextTo"/>
        <c:crossAx val="2126313800"/>
        <c:crosses val="autoZero"/>
        <c:auto val="1"/>
        <c:lblAlgn val="ctr"/>
        <c:lblOffset val="100"/>
        <c:noMultiLvlLbl val="0"/>
      </c:catAx>
      <c:valAx>
        <c:axId val="2126313800"/>
        <c:scaling>
          <c:logBase val="10.0"/>
          <c:orientation val="minMax"/>
          <c:max val="40.0"/>
        </c:scaling>
        <c:delete val="0"/>
        <c:axPos val="l"/>
        <c:minorGridlines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 dirty="0" smtClean="0"/>
                  <a:t>Time (</a:t>
                </a:r>
                <a:r>
                  <a:rPr lang="en-US" sz="1400" dirty="0"/>
                  <a:t>sec)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cross"/>
        <c:tickLblPos val="nextTo"/>
        <c:crossAx val="2126310824"/>
        <c:crosses val="autoZero"/>
        <c:crossBetween val="between"/>
      </c:valAx>
      <c:spPr>
        <a:noFill/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700373621481476"/>
          <c:y val="0.234792041419552"/>
          <c:w val="0.133557613816532"/>
          <c:h val="0.243218827980757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</c:spPr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000" dirty="0" err="1" smtClean="0">
                <a:solidFill>
                  <a:srgbClr val="FF0000"/>
                </a:solidFill>
              </a:rPr>
              <a:t>Shaheen</a:t>
            </a:r>
            <a:endParaRPr lang="en-US" sz="1600" dirty="0"/>
          </a:p>
        </c:rich>
      </c:tx>
      <c:layout>
        <c:manualLayout>
          <c:xMode val="edge"/>
          <c:yMode val="edge"/>
          <c:x val="0.684983045534001"/>
          <c:y val="0.243338780341091"/>
        </c:manualLayout>
      </c:layout>
      <c:overlay val="0"/>
    </c:title>
    <c:autoTitleDeleted val="0"/>
    <c:plotArea>
      <c:layout/>
      <c:lineChart>
        <c:grouping val="standard"/>
        <c:varyColors val="0"/>
        <c:ser>
          <c:idx val="5"/>
          <c:order val="0"/>
          <c:tx>
            <c:v>NEW_HeaRT</c:v>
          </c:tx>
          <c:spPr>
            <a:ln>
              <a:noFill/>
            </a:ln>
          </c:spPr>
          <c:marker>
            <c:symbol val="circle"/>
            <c:size val="7"/>
            <c:spPr>
              <a:solidFill>
                <a:srgbClr val="FF0000"/>
              </a:solidFill>
            </c:spPr>
          </c:marker>
          <c:cat>
            <c:numRef>
              <c:f>DATI_KAUST_NEW_HEART!$K$9:$K$33</c:f>
              <c:numCache>
                <c:formatCode>General</c:formatCode>
                <c:ptCount val="25"/>
                <c:pt idx="0">
                  <c:v>128.0</c:v>
                </c:pt>
                <c:pt idx="1">
                  <c:v>256.0</c:v>
                </c:pt>
                <c:pt idx="2">
                  <c:v>512.0</c:v>
                </c:pt>
                <c:pt idx="3">
                  <c:v>1024.0</c:v>
                </c:pt>
                <c:pt idx="4">
                  <c:v>1280.0</c:v>
                </c:pt>
                <c:pt idx="5">
                  <c:v>1536.0</c:v>
                </c:pt>
                <c:pt idx="6">
                  <c:v>1792.0</c:v>
                </c:pt>
                <c:pt idx="7">
                  <c:v>1920.0</c:v>
                </c:pt>
                <c:pt idx="8">
                  <c:v>1944.0</c:v>
                </c:pt>
                <c:pt idx="9">
                  <c:v>1968.0</c:v>
                </c:pt>
                <c:pt idx="10">
                  <c:v>2048.0</c:v>
                </c:pt>
                <c:pt idx="11">
                  <c:v>4096.0</c:v>
                </c:pt>
                <c:pt idx="12">
                  <c:v>8192.0</c:v>
                </c:pt>
                <c:pt idx="13">
                  <c:v>9216.0</c:v>
                </c:pt>
                <c:pt idx="14">
                  <c:v>10240.0</c:v>
                </c:pt>
                <c:pt idx="15">
                  <c:v>12264.0</c:v>
                </c:pt>
                <c:pt idx="16">
                  <c:v>12288.0</c:v>
                </c:pt>
                <c:pt idx="17">
                  <c:v>14336.0</c:v>
                </c:pt>
                <c:pt idx="18">
                  <c:v>16384.0</c:v>
                </c:pt>
                <c:pt idx="19">
                  <c:v>18432.0</c:v>
                </c:pt>
                <c:pt idx="20">
                  <c:v>22528.0</c:v>
                </c:pt>
                <c:pt idx="21">
                  <c:v>24576.0</c:v>
                </c:pt>
                <c:pt idx="22">
                  <c:v>26624.0</c:v>
                </c:pt>
                <c:pt idx="23">
                  <c:v>28672.0</c:v>
                </c:pt>
                <c:pt idx="24">
                  <c:v>32768.0</c:v>
                </c:pt>
              </c:numCache>
            </c:numRef>
          </c:cat>
          <c:val>
            <c:numRef>
              <c:f>DATI_KAUST_NEW_HEART!$L$9:$L$33</c:f>
              <c:numCache>
                <c:formatCode>General</c:formatCode>
                <c:ptCount val="25"/>
                <c:pt idx="0">
                  <c:v>39.4226</c:v>
                </c:pt>
                <c:pt idx="1">
                  <c:v>20.5383</c:v>
                </c:pt>
                <c:pt idx="2">
                  <c:v>10.6548</c:v>
                </c:pt>
                <c:pt idx="3">
                  <c:v>6.5354</c:v>
                </c:pt>
                <c:pt idx="4">
                  <c:v>4.8039</c:v>
                </c:pt>
                <c:pt idx="5">
                  <c:v>4.0731</c:v>
                </c:pt>
                <c:pt idx="6">
                  <c:v>3.3434</c:v>
                </c:pt>
                <c:pt idx="7">
                  <c:v>3.1274</c:v>
                </c:pt>
                <c:pt idx="10">
                  <c:v>3.0327</c:v>
                </c:pt>
                <c:pt idx="11">
                  <c:v>1.5156</c:v>
                </c:pt>
                <c:pt idx="12">
                  <c:v>0.9499</c:v>
                </c:pt>
                <c:pt idx="13">
                  <c:v>0.8435</c:v>
                </c:pt>
                <c:pt idx="14">
                  <c:v>0.7853</c:v>
                </c:pt>
                <c:pt idx="15">
                  <c:v>0.7182</c:v>
                </c:pt>
                <c:pt idx="16">
                  <c:v>0.669</c:v>
                </c:pt>
                <c:pt idx="17">
                  <c:v>0.5856</c:v>
                </c:pt>
                <c:pt idx="18">
                  <c:v>0.5261</c:v>
                </c:pt>
                <c:pt idx="19">
                  <c:v>0.4481</c:v>
                </c:pt>
                <c:pt idx="20">
                  <c:v>0.4071</c:v>
                </c:pt>
                <c:pt idx="21">
                  <c:v>0.3803</c:v>
                </c:pt>
                <c:pt idx="22">
                  <c:v>0.3738</c:v>
                </c:pt>
                <c:pt idx="23">
                  <c:v>0.3462</c:v>
                </c:pt>
                <c:pt idx="24">
                  <c:v>0.2984</c:v>
                </c:pt>
              </c:numCache>
            </c:numRef>
          </c:val>
          <c:smooth val="0"/>
        </c:ser>
        <c:ser>
          <c:idx val="4"/>
          <c:order val="1"/>
          <c:tx>
            <c:v>OLD_HeaRT</c:v>
          </c:tx>
          <c:spPr>
            <a:ln w="28575">
              <a:noFill/>
            </a:ln>
          </c:spPr>
          <c:marker>
            <c:symbol val="circle"/>
            <c:size val="7"/>
            <c:spPr>
              <a:solidFill>
                <a:srgbClr val="1F497D">
                  <a:lumMod val="75000"/>
                </a:srgbClr>
              </a:solidFill>
            </c:spPr>
          </c:marker>
          <c:cat>
            <c:numRef>
              <c:f>DATI_KAUST_NEW_HEART!$K$9:$K$33</c:f>
              <c:numCache>
                <c:formatCode>General</c:formatCode>
                <c:ptCount val="25"/>
                <c:pt idx="0">
                  <c:v>128.0</c:v>
                </c:pt>
                <c:pt idx="1">
                  <c:v>256.0</c:v>
                </c:pt>
                <c:pt idx="2">
                  <c:v>512.0</c:v>
                </c:pt>
                <c:pt idx="3">
                  <c:v>1024.0</c:v>
                </c:pt>
                <c:pt idx="4">
                  <c:v>1280.0</c:v>
                </c:pt>
                <c:pt idx="5">
                  <c:v>1536.0</c:v>
                </c:pt>
                <c:pt idx="6">
                  <c:v>1792.0</c:v>
                </c:pt>
                <c:pt idx="7">
                  <c:v>1920.0</c:v>
                </c:pt>
                <c:pt idx="8">
                  <c:v>1944.0</c:v>
                </c:pt>
                <c:pt idx="9">
                  <c:v>1968.0</c:v>
                </c:pt>
                <c:pt idx="10">
                  <c:v>2048.0</c:v>
                </c:pt>
                <c:pt idx="11">
                  <c:v>4096.0</c:v>
                </c:pt>
                <c:pt idx="12">
                  <c:v>8192.0</c:v>
                </c:pt>
                <c:pt idx="13">
                  <c:v>9216.0</c:v>
                </c:pt>
                <c:pt idx="14">
                  <c:v>10240.0</c:v>
                </c:pt>
                <c:pt idx="15">
                  <c:v>12264.0</c:v>
                </c:pt>
                <c:pt idx="16">
                  <c:v>12288.0</c:v>
                </c:pt>
                <c:pt idx="17">
                  <c:v>14336.0</c:v>
                </c:pt>
                <c:pt idx="18">
                  <c:v>16384.0</c:v>
                </c:pt>
                <c:pt idx="19">
                  <c:v>18432.0</c:v>
                </c:pt>
                <c:pt idx="20">
                  <c:v>22528.0</c:v>
                </c:pt>
                <c:pt idx="21">
                  <c:v>24576.0</c:v>
                </c:pt>
                <c:pt idx="22">
                  <c:v>26624.0</c:v>
                </c:pt>
                <c:pt idx="23">
                  <c:v>28672.0</c:v>
                </c:pt>
                <c:pt idx="24">
                  <c:v>32768.0</c:v>
                </c:pt>
              </c:numCache>
            </c:numRef>
          </c:cat>
          <c:val>
            <c:numRef>
              <c:f>DATI_KAUST_NEW_HEART!$P$9:$P$33</c:f>
              <c:numCache>
                <c:formatCode>General</c:formatCode>
                <c:ptCount val="25"/>
                <c:pt idx="0">
                  <c:v>42.8871</c:v>
                </c:pt>
                <c:pt idx="1">
                  <c:v>22.2561</c:v>
                </c:pt>
                <c:pt idx="2">
                  <c:v>11.5576</c:v>
                </c:pt>
                <c:pt idx="3">
                  <c:v>6.294899999999997</c:v>
                </c:pt>
                <c:pt idx="10">
                  <c:v>3.2357</c:v>
                </c:pt>
                <c:pt idx="11">
                  <c:v>1.7051</c:v>
                </c:pt>
                <c:pt idx="12">
                  <c:v>0.9754</c:v>
                </c:pt>
                <c:pt idx="13">
                  <c:v>0.8913</c:v>
                </c:pt>
                <c:pt idx="14">
                  <c:v>0.8284</c:v>
                </c:pt>
                <c:pt idx="16">
                  <c:v>0.7305</c:v>
                </c:pt>
                <c:pt idx="20">
                  <c:v>0.4363</c:v>
                </c:pt>
                <c:pt idx="24">
                  <c:v>0.3407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/>
        <c:marker val="1"/>
        <c:smooth val="0"/>
        <c:axId val="2126346248"/>
        <c:axId val="2126351704"/>
      </c:lineChart>
      <c:catAx>
        <c:axId val="2126346248"/>
        <c:scaling>
          <c:orientation val="minMax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NP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low"/>
        <c:crossAx val="2126351704"/>
        <c:crosses val="autoZero"/>
        <c:auto val="1"/>
        <c:lblAlgn val="ctr"/>
        <c:lblOffset val="100"/>
        <c:tickLblSkip val="1"/>
        <c:noMultiLvlLbl val="0"/>
      </c:catAx>
      <c:valAx>
        <c:axId val="2126351704"/>
        <c:scaling>
          <c:logBase val="10.0"/>
          <c:orientation val="minMax"/>
          <c:max val="45.0"/>
        </c:scaling>
        <c:delete val="0"/>
        <c:axPos val="l"/>
        <c:minorGridlines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 dirty="0" smtClean="0"/>
                  <a:t>Time (</a:t>
                </a:r>
                <a:r>
                  <a:rPr lang="en-US" sz="1400" dirty="0"/>
                  <a:t>sec)</a:t>
                </a:r>
              </a:p>
            </c:rich>
          </c:tx>
          <c:layout/>
          <c:overlay val="0"/>
        </c:title>
        <c:numFmt formatCode="General" sourceLinked="1"/>
        <c:majorTickMark val="cross"/>
        <c:minorTickMark val="cross"/>
        <c:tickLblPos val="nextTo"/>
        <c:crossAx val="2126346248"/>
        <c:crossesAt val="1.0"/>
        <c:crossBetween val="between"/>
        <c:minorUnit val="10.0"/>
      </c:valAx>
      <c:spPr>
        <a:noFill/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783321924535265"/>
          <c:y val="0.24468581886548"/>
          <c:w val="0.0934622192259863"/>
          <c:h val="0.145173918655312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</c:spPr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1"/>
          <c:order val="0"/>
          <c:tx>
            <c:v>Ideal SpeedUp</c:v>
          </c:tx>
          <c:spPr>
            <a:ln w="15875">
              <a:solidFill>
                <a:srgbClr val="1F497D"/>
              </a:solidFill>
            </a:ln>
          </c:spPr>
          <c:marker>
            <c:symbol val="none"/>
          </c:marker>
          <c:xVal>
            <c:numRef>
              <c:f>'DATI-CRESCO2_AUSM'!$K$9:$K$19</c:f>
              <c:numCache>
                <c:formatCode>General</c:formatCode>
                <c:ptCount val="11"/>
                <c:pt idx="0">
                  <c:v>128.0</c:v>
                </c:pt>
                <c:pt idx="1">
                  <c:v>256.0</c:v>
                </c:pt>
                <c:pt idx="2">
                  <c:v>512.0</c:v>
                </c:pt>
                <c:pt idx="3">
                  <c:v>1024.0</c:v>
                </c:pt>
                <c:pt idx="4">
                  <c:v>1280.0</c:v>
                </c:pt>
                <c:pt idx="5">
                  <c:v>1536.0</c:v>
                </c:pt>
                <c:pt idx="6">
                  <c:v>1792.0</c:v>
                </c:pt>
                <c:pt idx="7">
                  <c:v>1920.0</c:v>
                </c:pt>
                <c:pt idx="8">
                  <c:v>1940.0</c:v>
                </c:pt>
                <c:pt idx="9">
                  <c:v>1968.0</c:v>
                </c:pt>
                <c:pt idx="10">
                  <c:v>2048.0</c:v>
                </c:pt>
              </c:numCache>
            </c:numRef>
          </c:xVal>
          <c:yVal>
            <c:numRef>
              <c:f>'DATI-CRESCO2_AUSM'!$O$9:$O$19</c:f>
              <c:numCache>
                <c:formatCode>General</c:formatCode>
                <c:ptCount val="11"/>
                <c:pt idx="0">
                  <c:v>128.0</c:v>
                </c:pt>
                <c:pt idx="1">
                  <c:v>256.0</c:v>
                </c:pt>
                <c:pt idx="2">
                  <c:v>512.0</c:v>
                </c:pt>
                <c:pt idx="3">
                  <c:v>1024.0</c:v>
                </c:pt>
                <c:pt idx="4">
                  <c:v>1280.0</c:v>
                </c:pt>
                <c:pt idx="5">
                  <c:v>1536.0</c:v>
                </c:pt>
                <c:pt idx="6">
                  <c:v>1792.0</c:v>
                </c:pt>
                <c:pt idx="7">
                  <c:v>1920.0</c:v>
                </c:pt>
                <c:pt idx="8">
                  <c:v>1940.0</c:v>
                </c:pt>
                <c:pt idx="9">
                  <c:v>1968.0</c:v>
                </c:pt>
                <c:pt idx="10">
                  <c:v>2048.0</c:v>
                </c:pt>
              </c:numCache>
            </c:numRef>
          </c:yVal>
          <c:smooth val="0"/>
        </c:ser>
        <c:ser>
          <c:idx val="0"/>
          <c:order val="1"/>
          <c:tx>
            <c:v>BIG-AUSM CRESCO2</c:v>
          </c:tx>
          <c:spPr>
            <a:ln>
              <a:noFill/>
            </a:ln>
          </c:spPr>
          <c:marker>
            <c:symbol val="square"/>
            <c:size val="7"/>
            <c:spPr>
              <a:solidFill>
                <a:srgbClr val="FF0000"/>
              </a:solidFill>
            </c:spPr>
          </c:marker>
          <c:xVal>
            <c:numRef>
              <c:f>'DATI-CRESCO2_AUSM'!$K$9:$K$19</c:f>
              <c:numCache>
                <c:formatCode>General</c:formatCode>
                <c:ptCount val="11"/>
                <c:pt idx="0">
                  <c:v>128.0</c:v>
                </c:pt>
                <c:pt idx="1">
                  <c:v>256.0</c:v>
                </c:pt>
                <c:pt idx="2">
                  <c:v>512.0</c:v>
                </c:pt>
                <c:pt idx="3">
                  <c:v>1024.0</c:v>
                </c:pt>
                <c:pt idx="4">
                  <c:v>1280.0</c:v>
                </c:pt>
                <c:pt idx="5">
                  <c:v>1536.0</c:v>
                </c:pt>
                <c:pt idx="6">
                  <c:v>1792.0</c:v>
                </c:pt>
                <c:pt idx="7">
                  <c:v>1920.0</c:v>
                </c:pt>
                <c:pt idx="8">
                  <c:v>1940.0</c:v>
                </c:pt>
                <c:pt idx="9">
                  <c:v>1968.0</c:v>
                </c:pt>
                <c:pt idx="10">
                  <c:v>2048.0</c:v>
                </c:pt>
              </c:numCache>
            </c:numRef>
          </c:xVal>
          <c:yVal>
            <c:numRef>
              <c:f>'DATI-CRESCO2_AUSM'!$M$9:$M$19</c:f>
              <c:numCache>
                <c:formatCode>General</c:formatCode>
                <c:ptCount val="11"/>
                <c:pt idx="0">
                  <c:v>128.0</c:v>
                </c:pt>
                <c:pt idx="1">
                  <c:v>228.8978679067876</c:v>
                </c:pt>
                <c:pt idx="2">
                  <c:v>404.4797700839732</c:v>
                </c:pt>
                <c:pt idx="3">
                  <c:v>472.8769424611506</c:v>
                </c:pt>
                <c:pt idx="4">
                  <c:v>556.5251776336112</c:v>
                </c:pt>
                <c:pt idx="5">
                  <c:v>440.3930963672801</c:v>
                </c:pt>
                <c:pt idx="6">
                  <c:v>485.80766948924</c:v>
                </c:pt>
                <c:pt idx="7">
                  <c:v>669.7419882519147</c:v>
                </c:pt>
                <c:pt idx="10">
                  <c:v>668.2017804154302</c:v>
                </c:pt>
              </c:numCache>
            </c:numRef>
          </c:yVal>
          <c:smooth val="0"/>
        </c:ser>
        <c:ser>
          <c:idx val="2"/>
          <c:order val="2"/>
          <c:tx>
            <c:v>SMALL-AUSM CRESCO2</c:v>
          </c:tx>
          <c:spPr>
            <a:ln>
              <a:noFill/>
            </a:ln>
          </c:spPr>
          <c:marker>
            <c:symbol val="square"/>
            <c:size val="7"/>
            <c:spPr>
              <a:solidFill>
                <a:srgbClr val="00B050"/>
              </a:solidFill>
            </c:spPr>
          </c:marker>
          <c:xVal>
            <c:numRef>
              <c:f>'DATI-CRESCO2_AUSM_SMALL'!$K$9:$K$19</c:f>
              <c:numCache>
                <c:formatCode>General</c:formatCode>
                <c:ptCount val="11"/>
                <c:pt idx="0">
                  <c:v>128.0</c:v>
                </c:pt>
                <c:pt idx="1">
                  <c:v>256.0</c:v>
                </c:pt>
                <c:pt idx="2">
                  <c:v>512.0</c:v>
                </c:pt>
                <c:pt idx="3">
                  <c:v>1024.0</c:v>
                </c:pt>
                <c:pt idx="4">
                  <c:v>1280.0</c:v>
                </c:pt>
                <c:pt idx="5">
                  <c:v>1536.0</c:v>
                </c:pt>
                <c:pt idx="6">
                  <c:v>1792.0</c:v>
                </c:pt>
                <c:pt idx="7">
                  <c:v>1920.0</c:v>
                </c:pt>
                <c:pt idx="8">
                  <c:v>1940.0</c:v>
                </c:pt>
                <c:pt idx="9">
                  <c:v>1968.0</c:v>
                </c:pt>
                <c:pt idx="10">
                  <c:v>2048.0</c:v>
                </c:pt>
              </c:numCache>
            </c:numRef>
          </c:xVal>
          <c:yVal>
            <c:numRef>
              <c:f>'DATI-CRESCO2_AUSM_SMALL'!$M$9:$M$19</c:f>
              <c:numCache>
                <c:formatCode>General</c:formatCode>
                <c:ptCount val="11"/>
                <c:pt idx="0">
                  <c:v>128.0</c:v>
                </c:pt>
                <c:pt idx="1">
                  <c:v>210.0908640343632</c:v>
                </c:pt>
                <c:pt idx="2">
                  <c:v>348.024083196497</c:v>
                </c:pt>
                <c:pt idx="3">
                  <c:v>434.7623931623932</c:v>
                </c:pt>
                <c:pt idx="4">
                  <c:v>440.9431345353676</c:v>
                </c:pt>
                <c:pt idx="5">
                  <c:v>400.907944514502</c:v>
                </c:pt>
                <c:pt idx="6">
                  <c:v>459.4219653179189</c:v>
                </c:pt>
                <c:pt idx="7">
                  <c:v>443.4030683403068</c:v>
                </c:pt>
                <c:pt idx="10">
                  <c:v>482.7942293090356</c:v>
                </c:pt>
              </c:numCache>
            </c:numRef>
          </c:yVal>
          <c:smooth val="0"/>
        </c:ser>
        <c:ser>
          <c:idx val="3"/>
          <c:order val="3"/>
          <c:tx>
            <c:v>BIG-AUSM CRESCO3</c:v>
          </c:tx>
          <c:spPr>
            <a:ln>
              <a:noFill/>
            </a:ln>
          </c:spPr>
          <c:marker>
            <c:symbol val="circle"/>
            <c:size val="7"/>
            <c:spPr>
              <a:solidFill>
                <a:srgbClr val="FF0000"/>
              </a:solidFill>
            </c:spPr>
          </c:marker>
          <c:xVal>
            <c:numRef>
              <c:f>'DATI-CRESCO3_AUSM'!$K$9:$K$18</c:f>
              <c:numCache>
                <c:formatCode>General</c:formatCode>
                <c:ptCount val="10"/>
                <c:pt idx="0">
                  <c:v>128.0</c:v>
                </c:pt>
                <c:pt idx="1">
                  <c:v>256.0</c:v>
                </c:pt>
                <c:pt idx="2">
                  <c:v>512.0</c:v>
                </c:pt>
                <c:pt idx="3">
                  <c:v>1024.0</c:v>
                </c:pt>
                <c:pt idx="4">
                  <c:v>1280.0</c:v>
                </c:pt>
                <c:pt idx="5">
                  <c:v>1536.0</c:v>
                </c:pt>
                <c:pt idx="6">
                  <c:v>1792.0</c:v>
                </c:pt>
                <c:pt idx="7">
                  <c:v>1920.0</c:v>
                </c:pt>
                <c:pt idx="8">
                  <c:v>1944.0</c:v>
                </c:pt>
                <c:pt idx="9">
                  <c:v>1968.0</c:v>
                </c:pt>
              </c:numCache>
            </c:numRef>
          </c:xVal>
          <c:yVal>
            <c:numRef>
              <c:f>'DATI-CRESCO3_AUSM'!$M$9:$M$18</c:f>
              <c:numCache>
                <c:formatCode>General</c:formatCode>
                <c:ptCount val="10"/>
                <c:pt idx="0">
                  <c:v>128.0</c:v>
                </c:pt>
                <c:pt idx="1">
                  <c:v>239.2247086627007</c:v>
                </c:pt>
                <c:pt idx="2">
                  <c:v>429.7737174982421</c:v>
                </c:pt>
                <c:pt idx="3">
                  <c:v>807.61703532519</c:v>
                </c:pt>
                <c:pt idx="4">
                  <c:v>904.0177383592018</c:v>
                </c:pt>
                <c:pt idx="5">
                  <c:v>1101.345539131087</c:v>
                </c:pt>
                <c:pt idx="6">
                  <c:v>1250.011241696474</c:v>
                </c:pt>
                <c:pt idx="7">
                  <c:v>1248.52262674379</c:v>
                </c:pt>
                <c:pt idx="8">
                  <c:v>1262.374817235744</c:v>
                </c:pt>
                <c:pt idx="9">
                  <c:v>1116.679245283019</c:v>
                </c:pt>
              </c:numCache>
            </c:numRef>
          </c:yVal>
          <c:smooth val="0"/>
        </c:ser>
        <c:ser>
          <c:idx val="4"/>
          <c:order val="4"/>
          <c:tx>
            <c:v>SMALL-AUSM CRESCO3</c:v>
          </c:tx>
          <c:spPr>
            <a:ln>
              <a:noFill/>
            </a:ln>
          </c:spPr>
          <c:marker>
            <c:symbol val="circle"/>
            <c:size val="7"/>
            <c:spPr>
              <a:solidFill>
                <a:srgbClr val="00B050"/>
              </a:solidFill>
            </c:spPr>
          </c:marker>
          <c:xVal>
            <c:numRef>
              <c:f>'DATI-CRESCO3_AUSM_SMAL'!$K$9:$K$18</c:f>
              <c:numCache>
                <c:formatCode>General</c:formatCode>
                <c:ptCount val="10"/>
                <c:pt idx="0">
                  <c:v>128.0</c:v>
                </c:pt>
                <c:pt idx="1">
                  <c:v>256.0</c:v>
                </c:pt>
                <c:pt idx="2">
                  <c:v>512.0</c:v>
                </c:pt>
                <c:pt idx="3">
                  <c:v>1024.0</c:v>
                </c:pt>
                <c:pt idx="4">
                  <c:v>1280.0</c:v>
                </c:pt>
                <c:pt idx="5">
                  <c:v>1536.0</c:v>
                </c:pt>
                <c:pt idx="6">
                  <c:v>1792.0</c:v>
                </c:pt>
                <c:pt idx="7">
                  <c:v>1920.0</c:v>
                </c:pt>
                <c:pt idx="8">
                  <c:v>1944.0</c:v>
                </c:pt>
                <c:pt idx="9">
                  <c:v>1968.0</c:v>
                </c:pt>
              </c:numCache>
            </c:numRef>
          </c:xVal>
          <c:yVal>
            <c:numRef>
              <c:f>'DATI-CRESCO3_AUSM_SMAL'!$M$9:$M$18</c:f>
              <c:numCache>
                <c:formatCode>General</c:formatCode>
                <c:ptCount val="10"/>
                <c:pt idx="0">
                  <c:v>128.0</c:v>
                </c:pt>
                <c:pt idx="1">
                  <c:v>225.7279258400927</c:v>
                </c:pt>
                <c:pt idx="2">
                  <c:v>356.9131550018319</c:v>
                </c:pt>
                <c:pt idx="3">
                  <c:v>709.924198250729</c:v>
                </c:pt>
                <c:pt idx="4">
                  <c:v>853.2772667542704</c:v>
                </c:pt>
                <c:pt idx="5">
                  <c:v>971.5870324189526</c:v>
                </c:pt>
                <c:pt idx="6">
                  <c:v>1017.780564263323</c:v>
                </c:pt>
                <c:pt idx="7">
                  <c:v>1096.247608328644</c:v>
                </c:pt>
                <c:pt idx="8">
                  <c:v>914.1398404504926</c:v>
                </c:pt>
                <c:pt idx="9">
                  <c:v>815.076150627615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26417512"/>
        <c:axId val="2126424936"/>
      </c:scatterChart>
      <c:valAx>
        <c:axId val="2126417512"/>
        <c:scaling>
          <c:orientation val="minMax"/>
          <c:max val="2048.0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 sz="1400"/>
                </a:pPr>
                <a:r>
                  <a:rPr lang="it-IT" sz="1400"/>
                  <a:t>NP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2126424936"/>
        <c:crosses val="autoZero"/>
        <c:crossBetween val="midCat"/>
        <c:majorUnit val="128.0"/>
      </c:valAx>
      <c:valAx>
        <c:axId val="2126424936"/>
        <c:scaling>
          <c:orientation val="minMax"/>
          <c:max val="2048.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Relative SpeedUp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2126417512"/>
        <c:crosses val="autoZero"/>
        <c:crossBetween val="midCat"/>
        <c:majorUnit val="128.0"/>
      </c:valAx>
    </c:plotArea>
    <c:legend>
      <c:legendPos val="r"/>
      <c:layout>
        <c:manualLayout>
          <c:xMode val="edge"/>
          <c:yMode val="edge"/>
          <c:x val="0.117154201610835"/>
          <c:y val="0.35148290149088"/>
          <c:w val="0.204341181330572"/>
          <c:h val="0.18896165671254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</c:sp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v>BIG-AUSM CRESCO2</c:v>
          </c:tx>
          <c:spPr>
            <a:ln>
              <a:noFill/>
            </a:ln>
          </c:spPr>
          <c:marker>
            <c:symbol val="square"/>
            <c:size val="7"/>
            <c:spPr>
              <a:solidFill>
                <a:srgbClr val="FF0000"/>
              </a:solidFill>
              <a:ln w="0"/>
            </c:spPr>
          </c:marker>
          <c:xVal>
            <c:numRef>
              <c:f>'DATI-CRESCO2_AUSM'!$K$9:$K$19</c:f>
              <c:numCache>
                <c:formatCode>General</c:formatCode>
                <c:ptCount val="11"/>
                <c:pt idx="0">
                  <c:v>128.0</c:v>
                </c:pt>
                <c:pt idx="1">
                  <c:v>256.0</c:v>
                </c:pt>
                <c:pt idx="2">
                  <c:v>512.0</c:v>
                </c:pt>
                <c:pt idx="3">
                  <c:v>1024.0</c:v>
                </c:pt>
                <c:pt idx="4">
                  <c:v>1280.0</c:v>
                </c:pt>
                <c:pt idx="5">
                  <c:v>1536.0</c:v>
                </c:pt>
                <c:pt idx="6">
                  <c:v>1792.0</c:v>
                </c:pt>
                <c:pt idx="7">
                  <c:v>1920.0</c:v>
                </c:pt>
                <c:pt idx="8">
                  <c:v>1940.0</c:v>
                </c:pt>
                <c:pt idx="9">
                  <c:v>1968.0</c:v>
                </c:pt>
                <c:pt idx="10">
                  <c:v>2048.0</c:v>
                </c:pt>
              </c:numCache>
            </c:numRef>
          </c:xVal>
          <c:yVal>
            <c:numRef>
              <c:f>'DATI-CRESCO2_AUSM'!$N$9:$N$19</c:f>
              <c:numCache>
                <c:formatCode>General</c:formatCode>
                <c:ptCount val="11"/>
                <c:pt idx="0">
                  <c:v>1.0</c:v>
                </c:pt>
                <c:pt idx="1">
                  <c:v>0.894132296510889</c:v>
                </c:pt>
                <c:pt idx="2">
                  <c:v>0.78999955094526</c:v>
                </c:pt>
                <c:pt idx="3">
                  <c:v>0.461793889122217</c:v>
                </c:pt>
                <c:pt idx="4">
                  <c:v>0.434785295026259</c:v>
                </c:pt>
                <c:pt idx="5">
                  <c:v>0.286714255447449</c:v>
                </c:pt>
                <c:pt idx="6">
                  <c:v>0.271098029848906</c:v>
                </c:pt>
                <c:pt idx="7">
                  <c:v>0.348823952214539</c:v>
                </c:pt>
                <c:pt idx="10">
                  <c:v>0.326270400593472</c:v>
                </c:pt>
              </c:numCache>
            </c:numRef>
          </c:yVal>
          <c:smooth val="0"/>
        </c:ser>
        <c:ser>
          <c:idx val="2"/>
          <c:order val="1"/>
          <c:tx>
            <c:v>SMALL-AUSM CRESCO2</c:v>
          </c:tx>
          <c:spPr>
            <a:ln>
              <a:noFill/>
            </a:ln>
          </c:spPr>
          <c:marker>
            <c:symbol val="square"/>
            <c:size val="7"/>
            <c:spPr>
              <a:solidFill>
                <a:srgbClr val="00B050"/>
              </a:solidFill>
            </c:spPr>
          </c:marker>
          <c:xVal>
            <c:numRef>
              <c:f>'DATI-CRESCO2_AUSM_SMALL'!$K$9:$K$19</c:f>
              <c:numCache>
                <c:formatCode>General</c:formatCode>
                <c:ptCount val="11"/>
                <c:pt idx="0">
                  <c:v>128.0</c:v>
                </c:pt>
                <c:pt idx="1">
                  <c:v>256.0</c:v>
                </c:pt>
                <c:pt idx="2">
                  <c:v>512.0</c:v>
                </c:pt>
                <c:pt idx="3">
                  <c:v>1024.0</c:v>
                </c:pt>
                <c:pt idx="4">
                  <c:v>1280.0</c:v>
                </c:pt>
                <c:pt idx="5">
                  <c:v>1536.0</c:v>
                </c:pt>
                <c:pt idx="6">
                  <c:v>1792.0</c:v>
                </c:pt>
                <c:pt idx="7">
                  <c:v>1920.0</c:v>
                </c:pt>
                <c:pt idx="8">
                  <c:v>1940.0</c:v>
                </c:pt>
                <c:pt idx="9">
                  <c:v>1968.0</c:v>
                </c:pt>
                <c:pt idx="10">
                  <c:v>2048.0</c:v>
                </c:pt>
              </c:numCache>
            </c:numRef>
          </c:xVal>
          <c:yVal>
            <c:numRef>
              <c:f>'DATI-CRESCO2_AUSM_SMALL'!$N$9:$N$19</c:f>
              <c:numCache>
                <c:formatCode>General</c:formatCode>
                <c:ptCount val="11"/>
                <c:pt idx="0">
                  <c:v>1.0</c:v>
                </c:pt>
                <c:pt idx="1">
                  <c:v>0.820667437634231</c:v>
                </c:pt>
                <c:pt idx="2">
                  <c:v>0.679734537493158</c:v>
                </c:pt>
                <c:pt idx="3">
                  <c:v>0.42457264957265</c:v>
                </c:pt>
                <c:pt idx="4">
                  <c:v>0.344486823855756</c:v>
                </c:pt>
                <c:pt idx="5">
                  <c:v>0.261007776376629</c:v>
                </c:pt>
                <c:pt idx="6">
                  <c:v>0.256373864574732</c:v>
                </c:pt>
                <c:pt idx="7">
                  <c:v>0.23093909809391</c:v>
                </c:pt>
                <c:pt idx="10">
                  <c:v>0.235739369779803</c:v>
                </c:pt>
              </c:numCache>
            </c:numRef>
          </c:yVal>
          <c:smooth val="0"/>
        </c:ser>
        <c:ser>
          <c:idx val="1"/>
          <c:order val="2"/>
          <c:tx>
            <c:v>BIG-AUSM CRESCO3</c:v>
          </c:tx>
          <c:spPr>
            <a:ln w="28575">
              <a:noFill/>
            </a:ln>
          </c:spPr>
          <c:marker>
            <c:symbol val="circle"/>
            <c:size val="7"/>
            <c:spPr>
              <a:solidFill>
                <a:srgbClr val="FF0000"/>
              </a:solidFill>
            </c:spPr>
          </c:marker>
          <c:xVal>
            <c:numRef>
              <c:f>'DATI-CRESCO3_AUSM'!$K$9:$K$18</c:f>
              <c:numCache>
                <c:formatCode>General</c:formatCode>
                <c:ptCount val="10"/>
                <c:pt idx="0">
                  <c:v>128.0</c:v>
                </c:pt>
                <c:pt idx="1">
                  <c:v>256.0</c:v>
                </c:pt>
                <c:pt idx="2">
                  <c:v>512.0</c:v>
                </c:pt>
                <c:pt idx="3">
                  <c:v>1024.0</c:v>
                </c:pt>
                <c:pt idx="4">
                  <c:v>1280.0</c:v>
                </c:pt>
                <c:pt idx="5">
                  <c:v>1536.0</c:v>
                </c:pt>
                <c:pt idx="6">
                  <c:v>1792.0</c:v>
                </c:pt>
                <c:pt idx="7">
                  <c:v>1920.0</c:v>
                </c:pt>
                <c:pt idx="8">
                  <c:v>1944.0</c:v>
                </c:pt>
                <c:pt idx="9">
                  <c:v>1968.0</c:v>
                </c:pt>
              </c:numCache>
            </c:numRef>
          </c:xVal>
          <c:yVal>
            <c:numRef>
              <c:f>'DATI-CRESCO3_AUSM'!$N$9:$N$18</c:f>
              <c:numCache>
                <c:formatCode>General</c:formatCode>
                <c:ptCount val="10"/>
                <c:pt idx="0">
                  <c:v>1.0</c:v>
                </c:pt>
                <c:pt idx="1">
                  <c:v>0.934471518213674</c:v>
                </c:pt>
                <c:pt idx="2">
                  <c:v>0.839401791988756</c:v>
                </c:pt>
                <c:pt idx="3">
                  <c:v>0.788688511059756</c:v>
                </c:pt>
                <c:pt idx="4">
                  <c:v>0.706263858093126</c:v>
                </c:pt>
                <c:pt idx="5">
                  <c:v>0.717021835371802</c:v>
                </c:pt>
                <c:pt idx="6">
                  <c:v>0.697550916125265</c:v>
                </c:pt>
                <c:pt idx="7">
                  <c:v>0.650272201429057</c:v>
                </c:pt>
                <c:pt idx="8">
                  <c:v>0.649369761952543</c:v>
                </c:pt>
                <c:pt idx="9">
                  <c:v>0.567418315692591</c:v>
                </c:pt>
              </c:numCache>
            </c:numRef>
          </c:yVal>
          <c:smooth val="0"/>
        </c:ser>
        <c:ser>
          <c:idx val="3"/>
          <c:order val="3"/>
          <c:tx>
            <c:v>SMALL-AUSM CRESCO3</c:v>
          </c:tx>
          <c:spPr>
            <a:ln w="28575">
              <a:noFill/>
            </a:ln>
          </c:spPr>
          <c:marker>
            <c:symbol val="circle"/>
            <c:size val="7"/>
            <c:spPr>
              <a:solidFill>
                <a:srgbClr val="00B050"/>
              </a:solidFill>
            </c:spPr>
          </c:marker>
          <c:xVal>
            <c:numRef>
              <c:f>'DATI-CRESCO3_AUSM_SMAL'!$K$9:$K$18</c:f>
              <c:numCache>
                <c:formatCode>General</c:formatCode>
                <c:ptCount val="10"/>
                <c:pt idx="0">
                  <c:v>128.0</c:v>
                </c:pt>
                <c:pt idx="1">
                  <c:v>256.0</c:v>
                </c:pt>
                <c:pt idx="2">
                  <c:v>512.0</c:v>
                </c:pt>
                <c:pt idx="3">
                  <c:v>1024.0</c:v>
                </c:pt>
                <c:pt idx="4">
                  <c:v>1280.0</c:v>
                </c:pt>
                <c:pt idx="5">
                  <c:v>1536.0</c:v>
                </c:pt>
                <c:pt idx="6">
                  <c:v>1792.0</c:v>
                </c:pt>
                <c:pt idx="7">
                  <c:v>1920.0</c:v>
                </c:pt>
                <c:pt idx="8">
                  <c:v>1944.0</c:v>
                </c:pt>
                <c:pt idx="9">
                  <c:v>1968.0</c:v>
                </c:pt>
              </c:numCache>
            </c:numRef>
          </c:xVal>
          <c:yVal>
            <c:numRef>
              <c:f>'DATI-CRESCO3_AUSM_SMAL'!$N$9:$N$18</c:f>
              <c:numCache>
                <c:formatCode>General</c:formatCode>
                <c:ptCount val="10"/>
                <c:pt idx="0">
                  <c:v>1.0</c:v>
                </c:pt>
                <c:pt idx="1">
                  <c:v>0.881749710312862</c:v>
                </c:pt>
                <c:pt idx="2">
                  <c:v>0.697096005862953</c:v>
                </c:pt>
                <c:pt idx="3">
                  <c:v>0.693285349854227</c:v>
                </c:pt>
                <c:pt idx="4">
                  <c:v>0.666622864651774</c:v>
                </c:pt>
                <c:pt idx="5">
                  <c:v>0.632543640897756</c:v>
                </c:pt>
                <c:pt idx="6">
                  <c:v>0.567957904164801</c:v>
                </c:pt>
                <c:pt idx="7">
                  <c:v>0.570962296004502</c:v>
                </c:pt>
                <c:pt idx="8">
                  <c:v>0.470236543441611</c:v>
                </c:pt>
                <c:pt idx="9">
                  <c:v>0.414164710684764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25526104"/>
        <c:axId val="2125518632"/>
      </c:scatterChart>
      <c:valAx>
        <c:axId val="2125526104"/>
        <c:scaling>
          <c:orientation val="minMax"/>
          <c:max val="2048.0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NP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2125518632"/>
        <c:crosses val="autoZero"/>
        <c:crossBetween val="midCat"/>
        <c:majorUnit val="256.0"/>
        <c:minorUnit val="1.0"/>
      </c:valAx>
      <c:valAx>
        <c:axId val="212551863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sz="1400"/>
                  <a:t>Relative Efficency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2125526104"/>
        <c:crosses val="autoZero"/>
        <c:crossBetween val="midCat"/>
      </c:valAx>
    </c:plotArea>
    <c:plotVisOnly val="1"/>
    <c:dispBlanksAs val="gap"/>
    <c:showDLblsOverMax val="0"/>
  </c:chart>
  <c:spPr>
    <a:solidFill>
      <a:schemeClr val="bg1"/>
    </a:solidFill>
    <a:ln>
      <a:solidFill>
        <a:schemeClr val="tx1"/>
      </a:solidFill>
    </a:ln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v>BIG-AUSM CRESCO2</c:v>
          </c:tx>
          <c:spPr>
            <a:ln w="28575">
              <a:noFill/>
            </a:ln>
          </c:spPr>
          <c:marker>
            <c:symbol val="square"/>
            <c:size val="7"/>
            <c:spPr>
              <a:solidFill>
                <a:srgbClr val="FF0000"/>
              </a:solidFill>
            </c:spPr>
          </c:marker>
          <c:cat>
            <c:numRef>
              <c:f>'DATI-CRESCO2_AUSM_SMALL'!$K$9:$K$19</c:f>
              <c:numCache>
                <c:formatCode>General</c:formatCode>
                <c:ptCount val="11"/>
                <c:pt idx="0">
                  <c:v>128.0</c:v>
                </c:pt>
                <c:pt idx="1">
                  <c:v>256.0</c:v>
                </c:pt>
                <c:pt idx="2">
                  <c:v>512.0</c:v>
                </c:pt>
                <c:pt idx="3">
                  <c:v>1024.0</c:v>
                </c:pt>
                <c:pt idx="4">
                  <c:v>1280.0</c:v>
                </c:pt>
                <c:pt idx="5">
                  <c:v>1536.0</c:v>
                </c:pt>
                <c:pt idx="6">
                  <c:v>1792.0</c:v>
                </c:pt>
                <c:pt idx="7">
                  <c:v>1920.0</c:v>
                </c:pt>
                <c:pt idx="8">
                  <c:v>1940.0</c:v>
                </c:pt>
                <c:pt idx="9">
                  <c:v>1968.0</c:v>
                </c:pt>
                <c:pt idx="10">
                  <c:v>2048.0</c:v>
                </c:pt>
              </c:numCache>
            </c:numRef>
          </c:cat>
          <c:val>
            <c:numRef>
              <c:f>'DATI-CRESCO2_AUSM'!$L$9:$L$19</c:f>
              <c:numCache>
                <c:formatCode>General</c:formatCode>
                <c:ptCount val="11"/>
                <c:pt idx="0">
                  <c:v>7.037</c:v>
                </c:pt>
                <c:pt idx="1">
                  <c:v>3.9351</c:v>
                </c:pt>
                <c:pt idx="2">
                  <c:v>2.2269</c:v>
                </c:pt>
                <c:pt idx="3">
                  <c:v>1.9048</c:v>
                </c:pt>
                <c:pt idx="4">
                  <c:v>1.6185</c:v>
                </c:pt>
                <c:pt idx="5">
                  <c:v>2.0453</c:v>
                </c:pt>
                <c:pt idx="6">
                  <c:v>1.8541</c:v>
                </c:pt>
                <c:pt idx="7">
                  <c:v>1.3449</c:v>
                </c:pt>
                <c:pt idx="10">
                  <c:v>1.348</c:v>
                </c:pt>
              </c:numCache>
            </c:numRef>
          </c:val>
          <c:smooth val="0"/>
        </c:ser>
        <c:ser>
          <c:idx val="1"/>
          <c:order val="1"/>
          <c:tx>
            <c:v>SMALL-AUSM CRESCO2</c:v>
          </c:tx>
          <c:spPr>
            <a:ln w="28575">
              <a:noFill/>
            </a:ln>
          </c:spPr>
          <c:marker>
            <c:spPr>
              <a:solidFill>
                <a:srgbClr val="00B050"/>
              </a:solidFill>
            </c:spPr>
          </c:marker>
          <c:cat>
            <c:numRef>
              <c:f>'DATI-CRESCO2_AUSM_SMALL'!$K$9:$K$19</c:f>
              <c:numCache>
                <c:formatCode>General</c:formatCode>
                <c:ptCount val="11"/>
                <c:pt idx="0">
                  <c:v>128.0</c:v>
                </c:pt>
                <c:pt idx="1">
                  <c:v>256.0</c:v>
                </c:pt>
                <c:pt idx="2">
                  <c:v>512.0</c:v>
                </c:pt>
                <c:pt idx="3">
                  <c:v>1024.0</c:v>
                </c:pt>
                <c:pt idx="4">
                  <c:v>1280.0</c:v>
                </c:pt>
                <c:pt idx="5">
                  <c:v>1536.0</c:v>
                </c:pt>
                <c:pt idx="6">
                  <c:v>1792.0</c:v>
                </c:pt>
                <c:pt idx="7">
                  <c:v>1920.0</c:v>
                </c:pt>
                <c:pt idx="8">
                  <c:v>1940.0</c:v>
                </c:pt>
                <c:pt idx="9">
                  <c:v>1968.0</c:v>
                </c:pt>
                <c:pt idx="10">
                  <c:v>2048.0</c:v>
                </c:pt>
              </c:numCache>
            </c:numRef>
          </c:cat>
          <c:val>
            <c:numRef>
              <c:f>'DATI-CRESCO2_AUSM_SMALL'!$L$9:$L$19</c:f>
              <c:numCache>
                <c:formatCode>General</c:formatCode>
                <c:ptCount val="11"/>
                <c:pt idx="0">
                  <c:v>0.9935</c:v>
                </c:pt>
                <c:pt idx="1">
                  <c:v>0.6053</c:v>
                </c:pt>
                <c:pt idx="2">
                  <c:v>0.3654</c:v>
                </c:pt>
                <c:pt idx="3">
                  <c:v>0.2925</c:v>
                </c:pt>
                <c:pt idx="4">
                  <c:v>0.2884</c:v>
                </c:pt>
                <c:pt idx="5">
                  <c:v>0.3172</c:v>
                </c:pt>
                <c:pt idx="6">
                  <c:v>0.2768</c:v>
                </c:pt>
                <c:pt idx="7">
                  <c:v>0.2868</c:v>
                </c:pt>
                <c:pt idx="10">
                  <c:v>0.2634</c:v>
                </c:pt>
              </c:numCache>
            </c:numRef>
          </c:val>
          <c:smooth val="0"/>
        </c:ser>
        <c:ser>
          <c:idx val="2"/>
          <c:order val="2"/>
          <c:tx>
            <c:v>BIG-AUSM CRESCO3</c:v>
          </c:tx>
          <c:spPr>
            <a:ln w="28575">
              <a:noFill/>
            </a:ln>
          </c:spPr>
          <c:marker>
            <c:symbol val="circle"/>
            <c:size val="7"/>
            <c:spPr>
              <a:solidFill>
                <a:srgbClr val="FF0000"/>
              </a:solidFill>
            </c:spPr>
          </c:marker>
          <c:cat>
            <c:numRef>
              <c:f>'DATI-CRESCO2_AUSM_SMALL'!$K$9:$K$19</c:f>
              <c:numCache>
                <c:formatCode>General</c:formatCode>
                <c:ptCount val="11"/>
                <c:pt idx="0">
                  <c:v>128.0</c:v>
                </c:pt>
                <c:pt idx="1">
                  <c:v>256.0</c:v>
                </c:pt>
                <c:pt idx="2">
                  <c:v>512.0</c:v>
                </c:pt>
                <c:pt idx="3">
                  <c:v>1024.0</c:v>
                </c:pt>
                <c:pt idx="4">
                  <c:v>1280.0</c:v>
                </c:pt>
                <c:pt idx="5">
                  <c:v>1536.0</c:v>
                </c:pt>
                <c:pt idx="6">
                  <c:v>1792.0</c:v>
                </c:pt>
                <c:pt idx="7">
                  <c:v>1920.0</c:v>
                </c:pt>
                <c:pt idx="8">
                  <c:v>1940.0</c:v>
                </c:pt>
                <c:pt idx="9">
                  <c:v>1968.0</c:v>
                </c:pt>
                <c:pt idx="10">
                  <c:v>2048.0</c:v>
                </c:pt>
              </c:numCache>
            </c:numRef>
          </c:cat>
          <c:val>
            <c:numRef>
              <c:f>'DATI-CRESCO3_AUSM'!$L$9:$L$18</c:f>
              <c:numCache>
                <c:formatCode>General</c:formatCode>
                <c:ptCount val="10"/>
                <c:pt idx="0">
                  <c:v>11.4669</c:v>
                </c:pt>
                <c:pt idx="1">
                  <c:v>6.135499999999999</c:v>
                </c:pt>
                <c:pt idx="2">
                  <c:v>3.4152</c:v>
                </c:pt>
                <c:pt idx="3">
                  <c:v>1.8174</c:v>
                </c:pt>
                <c:pt idx="4">
                  <c:v>1.6236</c:v>
                </c:pt>
                <c:pt idx="5">
                  <c:v>1.3327</c:v>
                </c:pt>
                <c:pt idx="6">
                  <c:v>1.1742</c:v>
                </c:pt>
                <c:pt idx="7">
                  <c:v>1.1756</c:v>
                </c:pt>
                <c:pt idx="8">
                  <c:v>1.1627</c:v>
                </c:pt>
                <c:pt idx="9">
                  <c:v>1.3144</c:v>
                </c:pt>
              </c:numCache>
            </c:numRef>
          </c:val>
          <c:smooth val="0"/>
        </c:ser>
        <c:ser>
          <c:idx val="3"/>
          <c:order val="3"/>
          <c:tx>
            <c:v>SMALL-AUSM CRESCO3</c:v>
          </c:tx>
          <c:spPr>
            <a:ln w="28575">
              <a:noFill/>
            </a:ln>
          </c:spPr>
          <c:marker>
            <c:symbol val="circle"/>
            <c:size val="7"/>
            <c:spPr>
              <a:solidFill>
                <a:srgbClr val="00B050"/>
              </a:solidFill>
            </c:spPr>
          </c:marker>
          <c:cat>
            <c:numRef>
              <c:f>'DATI-CRESCO2_AUSM_SMALL'!$K$9:$K$19</c:f>
              <c:numCache>
                <c:formatCode>General</c:formatCode>
                <c:ptCount val="11"/>
                <c:pt idx="0">
                  <c:v>128.0</c:v>
                </c:pt>
                <c:pt idx="1">
                  <c:v>256.0</c:v>
                </c:pt>
                <c:pt idx="2">
                  <c:v>512.0</c:v>
                </c:pt>
                <c:pt idx="3">
                  <c:v>1024.0</c:v>
                </c:pt>
                <c:pt idx="4">
                  <c:v>1280.0</c:v>
                </c:pt>
                <c:pt idx="5">
                  <c:v>1536.0</c:v>
                </c:pt>
                <c:pt idx="6">
                  <c:v>1792.0</c:v>
                </c:pt>
                <c:pt idx="7">
                  <c:v>1920.0</c:v>
                </c:pt>
                <c:pt idx="8">
                  <c:v>1940.0</c:v>
                </c:pt>
                <c:pt idx="9">
                  <c:v>1968.0</c:v>
                </c:pt>
                <c:pt idx="10">
                  <c:v>2048.0</c:v>
                </c:pt>
              </c:numCache>
            </c:numRef>
          </c:cat>
          <c:val>
            <c:numRef>
              <c:f>'DATI-CRESCO3_AUSM_SMAL'!$L$9:$L$18</c:f>
              <c:numCache>
                <c:formatCode>General</c:formatCode>
                <c:ptCount val="10"/>
                <c:pt idx="0">
                  <c:v>1.5219</c:v>
                </c:pt>
                <c:pt idx="1">
                  <c:v>0.863</c:v>
                </c:pt>
                <c:pt idx="2">
                  <c:v>0.5458</c:v>
                </c:pt>
                <c:pt idx="3">
                  <c:v>0.2744</c:v>
                </c:pt>
                <c:pt idx="4">
                  <c:v>0.2283</c:v>
                </c:pt>
                <c:pt idx="5">
                  <c:v>0.2005</c:v>
                </c:pt>
                <c:pt idx="6">
                  <c:v>0.1914</c:v>
                </c:pt>
                <c:pt idx="7">
                  <c:v>0.1777</c:v>
                </c:pt>
                <c:pt idx="8">
                  <c:v>0.2131</c:v>
                </c:pt>
                <c:pt idx="9">
                  <c:v>0.239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25485336"/>
        <c:axId val="2125480280"/>
      </c:lineChart>
      <c:catAx>
        <c:axId val="2125485336"/>
        <c:scaling>
          <c:orientation val="minMax"/>
        </c:scaling>
        <c:delete val="0"/>
        <c:axPos val="b"/>
        <c:majorGridlines/>
        <c:numFmt formatCode="General" sourceLinked="1"/>
        <c:majorTickMark val="none"/>
        <c:minorTickMark val="none"/>
        <c:tickLblPos val="low"/>
        <c:crossAx val="2125480280"/>
        <c:crosses val="autoZero"/>
        <c:auto val="1"/>
        <c:lblAlgn val="ctr"/>
        <c:lblOffset val="100"/>
        <c:tickLblSkip val="1"/>
        <c:noMultiLvlLbl val="0"/>
      </c:catAx>
      <c:valAx>
        <c:axId val="2125480280"/>
        <c:scaling>
          <c:logBase val="10.0"/>
          <c:orientation val="minMax"/>
          <c:max val="20.0"/>
        </c:scaling>
        <c:delete val="0"/>
        <c:axPos val="l"/>
        <c:minorGridlines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 dirty="0" smtClean="0"/>
                  <a:t>Time (</a:t>
                </a:r>
                <a:r>
                  <a:rPr lang="en-US" sz="1400" dirty="0"/>
                  <a:t>sec)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cross"/>
        <c:tickLblPos val="nextTo"/>
        <c:crossAx val="2125485336"/>
        <c:crosses val="autoZero"/>
        <c:crossBetween val="between"/>
      </c:valAx>
      <c:spPr>
        <a:noFill/>
      </c:spPr>
    </c:plotArea>
    <c:plotVisOnly val="1"/>
    <c:dispBlanksAs val="gap"/>
    <c:showDLblsOverMax val="0"/>
  </c:chart>
  <c:spPr>
    <a:solidFill>
      <a:schemeClr val="bg1"/>
    </a:solidFill>
    <a:ln>
      <a:solidFill>
        <a:schemeClr val="tx1"/>
      </a:solidFill>
    </a:ln>
  </c:sp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0.12817</cdr:x>
      <cdr:y>0.28594</cdr:y>
    </cdr:from>
    <cdr:to>
      <cdr:x>0.31595</cdr:x>
      <cdr:y>0.4756</cdr:y>
    </cdr:to>
    <cdr:grpSp>
      <cdr:nvGrpSpPr>
        <cdr:cNvPr id="12" name="Group 11"/>
        <cdr:cNvGrpSpPr/>
      </cdr:nvGrpSpPr>
      <cdr:grpSpPr>
        <a:xfrm xmlns:a="http://schemas.openxmlformats.org/drawingml/2006/main">
          <a:off x="973921" y="1268748"/>
          <a:ext cx="1426878" cy="841542"/>
          <a:chOff x="1622005" y="504056"/>
          <a:chExt cx="1426869" cy="841543"/>
        </a:xfrm>
      </cdr:grpSpPr>
      <cdr:grpSp>
        <cdr:nvGrpSpPr>
          <cdr:cNvPr id="3" name="Gruppo 2"/>
          <cdr:cNvGrpSpPr/>
        </cdr:nvGrpSpPr>
        <cdr:grpSpPr>
          <a:xfrm xmlns:a="http://schemas.openxmlformats.org/drawingml/2006/main">
            <a:off x="1622005" y="504056"/>
            <a:ext cx="746472" cy="703678"/>
            <a:chOff x="696059" y="109119"/>
            <a:chExt cx="914400" cy="1145432"/>
          </a:xfrm>
        </cdr:grpSpPr>
        <cdr:sp macro="" textlink="">
          <cdr:nvSpPr>
            <cdr:cNvPr id="9" name="Ovale 8"/>
            <cdr:cNvSpPr/>
          </cdr:nvSpPr>
          <cdr:spPr>
            <a:xfrm xmlns:a="http://schemas.openxmlformats.org/drawingml/2006/main">
              <a:off x="805961" y="109669"/>
              <a:ext cx="108179" cy="146500"/>
            </a:xfrm>
            <a:prstGeom xmlns:a="http://schemas.openxmlformats.org/drawingml/2006/main" prst="ellipse">
              <a:avLst/>
            </a:prstGeom>
            <a:solidFill xmlns:a="http://schemas.openxmlformats.org/drawingml/2006/main">
              <a:srgbClr val="FF0000"/>
            </a:solidFill>
            <a:ln xmlns:a="http://schemas.openxmlformats.org/drawingml/2006/main" w="25400" cap="flat" cmpd="sng" algn="ctr">
              <a:noFill/>
              <a:prstDash val="solid"/>
            </a:ln>
            <a:effectLst xmlns:a="http://schemas.openxmlformats.org/drawingml/2006/main"/>
          </cdr:spPr>
          <cdr:style>
            <a:lnRef xmlns:a="http://schemas.openxmlformats.org/drawingml/2006/main" idx="2">
              <a:schemeClr val="accent1">
                <a:shade val="50000"/>
              </a:schemeClr>
            </a:lnRef>
            <a:fillRef xmlns:a="http://schemas.openxmlformats.org/drawingml/2006/main" idx="1">
              <a:schemeClr val="accent1"/>
            </a:fillRef>
            <a:effectRef xmlns:a="http://schemas.openxmlformats.org/drawingml/2006/main" idx="0">
              <a:schemeClr val="accent1"/>
            </a:effectRef>
            <a:fontRef xmlns:a="http://schemas.openxmlformats.org/drawingml/2006/main" idx="minor">
              <a:schemeClr val="lt1"/>
            </a:fontRef>
          </cdr:style>
          <cdr:txBody>
            <a:bodyPr xmlns:a="http://schemas.openxmlformats.org/drawingml/2006/main"/>
            <a:lstStyle xmlns:a="http://schemas.openxmlformats.org/drawingml/2006/main">
              <a:lvl1pPr marL="0" indent="0">
                <a:defRPr sz="1100">
                  <a:solidFill>
                    <a:sysClr val="window" lastClr="FFFFFF"/>
                  </a:solidFill>
                  <a:latin typeface="Calibri"/>
                </a:defRPr>
              </a:lvl1pPr>
              <a:lvl2pPr marL="457200" indent="0">
                <a:defRPr sz="1100">
                  <a:solidFill>
                    <a:sysClr val="window" lastClr="FFFFFF"/>
                  </a:solidFill>
                  <a:latin typeface="Calibri"/>
                </a:defRPr>
              </a:lvl2pPr>
              <a:lvl3pPr marL="914400" indent="0">
                <a:defRPr sz="1100">
                  <a:solidFill>
                    <a:sysClr val="window" lastClr="FFFFFF"/>
                  </a:solidFill>
                  <a:latin typeface="Calibri"/>
                </a:defRPr>
              </a:lvl3pPr>
              <a:lvl4pPr marL="1371600" indent="0">
                <a:defRPr sz="1100">
                  <a:solidFill>
                    <a:sysClr val="window" lastClr="FFFFFF"/>
                  </a:solidFill>
                  <a:latin typeface="Calibri"/>
                </a:defRPr>
              </a:lvl4pPr>
              <a:lvl5pPr marL="1828800" indent="0">
                <a:defRPr sz="1100">
                  <a:solidFill>
                    <a:sysClr val="window" lastClr="FFFFFF"/>
                  </a:solidFill>
                  <a:latin typeface="Calibri"/>
                </a:defRPr>
              </a:lvl5pPr>
              <a:lvl6pPr marL="2286000" indent="0">
                <a:defRPr sz="1100">
                  <a:solidFill>
                    <a:sysClr val="window" lastClr="FFFFFF"/>
                  </a:solidFill>
                  <a:latin typeface="Calibri"/>
                </a:defRPr>
              </a:lvl6pPr>
              <a:lvl7pPr marL="2743200" indent="0">
                <a:defRPr sz="1100">
                  <a:solidFill>
                    <a:sysClr val="window" lastClr="FFFFFF"/>
                  </a:solidFill>
                  <a:latin typeface="Calibri"/>
                </a:defRPr>
              </a:lvl7pPr>
              <a:lvl8pPr marL="3200400" indent="0">
                <a:defRPr sz="1100">
                  <a:solidFill>
                    <a:sysClr val="window" lastClr="FFFFFF"/>
                  </a:solidFill>
                  <a:latin typeface="Calibri"/>
                </a:defRPr>
              </a:lvl8pPr>
              <a:lvl9pPr marL="3657600" indent="0">
                <a:defRPr sz="1100">
                  <a:solidFill>
                    <a:sysClr val="window" lastClr="FFFFFF"/>
                  </a:solidFill>
                  <a:latin typeface="Calibri"/>
                </a:defRPr>
              </a:lvl9pPr>
            </a:lstStyle>
            <a:p xmlns:a="http://schemas.openxmlformats.org/drawingml/2006/main">
              <a:endParaRPr lang="it-IT">
                <a:noFill/>
              </a:endParaRPr>
            </a:p>
          </cdr:txBody>
        </cdr:sp>
        <cdr:sp macro="" textlink="">
          <cdr:nvSpPr>
            <cdr:cNvPr id="10" name="Ovale 9"/>
            <cdr:cNvSpPr/>
          </cdr:nvSpPr>
          <cdr:spPr>
            <a:xfrm xmlns:a="http://schemas.openxmlformats.org/drawingml/2006/main">
              <a:off x="1111713" y="109119"/>
              <a:ext cx="108179" cy="146500"/>
            </a:xfrm>
            <a:prstGeom xmlns:a="http://schemas.openxmlformats.org/drawingml/2006/main" prst="ellipse">
              <a:avLst/>
            </a:prstGeom>
            <a:solidFill xmlns:a="http://schemas.openxmlformats.org/drawingml/2006/main">
              <a:srgbClr val="00B050"/>
            </a:solidFill>
            <a:ln xmlns:a="http://schemas.openxmlformats.org/drawingml/2006/main" w="25400" cap="flat" cmpd="sng" algn="ctr">
              <a:noFill/>
              <a:prstDash val="solid"/>
            </a:ln>
            <a:effectLst xmlns:a="http://schemas.openxmlformats.org/drawingml/2006/main"/>
          </cdr:spPr>
          <cdr:style>
            <a:lnRef xmlns:a="http://schemas.openxmlformats.org/drawingml/2006/main" idx="2">
              <a:schemeClr val="accent1">
                <a:shade val="50000"/>
              </a:schemeClr>
            </a:lnRef>
            <a:fillRef xmlns:a="http://schemas.openxmlformats.org/drawingml/2006/main" idx="1">
              <a:schemeClr val="accent1"/>
            </a:fillRef>
            <a:effectRef xmlns:a="http://schemas.openxmlformats.org/drawingml/2006/main" idx="0">
              <a:schemeClr val="accent1"/>
            </a:effectRef>
            <a:fontRef xmlns:a="http://schemas.openxmlformats.org/drawingml/2006/main" idx="minor">
              <a:schemeClr val="lt1"/>
            </a:fontRef>
          </cdr:style>
          <cdr:txBody>
            <a:bodyPr xmlns:a="http://schemas.openxmlformats.org/drawingml/2006/main"/>
            <a:lstStyle xmlns:a="http://schemas.openxmlformats.org/drawingml/2006/main">
              <a:lvl1pPr marL="0" indent="0">
                <a:defRPr sz="1100">
                  <a:solidFill>
                    <a:sysClr val="window" lastClr="FFFFFF"/>
                  </a:solidFill>
                  <a:latin typeface="Calibri"/>
                </a:defRPr>
              </a:lvl1pPr>
              <a:lvl2pPr marL="457200" indent="0">
                <a:defRPr sz="1100">
                  <a:solidFill>
                    <a:sysClr val="window" lastClr="FFFFFF"/>
                  </a:solidFill>
                  <a:latin typeface="Calibri"/>
                </a:defRPr>
              </a:lvl2pPr>
              <a:lvl3pPr marL="914400" indent="0">
                <a:defRPr sz="1100">
                  <a:solidFill>
                    <a:sysClr val="window" lastClr="FFFFFF"/>
                  </a:solidFill>
                  <a:latin typeface="Calibri"/>
                </a:defRPr>
              </a:lvl3pPr>
              <a:lvl4pPr marL="1371600" indent="0">
                <a:defRPr sz="1100">
                  <a:solidFill>
                    <a:sysClr val="window" lastClr="FFFFFF"/>
                  </a:solidFill>
                  <a:latin typeface="Calibri"/>
                </a:defRPr>
              </a:lvl4pPr>
              <a:lvl5pPr marL="1828800" indent="0">
                <a:defRPr sz="1100">
                  <a:solidFill>
                    <a:sysClr val="window" lastClr="FFFFFF"/>
                  </a:solidFill>
                  <a:latin typeface="Calibri"/>
                </a:defRPr>
              </a:lvl5pPr>
              <a:lvl6pPr marL="2286000" indent="0">
                <a:defRPr sz="1100">
                  <a:solidFill>
                    <a:sysClr val="window" lastClr="FFFFFF"/>
                  </a:solidFill>
                  <a:latin typeface="Calibri"/>
                </a:defRPr>
              </a:lvl6pPr>
              <a:lvl7pPr marL="2743200" indent="0">
                <a:defRPr sz="1100">
                  <a:solidFill>
                    <a:sysClr val="window" lastClr="FFFFFF"/>
                  </a:solidFill>
                  <a:latin typeface="Calibri"/>
                </a:defRPr>
              </a:lvl7pPr>
              <a:lvl8pPr marL="3200400" indent="0">
                <a:defRPr sz="1100">
                  <a:solidFill>
                    <a:sysClr val="window" lastClr="FFFFFF"/>
                  </a:solidFill>
                  <a:latin typeface="Calibri"/>
                </a:defRPr>
              </a:lvl8pPr>
              <a:lvl9pPr marL="3657600" indent="0">
                <a:defRPr sz="1100">
                  <a:solidFill>
                    <a:sysClr val="window" lastClr="FFFFFF"/>
                  </a:solidFill>
                  <a:latin typeface="Calibri"/>
                </a:defRPr>
              </a:lvl9pPr>
            </a:lstStyle>
            <a:p xmlns:a="http://schemas.openxmlformats.org/drawingml/2006/main">
              <a:endParaRPr lang="it-IT">
                <a:noFill/>
              </a:endParaRPr>
            </a:p>
          </cdr:txBody>
        </cdr:sp>
        <cdr:sp macro="" textlink="">
          <cdr:nvSpPr>
            <cdr:cNvPr id="11" name="CasellaDiTesto 10"/>
            <cdr:cNvSpPr txBox="1"/>
          </cdr:nvSpPr>
          <cdr:spPr>
            <a:xfrm xmlns:a="http://schemas.openxmlformats.org/drawingml/2006/main">
              <a:off x="696059" y="167726"/>
              <a:ext cx="914400" cy="1086825"/>
            </a:xfrm>
            <a:prstGeom xmlns:a="http://schemas.openxmlformats.org/drawingml/2006/main" prst="rect">
              <a:avLst/>
            </a:prstGeom>
          </cdr:spPr>
          <cdr:txBody>
            <a:bodyPr xmlns:a="http://schemas.openxmlformats.org/drawingml/2006/main" wrap="none" rtlCol="0"/>
            <a:lstStyle xmlns:a="http://schemas.openxmlformats.org/drawingml/2006/main">
              <a:lvl1pPr marL="0" indent="0">
                <a:defRPr sz="1100">
                  <a:latin typeface="Calibri"/>
                </a:defRPr>
              </a:lvl1pPr>
              <a:lvl2pPr marL="457200" indent="0">
                <a:defRPr sz="1100">
                  <a:latin typeface="Calibri"/>
                </a:defRPr>
              </a:lvl2pPr>
              <a:lvl3pPr marL="914400" indent="0">
                <a:defRPr sz="1100">
                  <a:latin typeface="Calibri"/>
                </a:defRPr>
              </a:lvl3pPr>
              <a:lvl4pPr marL="1371600" indent="0">
                <a:defRPr sz="1100">
                  <a:latin typeface="Calibri"/>
                </a:defRPr>
              </a:lvl4pPr>
              <a:lvl5pPr marL="1828800" indent="0">
                <a:defRPr sz="1100">
                  <a:latin typeface="Calibri"/>
                </a:defRPr>
              </a:lvl5pPr>
              <a:lvl6pPr marL="2286000" indent="0">
                <a:defRPr sz="1100">
                  <a:latin typeface="Calibri"/>
                </a:defRPr>
              </a:lvl6pPr>
              <a:lvl7pPr marL="2743200" indent="0">
                <a:defRPr sz="1100">
                  <a:latin typeface="Calibri"/>
                </a:defRPr>
              </a:lvl7pPr>
              <a:lvl8pPr marL="3200400" indent="0">
                <a:defRPr sz="1100">
                  <a:latin typeface="Calibri"/>
                </a:defRPr>
              </a:lvl8pPr>
              <a:lvl9pPr marL="3657600" indent="0">
                <a:defRPr sz="1100">
                  <a:latin typeface="Calibri"/>
                </a:defRPr>
              </a:lvl9pPr>
            </a:lstStyle>
            <a:p xmlns:a="http://schemas.openxmlformats.org/drawingml/2006/main">
              <a:r>
                <a:rPr lang="it-IT" sz="1100" dirty="0"/>
                <a:t>CRESCO3</a:t>
              </a:r>
            </a:p>
          </cdr:txBody>
        </cdr:sp>
      </cdr:grpSp>
      <cdr:grpSp>
        <cdr:nvGrpSpPr>
          <cdr:cNvPr id="4" name="Gruppo 3"/>
          <cdr:cNvGrpSpPr/>
        </cdr:nvGrpSpPr>
        <cdr:grpSpPr>
          <a:xfrm xmlns:a="http://schemas.openxmlformats.org/drawingml/2006/main">
            <a:off x="2302402" y="504056"/>
            <a:ext cx="746472" cy="841543"/>
            <a:chOff x="2235176" y="93056"/>
            <a:chExt cx="914400" cy="1152519"/>
          </a:xfrm>
        </cdr:grpSpPr>
        <cdr:grpSp>
          <cdr:nvGrpSpPr>
            <cdr:cNvPr id="5" name="Gruppo 4"/>
            <cdr:cNvGrpSpPr/>
          </cdr:nvGrpSpPr>
          <cdr:grpSpPr>
            <a:xfrm xmlns:a="http://schemas.openxmlformats.org/drawingml/2006/main">
              <a:off x="2235176" y="158750"/>
              <a:ext cx="914400" cy="1086825"/>
              <a:chOff x="2235176" y="188685"/>
              <a:chExt cx="914400" cy="1291764"/>
            </a:xfrm>
          </cdr:grpSpPr>
          <cdr:sp macro="" textlink="">
            <cdr:nvSpPr>
              <cdr:cNvPr id="8" name="CasellaDiTesto 4"/>
              <cdr:cNvSpPr txBox="1"/>
            </cdr:nvSpPr>
            <cdr:spPr>
              <a:xfrm xmlns:a="http://schemas.openxmlformats.org/drawingml/2006/main">
                <a:off x="2235176" y="188685"/>
                <a:ext cx="914400" cy="1291764"/>
              </a:xfrm>
              <a:prstGeom xmlns:a="http://schemas.openxmlformats.org/drawingml/2006/main" prst="rect">
                <a:avLst/>
              </a:prstGeom>
            </cdr:spPr>
            <cdr:txBody>
              <a:bodyPr xmlns:a="http://schemas.openxmlformats.org/drawingml/2006/main" wrap="none" rtlCol="0"/>
              <a:lstStyle xmlns:a="http://schemas.openxmlformats.org/drawingml/2006/main">
                <a:lvl1pPr marL="0" indent="0">
                  <a:defRPr sz="1100">
                    <a:latin typeface="Calibri"/>
                  </a:defRPr>
                </a:lvl1pPr>
                <a:lvl2pPr marL="457200" indent="0">
                  <a:defRPr sz="1100">
                    <a:latin typeface="Calibri"/>
                  </a:defRPr>
                </a:lvl2pPr>
                <a:lvl3pPr marL="914400" indent="0">
                  <a:defRPr sz="1100">
                    <a:latin typeface="Calibri"/>
                  </a:defRPr>
                </a:lvl3pPr>
                <a:lvl4pPr marL="1371600" indent="0">
                  <a:defRPr sz="1100">
                    <a:latin typeface="Calibri"/>
                  </a:defRPr>
                </a:lvl4pPr>
                <a:lvl5pPr marL="1828800" indent="0">
                  <a:defRPr sz="1100">
                    <a:latin typeface="Calibri"/>
                  </a:defRPr>
                </a:lvl5pPr>
                <a:lvl6pPr marL="2286000" indent="0">
                  <a:defRPr sz="1100">
                    <a:latin typeface="Calibri"/>
                  </a:defRPr>
                </a:lvl6pPr>
                <a:lvl7pPr marL="2743200" indent="0">
                  <a:defRPr sz="1100">
                    <a:latin typeface="Calibri"/>
                  </a:defRPr>
                </a:lvl7pPr>
                <a:lvl8pPr marL="3200400" indent="0">
                  <a:defRPr sz="1100">
                    <a:latin typeface="Calibri"/>
                  </a:defRPr>
                </a:lvl8pPr>
                <a:lvl9pPr marL="3657600" indent="0">
                  <a:defRPr sz="1100">
                    <a:latin typeface="Calibri"/>
                  </a:defRPr>
                </a:lvl9pPr>
              </a:lstStyle>
              <a:p xmlns:a="http://schemas.openxmlformats.org/drawingml/2006/main">
                <a:r>
                  <a:rPr lang="it-IT" sz="1100" dirty="0"/>
                  <a:t>CRESCO2</a:t>
                </a:r>
              </a:p>
            </cdr:txBody>
          </cdr:sp>
        </cdr:grpSp>
        <cdr:sp macro="" textlink="">
          <cdr:nvSpPr>
            <cdr:cNvPr id="6" name="Rettangolo 5"/>
            <cdr:cNvSpPr/>
          </cdr:nvSpPr>
          <cdr:spPr>
            <a:xfrm xmlns:a="http://schemas.openxmlformats.org/drawingml/2006/main">
              <a:off x="2396707" y="93056"/>
              <a:ext cx="97692" cy="109903"/>
            </a:xfrm>
            <a:prstGeom xmlns:a="http://schemas.openxmlformats.org/drawingml/2006/main" prst="rect">
              <a:avLst/>
            </a:prstGeom>
            <a:solidFill xmlns:a="http://schemas.openxmlformats.org/drawingml/2006/main">
              <a:srgbClr val="00B050"/>
            </a:solidFill>
            <a:ln xmlns:a="http://schemas.openxmlformats.org/drawingml/2006/main" w="25400" cap="flat" cmpd="sng" algn="ctr">
              <a:noFill/>
              <a:prstDash val="solid"/>
            </a:ln>
            <a:effectLst xmlns:a="http://schemas.openxmlformats.org/drawingml/2006/main"/>
          </cdr:spPr>
          <cdr:style>
            <a:lnRef xmlns:a="http://schemas.openxmlformats.org/drawingml/2006/main" idx="2">
              <a:schemeClr val="accent1">
                <a:shade val="50000"/>
              </a:schemeClr>
            </a:lnRef>
            <a:fillRef xmlns:a="http://schemas.openxmlformats.org/drawingml/2006/main" idx="1">
              <a:schemeClr val="accent1"/>
            </a:fillRef>
            <a:effectRef xmlns:a="http://schemas.openxmlformats.org/drawingml/2006/main" idx="0">
              <a:schemeClr val="accent1"/>
            </a:effectRef>
            <a:fontRef xmlns:a="http://schemas.openxmlformats.org/drawingml/2006/main" idx="minor">
              <a:schemeClr val="lt1"/>
            </a:fontRef>
          </cdr:style>
          <cdr:txBody>
            <a:bodyPr xmlns:a="http://schemas.openxmlformats.org/drawingml/2006/main"/>
            <a:lstStyle xmlns:a="http://schemas.openxmlformats.org/drawingml/2006/main">
              <a:lvl1pPr marL="0" indent="0">
                <a:defRPr sz="1100">
                  <a:solidFill>
                    <a:sysClr val="window" lastClr="FFFFFF"/>
                  </a:solidFill>
                  <a:latin typeface="Calibri"/>
                </a:defRPr>
              </a:lvl1pPr>
              <a:lvl2pPr marL="457200" indent="0">
                <a:defRPr sz="1100">
                  <a:solidFill>
                    <a:sysClr val="window" lastClr="FFFFFF"/>
                  </a:solidFill>
                  <a:latin typeface="Calibri"/>
                </a:defRPr>
              </a:lvl2pPr>
              <a:lvl3pPr marL="914400" indent="0">
                <a:defRPr sz="1100">
                  <a:solidFill>
                    <a:sysClr val="window" lastClr="FFFFFF"/>
                  </a:solidFill>
                  <a:latin typeface="Calibri"/>
                </a:defRPr>
              </a:lvl3pPr>
              <a:lvl4pPr marL="1371600" indent="0">
                <a:defRPr sz="1100">
                  <a:solidFill>
                    <a:sysClr val="window" lastClr="FFFFFF"/>
                  </a:solidFill>
                  <a:latin typeface="Calibri"/>
                </a:defRPr>
              </a:lvl4pPr>
              <a:lvl5pPr marL="1828800" indent="0">
                <a:defRPr sz="1100">
                  <a:solidFill>
                    <a:sysClr val="window" lastClr="FFFFFF"/>
                  </a:solidFill>
                  <a:latin typeface="Calibri"/>
                </a:defRPr>
              </a:lvl5pPr>
              <a:lvl6pPr marL="2286000" indent="0">
                <a:defRPr sz="1100">
                  <a:solidFill>
                    <a:sysClr val="window" lastClr="FFFFFF"/>
                  </a:solidFill>
                  <a:latin typeface="Calibri"/>
                </a:defRPr>
              </a:lvl6pPr>
              <a:lvl7pPr marL="2743200" indent="0">
                <a:defRPr sz="1100">
                  <a:solidFill>
                    <a:sysClr val="window" lastClr="FFFFFF"/>
                  </a:solidFill>
                  <a:latin typeface="Calibri"/>
                </a:defRPr>
              </a:lvl7pPr>
              <a:lvl8pPr marL="3200400" indent="0">
                <a:defRPr sz="1100">
                  <a:solidFill>
                    <a:sysClr val="window" lastClr="FFFFFF"/>
                  </a:solidFill>
                  <a:latin typeface="Calibri"/>
                </a:defRPr>
              </a:lvl8pPr>
              <a:lvl9pPr marL="3657600" indent="0">
                <a:defRPr sz="1100">
                  <a:solidFill>
                    <a:sysClr val="window" lastClr="FFFFFF"/>
                  </a:solidFill>
                  <a:latin typeface="Calibri"/>
                </a:defRPr>
              </a:lvl9pPr>
            </a:lstStyle>
            <a:p xmlns:a="http://schemas.openxmlformats.org/drawingml/2006/main">
              <a:endParaRPr lang="it-IT"/>
            </a:p>
          </cdr:txBody>
        </cdr:sp>
        <cdr:sp macro="" textlink="">
          <cdr:nvSpPr>
            <cdr:cNvPr id="7" name="Rettangolo 6"/>
            <cdr:cNvSpPr/>
          </cdr:nvSpPr>
          <cdr:spPr>
            <a:xfrm xmlns:a="http://schemas.openxmlformats.org/drawingml/2006/main">
              <a:off x="2674790" y="97693"/>
              <a:ext cx="97692" cy="109903"/>
            </a:xfrm>
            <a:prstGeom xmlns:a="http://schemas.openxmlformats.org/drawingml/2006/main" prst="rect">
              <a:avLst/>
            </a:prstGeom>
            <a:solidFill xmlns:a="http://schemas.openxmlformats.org/drawingml/2006/main">
              <a:srgbClr val="FF0000"/>
            </a:solidFill>
            <a:ln xmlns:a="http://schemas.openxmlformats.org/drawingml/2006/main" w="25400" cap="flat" cmpd="sng" algn="ctr">
              <a:noFill/>
              <a:prstDash val="solid"/>
            </a:ln>
            <a:effectLst xmlns:a="http://schemas.openxmlformats.org/drawingml/2006/main"/>
          </cdr:spPr>
          <cdr:style>
            <a:lnRef xmlns:a="http://schemas.openxmlformats.org/drawingml/2006/main" idx="2">
              <a:schemeClr val="accent1">
                <a:shade val="50000"/>
              </a:schemeClr>
            </a:lnRef>
            <a:fillRef xmlns:a="http://schemas.openxmlformats.org/drawingml/2006/main" idx="1">
              <a:schemeClr val="accent1"/>
            </a:fillRef>
            <a:effectRef xmlns:a="http://schemas.openxmlformats.org/drawingml/2006/main" idx="0">
              <a:schemeClr val="accent1"/>
            </a:effectRef>
            <a:fontRef xmlns:a="http://schemas.openxmlformats.org/drawingml/2006/main" idx="minor">
              <a:schemeClr val="lt1"/>
            </a:fontRef>
          </cdr:style>
          <cdr:txBody>
            <a:bodyPr xmlns:a="http://schemas.openxmlformats.org/drawingml/2006/main"/>
            <a:lstStyle xmlns:a="http://schemas.openxmlformats.org/drawingml/2006/main">
              <a:lvl1pPr marL="0" indent="0">
                <a:defRPr sz="1100">
                  <a:solidFill>
                    <a:sysClr val="window" lastClr="FFFFFF"/>
                  </a:solidFill>
                  <a:latin typeface="Calibri"/>
                </a:defRPr>
              </a:lvl1pPr>
              <a:lvl2pPr marL="457200" indent="0">
                <a:defRPr sz="1100">
                  <a:solidFill>
                    <a:sysClr val="window" lastClr="FFFFFF"/>
                  </a:solidFill>
                  <a:latin typeface="Calibri"/>
                </a:defRPr>
              </a:lvl2pPr>
              <a:lvl3pPr marL="914400" indent="0">
                <a:defRPr sz="1100">
                  <a:solidFill>
                    <a:sysClr val="window" lastClr="FFFFFF"/>
                  </a:solidFill>
                  <a:latin typeface="Calibri"/>
                </a:defRPr>
              </a:lvl3pPr>
              <a:lvl4pPr marL="1371600" indent="0">
                <a:defRPr sz="1100">
                  <a:solidFill>
                    <a:sysClr val="window" lastClr="FFFFFF"/>
                  </a:solidFill>
                  <a:latin typeface="Calibri"/>
                </a:defRPr>
              </a:lvl4pPr>
              <a:lvl5pPr marL="1828800" indent="0">
                <a:defRPr sz="1100">
                  <a:solidFill>
                    <a:sysClr val="window" lastClr="FFFFFF"/>
                  </a:solidFill>
                  <a:latin typeface="Calibri"/>
                </a:defRPr>
              </a:lvl5pPr>
              <a:lvl6pPr marL="2286000" indent="0">
                <a:defRPr sz="1100">
                  <a:solidFill>
                    <a:sysClr val="window" lastClr="FFFFFF"/>
                  </a:solidFill>
                  <a:latin typeface="Calibri"/>
                </a:defRPr>
              </a:lvl6pPr>
              <a:lvl7pPr marL="2743200" indent="0">
                <a:defRPr sz="1100">
                  <a:solidFill>
                    <a:sysClr val="window" lastClr="FFFFFF"/>
                  </a:solidFill>
                  <a:latin typeface="Calibri"/>
                </a:defRPr>
              </a:lvl7pPr>
              <a:lvl8pPr marL="3200400" indent="0">
                <a:defRPr sz="1100">
                  <a:solidFill>
                    <a:sysClr val="window" lastClr="FFFFFF"/>
                  </a:solidFill>
                  <a:latin typeface="Calibri"/>
                </a:defRPr>
              </a:lvl8pPr>
              <a:lvl9pPr marL="3657600" indent="0">
                <a:defRPr sz="1100">
                  <a:solidFill>
                    <a:sysClr val="window" lastClr="FFFFFF"/>
                  </a:solidFill>
                  <a:latin typeface="Calibri"/>
                </a:defRPr>
              </a:lvl9pPr>
            </a:lstStyle>
            <a:p xmlns:a="http://schemas.openxmlformats.org/drawingml/2006/main">
              <a:endParaRPr lang="it-IT"/>
            </a:p>
          </cdr:txBody>
        </cdr:sp>
      </cdr:grpSp>
    </cdr:grp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0.85417</cdr:x>
      <cdr:y>0.30587</cdr:y>
    </cdr:from>
    <cdr:to>
      <cdr:x>0.93801</cdr:x>
      <cdr:y>0.45881</cdr:y>
    </cdr:to>
    <cdr:sp macro="" textlink="">
      <cdr:nvSpPr>
        <cdr:cNvPr id="12" name="Ovale 11"/>
        <cdr:cNvSpPr/>
      </cdr:nvSpPr>
      <cdr:spPr>
        <a:xfrm xmlns:a="http://schemas.openxmlformats.org/drawingml/2006/main">
          <a:off x="2952328" y="720080"/>
          <a:ext cx="289783" cy="360040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 w="28575" cmpd="sng">
          <a:solidFill>
            <a:srgbClr val="00009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it-IT"/>
        </a:p>
      </cdr:txBody>
    </cdr:sp>
  </cdr:relSizeAnchor>
  <cdr:relSizeAnchor xmlns:cdr="http://schemas.openxmlformats.org/drawingml/2006/chartDrawing">
    <cdr:from>
      <cdr:x>0.85366</cdr:x>
      <cdr:y>0.70351</cdr:y>
    </cdr:from>
    <cdr:to>
      <cdr:x>0.91667</cdr:x>
      <cdr:y>0.82585</cdr:y>
    </cdr:to>
    <cdr:sp macro="" textlink="">
      <cdr:nvSpPr>
        <cdr:cNvPr id="13" name="Ovale 12"/>
        <cdr:cNvSpPr/>
      </cdr:nvSpPr>
      <cdr:spPr>
        <a:xfrm xmlns:a="http://schemas.openxmlformats.org/drawingml/2006/main">
          <a:off x="2950577" y="1656184"/>
          <a:ext cx="217775" cy="288031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 w="28575" cap="flat" cmpd="sng" algn="ctr">
          <a:solidFill>
            <a:srgbClr val="000090"/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endParaRPr lang="it-IT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47821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t" anchorCtr="0" compatLnSpc="1">
            <a:prstTxWarp prst="textNoShape">
              <a:avLst/>
            </a:prstTxWarp>
          </a:bodyPr>
          <a:lstStyle>
            <a:lvl1pPr defTabSz="950913">
              <a:defRPr sz="1200" b="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it-IT"/>
              <a:t>"Turbulent Combustion Modelling and Simulation"                                            Eugenio Giacomazzi</a:t>
            </a:r>
          </a:p>
        </p:txBody>
      </p:sp>
      <p:sp>
        <p:nvSpPr>
          <p:cNvPr id="250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t" anchorCtr="0" compatLnSpc="1">
            <a:prstTxWarp prst="textNoShape">
              <a:avLst/>
            </a:prstTxWarp>
          </a:bodyPr>
          <a:lstStyle>
            <a:lvl1pPr algn="r" defTabSz="950913">
              <a:defRPr sz="1200" b="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it-IT"/>
              <a:t>"Combustion Chemistry and Fluidynamics"     Ph.D. Course - Anacapri, 5-9 October 2009</a:t>
            </a:r>
          </a:p>
        </p:txBody>
      </p:sp>
      <p:sp>
        <p:nvSpPr>
          <p:cNvPr id="250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b" anchorCtr="0" compatLnSpc="1">
            <a:prstTxWarp prst="textNoShape">
              <a:avLst/>
            </a:prstTxWarp>
          </a:bodyPr>
          <a:lstStyle>
            <a:lvl1pPr defTabSz="950913">
              <a:defRPr sz="1200" b="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50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b" anchorCtr="0" compatLnSpc="1">
            <a:prstTxWarp prst="textNoShape">
              <a:avLst/>
            </a:prstTxWarp>
          </a:bodyPr>
          <a:lstStyle>
            <a:lvl1pPr algn="r" defTabSz="950913">
              <a:defRPr sz="1200" b="0">
                <a:cs typeface="+mn-cs"/>
              </a:defRPr>
            </a:lvl1pPr>
          </a:lstStyle>
          <a:p>
            <a:pPr>
              <a:defRPr/>
            </a:pPr>
            <a:fld id="{B832D5C5-3524-9544-8CAE-76D2E8726E10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73023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638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t" anchorCtr="0" compatLnSpc="1">
            <a:prstTxWarp prst="textNoShape">
              <a:avLst/>
            </a:prstTxWarp>
          </a:bodyPr>
          <a:lstStyle>
            <a:lvl1pPr defTabSz="950913">
              <a:defRPr sz="1200" b="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it-IT"/>
              <a:t>"Turbulent Combustion Modelling and Simulation"                                            Eugenio Giacomazzi</a:t>
            </a:r>
          </a:p>
        </p:txBody>
      </p:sp>
      <p:sp>
        <p:nvSpPr>
          <p:cNvPr id="2365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05263" y="0"/>
            <a:ext cx="3062287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t" anchorCtr="0" compatLnSpc="1">
            <a:prstTxWarp prst="textNoShape">
              <a:avLst/>
            </a:prstTxWarp>
          </a:bodyPr>
          <a:lstStyle>
            <a:lvl1pPr algn="r" defTabSz="950913">
              <a:defRPr sz="1200" b="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it-IT"/>
              <a:t>"Combustion Chemistry and Fluidynamics"     Ph.D. Course - Anacapri, 5-9 October 2009</a:t>
            </a:r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2975" y="730250"/>
            <a:ext cx="5183188" cy="38877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365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2975" y="4862513"/>
            <a:ext cx="5181600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2365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5025"/>
            <a:ext cx="3063875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b" anchorCtr="0" compatLnSpc="1">
            <a:prstTxWarp prst="textNoShape">
              <a:avLst/>
            </a:prstTxWarp>
          </a:bodyPr>
          <a:lstStyle>
            <a:lvl1pPr defTabSz="950913">
              <a:defRPr sz="1200" b="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365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05263" y="9725025"/>
            <a:ext cx="3062287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b" anchorCtr="0" compatLnSpc="1">
            <a:prstTxWarp prst="textNoShape">
              <a:avLst/>
            </a:prstTxWarp>
          </a:bodyPr>
          <a:lstStyle>
            <a:lvl1pPr algn="r" defTabSz="950913">
              <a:defRPr sz="1200" b="0">
                <a:cs typeface="+mn-cs"/>
              </a:defRPr>
            </a:lvl1pPr>
          </a:lstStyle>
          <a:p>
            <a:pPr>
              <a:defRPr/>
            </a:pPr>
            <a:fld id="{97E1F799-B8E6-8E4B-8E6E-BAA3FE3A9556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0378866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ＭＳ Ｐゴシック" charset="0"/>
      </a:defRPr>
    </a:lvl1pPr>
    <a:lvl2pPr marL="45696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2pPr>
    <a:lvl3pPr marL="91392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3pPr>
    <a:lvl4pPr marL="137089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4pPr>
    <a:lvl5pPr marL="1827852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5pPr>
    <a:lvl6pPr marL="2284815" algn="l" defTabSz="913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778" algn="l" defTabSz="913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740" algn="l" defTabSz="913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5704" algn="l" defTabSz="913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200" b="0"/>
              <a:t>"Turbulent Combustion Modelling and Simulation"                                            Eugenio Giacomazzi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200" b="0"/>
              <a:t>"Combustion Chemistry and Fluidynamics"     Ph.D. Course - Anacapri, 5-9 October 2009</a:t>
            </a:r>
          </a:p>
        </p:txBody>
      </p:sp>
      <p:sp>
        <p:nvSpPr>
          <p:cNvPr id="2253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BAEC3EB-B857-BF47-B349-300832AC2D4E}" type="slidenum">
              <a:rPr lang="it-IT" sz="1200" b="0"/>
              <a:pPr/>
              <a:t>1</a:t>
            </a:fld>
            <a:endParaRPr lang="it-IT" sz="1200" b="0"/>
          </a:p>
        </p:txBody>
      </p:sp>
      <p:sp>
        <p:nvSpPr>
          <p:cNvPr id="22532" name="Rectangle 1031"/>
          <p:cNvSpPr txBox="1">
            <a:spLocks noGrp="1" noChangeArrowheads="1"/>
          </p:cNvSpPr>
          <p:nvPr/>
        </p:nvSpPr>
        <p:spPr bwMode="auto">
          <a:xfrm>
            <a:off x="4005263" y="9725025"/>
            <a:ext cx="3062287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044" tIns="47524" rIns="95044" bIns="47524" anchor="b"/>
          <a:lstStyle>
            <a:lvl1pPr defTabSz="9509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/>
            <a:fld id="{C18955B4-B633-8C4B-B120-EEC15EC93DBB}" type="slidenum">
              <a:rPr lang="it-IT" sz="1200" b="0"/>
              <a:pPr algn="r"/>
              <a:t>1</a:t>
            </a:fld>
            <a:endParaRPr lang="it-IT" sz="1200" b="0"/>
          </a:p>
        </p:txBody>
      </p:sp>
      <p:sp>
        <p:nvSpPr>
          <p:cNvPr id="225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2975" y="4862513"/>
            <a:ext cx="5180013" cy="4619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5044" tIns="47524" rIns="95044" bIns="47524"/>
          <a:lstStyle/>
          <a:p>
            <a:endParaRPr lang="it-IT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Segnaposto immagine diapositiva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71682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GB">
              <a:latin typeface="Times New Roman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>
          <a:xfrm>
            <a:off x="4005264" y="9725026"/>
            <a:ext cx="3062287" cy="487363"/>
          </a:xfrm>
          <a:prstGeom prst="rect">
            <a:avLst/>
          </a:prstGeom>
        </p:spPr>
        <p:txBody>
          <a:bodyPr lIns="91431" tIns="45715" rIns="91431" bIns="45715"/>
          <a:lstStyle/>
          <a:p>
            <a:pPr>
              <a:defRPr/>
            </a:pPr>
            <a:fld id="{8F17251C-770C-134C-9C10-083BB7F25AA5}" type="slidenum">
              <a:rPr lang="nl-BE" smtClean="0">
                <a:solidFill>
                  <a:prstClr val="black"/>
                </a:solidFill>
                <a:latin typeface="Calibri"/>
              </a:rPr>
              <a:pPr>
                <a:defRPr/>
              </a:pPr>
              <a:t>11</a:t>
            </a:fld>
            <a:endParaRPr lang="nl-BE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Segnaposto immagine diapositiva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71682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GB">
              <a:latin typeface="Times New Roman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>
          <a:xfrm>
            <a:off x="4005264" y="9725026"/>
            <a:ext cx="3062287" cy="487363"/>
          </a:xfrm>
          <a:prstGeom prst="rect">
            <a:avLst/>
          </a:prstGeom>
        </p:spPr>
        <p:txBody>
          <a:bodyPr lIns="91431" tIns="45715" rIns="91431" bIns="45715"/>
          <a:lstStyle/>
          <a:p>
            <a:pPr>
              <a:defRPr/>
            </a:pPr>
            <a:fld id="{8F17251C-770C-134C-9C10-083BB7F25AA5}" type="slidenum">
              <a:rPr lang="nl-BE" smtClean="0">
                <a:solidFill>
                  <a:prstClr val="black"/>
                </a:solidFill>
                <a:latin typeface="Calibri"/>
              </a:rPr>
              <a:pPr>
                <a:defRPr/>
              </a:pPr>
              <a:t>12</a:t>
            </a:fld>
            <a:endParaRPr lang="nl-BE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Segnaposto immagine diapositiva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71682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GB">
              <a:latin typeface="Times New Roman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>
          <a:xfrm>
            <a:off x="4005264" y="9725026"/>
            <a:ext cx="3062287" cy="487363"/>
          </a:xfrm>
          <a:prstGeom prst="rect">
            <a:avLst/>
          </a:prstGeom>
        </p:spPr>
        <p:txBody>
          <a:bodyPr lIns="91431" tIns="45715" rIns="91431" bIns="45715"/>
          <a:lstStyle/>
          <a:p>
            <a:pPr>
              <a:defRPr/>
            </a:pPr>
            <a:fld id="{8F17251C-770C-134C-9C10-083BB7F25AA5}" type="slidenum">
              <a:rPr lang="nl-BE" smtClean="0">
                <a:solidFill>
                  <a:prstClr val="black"/>
                </a:solidFill>
                <a:latin typeface="Calibri"/>
              </a:rPr>
              <a:pPr>
                <a:defRPr/>
              </a:pPr>
              <a:t>13</a:t>
            </a:fld>
            <a:endParaRPr lang="nl-BE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Segnaposto immagine diapositiva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71682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GB">
              <a:latin typeface="Times New Roman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>
          <a:xfrm>
            <a:off x="4005264" y="9725026"/>
            <a:ext cx="3062287" cy="487363"/>
          </a:xfrm>
          <a:prstGeom prst="rect">
            <a:avLst/>
          </a:prstGeom>
        </p:spPr>
        <p:txBody>
          <a:bodyPr lIns="91431" tIns="45715" rIns="91431" bIns="45715"/>
          <a:lstStyle/>
          <a:p>
            <a:pPr>
              <a:defRPr/>
            </a:pPr>
            <a:fld id="{8F17251C-770C-134C-9C10-083BB7F25AA5}" type="slidenum">
              <a:rPr lang="nl-BE" smtClean="0">
                <a:solidFill>
                  <a:prstClr val="black"/>
                </a:solidFill>
                <a:latin typeface="Calibri"/>
              </a:rPr>
              <a:pPr>
                <a:defRPr/>
              </a:pPr>
              <a:t>14</a:t>
            </a:fld>
            <a:endParaRPr lang="nl-BE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Segnaposto immagine diapositiva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71682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GB">
              <a:latin typeface="Times New Roman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>
          <a:xfrm>
            <a:off x="4005264" y="9725026"/>
            <a:ext cx="3062287" cy="487363"/>
          </a:xfrm>
          <a:prstGeom prst="rect">
            <a:avLst/>
          </a:prstGeom>
        </p:spPr>
        <p:txBody>
          <a:bodyPr lIns="91431" tIns="45715" rIns="91431" bIns="45715"/>
          <a:lstStyle/>
          <a:p>
            <a:pPr>
              <a:defRPr/>
            </a:pPr>
            <a:fld id="{8F17251C-770C-134C-9C10-083BB7F25AA5}" type="slidenum">
              <a:rPr lang="nl-BE" smtClean="0">
                <a:solidFill>
                  <a:prstClr val="black"/>
                </a:solidFill>
                <a:latin typeface="Calibri"/>
              </a:rPr>
              <a:pPr>
                <a:defRPr/>
              </a:pPr>
              <a:t>15</a:t>
            </a:fld>
            <a:endParaRPr lang="nl-BE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Segnaposto immagine diapositiva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71682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GB">
              <a:latin typeface="Times New Roman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>
          <a:xfrm>
            <a:off x="4005264" y="9725026"/>
            <a:ext cx="3062287" cy="487363"/>
          </a:xfrm>
          <a:prstGeom prst="rect">
            <a:avLst/>
          </a:prstGeom>
        </p:spPr>
        <p:txBody>
          <a:bodyPr lIns="91431" tIns="45715" rIns="91431" bIns="45715"/>
          <a:lstStyle/>
          <a:p>
            <a:pPr>
              <a:defRPr/>
            </a:pPr>
            <a:fld id="{8F17251C-770C-134C-9C10-083BB7F25AA5}" type="slidenum">
              <a:rPr lang="nl-BE" smtClean="0">
                <a:solidFill>
                  <a:prstClr val="black"/>
                </a:solidFill>
                <a:latin typeface="Calibri"/>
              </a:rPr>
              <a:pPr>
                <a:defRPr/>
              </a:pPr>
              <a:t>16</a:t>
            </a:fld>
            <a:endParaRPr lang="nl-BE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Segnaposto immagine diapositiva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71682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GB">
              <a:latin typeface="Times New Roman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>
          <a:xfrm>
            <a:off x="4005264" y="9725026"/>
            <a:ext cx="3062287" cy="487363"/>
          </a:xfrm>
          <a:prstGeom prst="rect">
            <a:avLst/>
          </a:prstGeom>
        </p:spPr>
        <p:txBody>
          <a:bodyPr lIns="91431" tIns="45715" rIns="91431" bIns="45715"/>
          <a:lstStyle/>
          <a:p>
            <a:pPr>
              <a:defRPr/>
            </a:pPr>
            <a:fld id="{8F17251C-770C-134C-9C10-083BB7F25AA5}" type="slidenum">
              <a:rPr lang="nl-BE" smtClean="0">
                <a:solidFill>
                  <a:prstClr val="black"/>
                </a:solidFill>
                <a:latin typeface="Calibri"/>
              </a:rPr>
              <a:pPr>
                <a:defRPr/>
              </a:pPr>
              <a:t>17</a:t>
            </a:fld>
            <a:endParaRPr lang="nl-BE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Segnaposto immagine diapositiva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71682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GB">
              <a:latin typeface="Times New Roman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>
          <a:xfrm>
            <a:off x="4005264" y="9725026"/>
            <a:ext cx="3062287" cy="487363"/>
          </a:xfrm>
          <a:prstGeom prst="rect">
            <a:avLst/>
          </a:prstGeom>
        </p:spPr>
        <p:txBody>
          <a:bodyPr lIns="91431" tIns="45715" rIns="91431" bIns="45715"/>
          <a:lstStyle/>
          <a:p>
            <a:pPr>
              <a:defRPr/>
            </a:pPr>
            <a:fld id="{8F17251C-770C-134C-9C10-083BB7F25AA5}" type="slidenum">
              <a:rPr lang="nl-BE" smtClean="0">
                <a:solidFill>
                  <a:prstClr val="black"/>
                </a:solidFill>
                <a:latin typeface="Calibri"/>
              </a:rPr>
              <a:pPr>
                <a:defRPr/>
              </a:pPr>
              <a:t>18</a:t>
            </a:fld>
            <a:endParaRPr lang="nl-BE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39800" y="730250"/>
            <a:ext cx="5186363" cy="3889375"/>
          </a:xfrm>
          <a:ln/>
        </p:spPr>
      </p:sp>
      <p:sp>
        <p:nvSpPr>
          <p:cNvPr id="51202" name="Segnaposto note 2"/>
          <p:cNvSpPr>
            <a:spLocks noGrp="1"/>
          </p:cNvSpPr>
          <p:nvPr>
            <p:ph type="body" idx="1"/>
          </p:nvPr>
        </p:nvSpPr>
        <p:spPr>
          <a:xfrm>
            <a:off x="942975" y="4862513"/>
            <a:ext cx="5183188" cy="4619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5049" tIns="47525" rIns="95049" bIns="47525"/>
          <a:lstStyle/>
          <a:p>
            <a:endParaRPr lang="it-CH">
              <a:latin typeface="Times New Roman" charset="0"/>
            </a:endParaRPr>
          </a:p>
        </p:txBody>
      </p:sp>
      <p:sp>
        <p:nvSpPr>
          <p:cNvPr id="51203" name="Segnaposto numero diapositiva 3"/>
          <p:cNvSpPr txBox="1">
            <a:spLocks noGrp="1"/>
          </p:cNvSpPr>
          <p:nvPr/>
        </p:nvSpPr>
        <p:spPr bwMode="auto">
          <a:xfrm>
            <a:off x="4005263" y="9725025"/>
            <a:ext cx="3062287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049" tIns="47525" rIns="95049" bIns="47525" anchor="b"/>
          <a:lstStyle>
            <a:lvl1pPr defTabSz="9509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/>
            <a:fld id="{607D608E-8511-354A-925C-34D36BCE0711}" type="slidenum">
              <a:rPr lang="it-IT" sz="1200" b="0"/>
              <a:pPr algn="r"/>
              <a:t>19</a:t>
            </a:fld>
            <a:endParaRPr lang="it-IT" sz="1200" b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56AB36-57DF-463A-870C-728C78E1833E}" type="slidenum">
              <a:rPr lang="nl-BE" smtClean="0">
                <a:solidFill>
                  <a:prstClr val="black"/>
                </a:solidFill>
                <a:latin typeface="Calibri"/>
              </a:rPr>
              <a:pPr/>
              <a:t>2</a:t>
            </a:fld>
            <a:endParaRPr lang="nl-BE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24578" name="Segnaposto note 2"/>
          <p:cNvSpPr>
            <a:spLocks noGrp="1"/>
          </p:cNvSpPr>
          <p:nvPr>
            <p:ph type="body" idx="1"/>
          </p:nvPr>
        </p:nvSpPr>
        <p:spPr>
          <a:xfrm>
            <a:off x="709613" y="4860925"/>
            <a:ext cx="5680075" cy="46053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9048" tIns="49524" rIns="99048" bIns="49524"/>
          <a:lstStyle/>
          <a:p>
            <a:pPr eaLnBrk="1" hangingPunct="1"/>
            <a:endParaRPr lang="it-CH">
              <a:latin typeface="Times New Roman" charset="0"/>
            </a:endParaRPr>
          </a:p>
        </p:txBody>
      </p:sp>
      <p:sp>
        <p:nvSpPr>
          <p:cNvPr id="24579" name="Segnaposto numero diapositiva 3"/>
          <p:cNvSpPr txBox="1">
            <a:spLocks noGrp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48" tIns="49524" rIns="99048" bIns="49524" anchor="b"/>
          <a:lstStyle>
            <a:lvl1pPr defTabSz="99060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9060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9060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9060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9060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eaLnBrk="1" hangingPunct="1"/>
            <a:fld id="{30C9F736-4AFB-274B-A5E3-8ED2E77E133C}" type="slidenum">
              <a:rPr lang="it-IT" sz="1300" b="0">
                <a:solidFill>
                  <a:srgbClr val="000000"/>
                </a:solidFill>
                <a:latin typeface="Calibri" charset="0"/>
                <a:cs typeface="Arial" charset="0"/>
              </a:rPr>
              <a:pPr algn="r" eaLnBrk="1" hangingPunct="1"/>
              <a:t>3</a:t>
            </a:fld>
            <a:endParaRPr lang="it-IT" sz="1300" b="0">
              <a:solidFill>
                <a:srgbClr val="000000"/>
              </a:solidFill>
              <a:latin typeface="Calibri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A778465-5E9E-8842-BCBC-842FC55B8304}" type="slidenum">
              <a:rPr lang="en-GB" sz="1200" b="0"/>
              <a:pPr/>
              <a:t>4</a:t>
            </a:fld>
            <a:endParaRPr lang="en-GB" sz="1200" b="0"/>
          </a:p>
        </p:txBody>
      </p:sp>
      <p:sp>
        <p:nvSpPr>
          <p:cNvPr id="36867" name="Text Box 1"/>
          <p:cNvSpPr txBox="1">
            <a:spLocks noChangeArrowheads="1"/>
          </p:cNvSpPr>
          <p:nvPr/>
        </p:nvSpPr>
        <p:spPr bwMode="auto">
          <a:xfrm>
            <a:off x="1038225" y="777875"/>
            <a:ext cx="5021263" cy="38369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6851" tIns="43426" rIns="86851" bIns="43426" anchor="ctr"/>
          <a:lstStyle>
            <a:lvl1pPr defTabSz="42545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42545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42545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42545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42545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254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254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254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254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</a:pPr>
            <a:endParaRPr lang="it-CH" sz="1700" b="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36868" name="Rectangle 2"/>
          <p:cNvSpPr>
            <a:spLocks noGrp="1" noChangeArrowheads="1"/>
          </p:cNvSpPr>
          <p:nvPr>
            <p:ph type="body"/>
          </p:nvPr>
        </p:nvSpPr>
        <p:spPr>
          <a:xfrm>
            <a:off x="709613" y="4860925"/>
            <a:ext cx="5676900" cy="46053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it-CH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"Turbulent Combustion Modelling and Simulation"                                            Eugenio Giacomazzi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"Combustion Chemistry and Fluidynamics"     Ph.D. Course - Anacapri, 5-9 October 2009</a:t>
            </a:r>
          </a:p>
        </p:txBody>
      </p:sp>
      <p:sp>
        <p:nvSpPr>
          <p:cNvPr id="3891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1159528-8179-BB47-85ED-0C83A9CB1CAD}" type="slidenum">
              <a:rPr lang="it-IT" sz="1200" b="0"/>
              <a:pPr/>
              <a:t>5</a:t>
            </a:fld>
            <a:endParaRPr lang="it-IT" sz="1200" b="0"/>
          </a:p>
        </p:txBody>
      </p:sp>
      <p:sp>
        <p:nvSpPr>
          <p:cNvPr id="389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2975" y="4862513"/>
            <a:ext cx="5180013" cy="4619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it-CH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"Turbulent Combustion Modelling and Simulation"                                            Eugenio Giacomazzi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"Combustion Chemistry and Fluidynamics"     Ph.D. Course - Anacapri, 5-9 October 2009</a:t>
            </a:r>
          </a:p>
        </p:txBody>
      </p:sp>
      <p:sp>
        <p:nvSpPr>
          <p:cNvPr id="4096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E8263F61-BF5E-5E46-BDCD-792BED07BBEF}" type="slidenum">
              <a:rPr lang="it-IT" sz="1200" b="0"/>
              <a:pPr/>
              <a:t>6</a:t>
            </a:fld>
            <a:endParaRPr lang="it-IT" sz="1200" b="0"/>
          </a:p>
        </p:txBody>
      </p:sp>
      <p:sp>
        <p:nvSpPr>
          <p:cNvPr id="409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2975" y="4862513"/>
            <a:ext cx="5180013" cy="4619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it-CH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031"/>
          <p:cNvSpPr txBox="1">
            <a:spLocks noGrp="1" noChangeArrowheads="1"/>
          </p:cNvSpPr>
          <p:nvPr/>
        </p:nvSpPr>
        <p:spPr bwMode="auto">
          <a:xfrm>
            <a:off x="4005263" y="9725025"/>
            <a:ext cx="3062287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049" tIns="47525" rIns="95049" bIns="47525" anchor="b"/>
          <a:lstStyle>
            <a:lvl1pPr defTabSz="9509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/>
            <a:fld id="{B7CA60D3-5E14-B746-A9B3-9B0F2F15265D}" type="slidenum">
              <a:rPr lang="it-IT" sz="1200" b="0"/>
              <a:pPr algn="r"/>
              <a:t>7</a:t>
            </a:fld>
            <a:endParaRPr lang="it-IT" sz="1200" b="0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9800" y="730250"/>
            <a:ext cx="5186363" cy="3889375"/>
          </a:xfrm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2975" y="4862513"/>
            <a:ext cx="5183188" cy="4619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5049" tIns="47525" rIns="95049" bIns="47525"/>
          <a:lstStyle/>
          <a:p>
            <a:endParaRPr lang="it-CH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031"/>
          <p:cNvSpPr txBox="1">
            <a:spLocks noGrp="1" noChangeArrowheads="1"/>
          </p:cNvSpPr>
          <p:nvPr/>
        </p:nvSpPr>
        <p:spPr bwMode="auto">
          <a:xfrm>
            <a:off x="4005263" y="9725025"/>
            <a:ext cx="3062287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049" tIns="47525" rIns="95049" bIns="47525" anchor="b"/>
          <a:lstStyle>
            <a:lvl1pPr defTabSz="9509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/>
            <a:fld id="{B7CA60D3-5E14-B746-A9B3-9B0F2F15265D}" type="slidenum">
              <a:rPr lang="it-IT" sz="1200" b="0"/>
              <a:pPr algn="r"/>
              <a:t>8</a:t>
            </a:fld>
            <a:endParaRPr lang="it-IT" sz="1200" b="0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9800" y="730250"/>
            <a:ext cx="5186363" cy="3889375"/>
          </a:xfrm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2975" y="4862513"/>
            <a:ext cx="5183188" cy="4619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5049" tIns="47525" rIns="95049" bIns="47525"/>
          <a:lstStyle/>
          <a:p>
            <a:endParaRPr lang="it-CH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Segnaposto immagine diapositiva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71682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GB">
              <a:latin typeface="Times New Roman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>
          <a:xfrm>
            <a:off x="4005264" y="9725026"/>
            <a:ext cx="3062287" cy="487363"/>
          </a:xfrm>
          <a:prstGeom prst="rect">
            <a:avLst/>
          </a:prstGeom>
        </p:spPr>
        <p:txBody>
          <a:bodyPr lIns="91431" tIns="45715" rIns="91431" bIns="45715"/>
          <a:lstStyle/>
          <a:p>
            <a:pPr>
              <a:defRPr/>
            </a:pPr>
            <a:fld id="{8F17251C-770C-134C-9C10-083BB7F25AA5}" type="slidenum">
              <a:rPr lang="nl-BE" smtClean="0">
                <a:solidFill>
                  <a:prstClr val="black"/>
                </a:solidFill>
                <a:latin typeface="Calibri"/>
              </a:rPr>
              <a:pPr>
                <a:defRPr/>
              </a:pPr>
              <a:t>10</a:t>
            </a:fld>
            <a:endParaRPr lang="nl-BE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6963" indent="0" algn="ctr">
              <a:buNone/>
              <a:defRPr/>
            </a:lvl2pPr>
            <a:lvl3pPr marL="913926" indent="0" algn="ctr">
              <a:buNone/>
              <a:defRPr/>
            </a:lvl3pPr>
            <a:lvl4pPr marL="1370890" indent="0" algn="ctr">
              <a:buNone/>
              <a:defRPr/>
            </a:lvl4pPr>
            <a:lvl5pPr marL="1827852" indent="0" algn="ctr">
              <a:buNone/>
              <a:defRPr/>
            </a:lvl5pPr>
            <a:lvl6pPr marL="2284815" indent="0" algn="ctr">
              <a:buNone/>
              <a:defRPr/>
            </a:lvl6pPr>
            <a:lvl7pPr marL="2741778" indent="0" algn="ctr">
              <a:buNone/>
              <a:defRPr/>
            </a:lvl7pPr>
            <a:lvl8pPr marL="3198740" indent="0" algn="ctr">
              <a:buNone/>
              <a:defRPr/>
            </a:lvl8pPr>
            <a:lvl9pPr marL="3655704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C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61807-6E31-7F4F-A76C-E6490925F1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319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2DD645-E061-4544-943A-CB48D598E1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84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08A87C-A661-144E-8DED-7080F59986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953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olo, tes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1E5889-ADB2-2E47-BF8B-4207DF0BB1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0095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2A2112-EB4A-9740-AB50-1CB8A0F21F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6373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8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7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7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3926"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ADB2B7B-D42F-49D3-B84B-ED58A41D0318}" type="datetime1">
              <a:rPr lang="en-US"/>
              <a:pPr>
                <a:defRPr/>
              </a:pPr>
              <a:t>7/10/13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3926"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ETN H2-IGCC Project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3926"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FF78F29-15E6-43F9-979D-B850CE23F60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1499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3688" y="2130428"/>
            <a:ext cx="7128792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nl-B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63688" y="3886202"/>
            <a:ext cx="7128792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4">
                    <a:lumMod val="75000"/>
                  </a:schemeClr>
                </a:solidFill>
              </a:defRPr>
            </a:lvl1pPr>
            <a:lvl2pPr marL="456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8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7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7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nl-BE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F8639520-94D8-EF44-820C-B5BAECE2BD71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578043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r>
              <a:rPr lang="it-IT" smtClean="0"/>
              <a:t>Click to edit Master title style</a:t>
            </a:r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  <a:lvl2pPr>
              <a:defRPr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defRPr>
            </a:lvl2pPr>
            <a:lvl3pPr>
              <a:defRPr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defRPr>
            </a:lvl3pPr>
            <a:lvl4pPr>
              <a:defRPr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defRPr>
            </a:lvl4pPr>
            <a:lvl5pPr marL="1827852" indent="0">
              <a:buNone/>
              <a:defRPr/>
            </a:lvl5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nl-BE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50D6523F-6095-3A40-A7E1-85697CB125BE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098442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6" y="4406905"/>
            <a:ext cx="65150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79716" y="2906718"/>
            <a:ext cx="65150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96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9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89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8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8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77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87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570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6C27CB17-AB53-C448-936B-B4332F069BB3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346134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91681" y="1268765"/>
            <a:ext cx="3456384" cy="48860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36096" y="1268765"/>
            <a:ext cx="36004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BE" dirty="0"/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9176315C-F683-A44C-B68D-0ABAFED4EFEE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18854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1682" y="1535114"/>
            <a:ext cx="352839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63" indent="0">
              <a:buNone/>
              <a:defRPr sz="2000" b="1"/>
            </a:lvl2pPr>
            <a:lvl3pPr marL="913926" indent="0">
              <a:buNone/>
              <a:defRPr sz="1800" b="1"/>
            </a:lvl3pPr>
            <a:lvl4pPr marL="1370890" indent="0">
              <a:buNone/>
              <a:defRPr sz="1600" b="1"/>
            </a:lvl4pPr>
            <a:lvl5pPr marL="1827852" indent="0">
              <a:buNone/>
              <a:defRPr sz="1600" b="1"/>
            </a:lvl5pPr>
            <a:lvl6pPr marL="2284815" indent="0">
              <a:buNone/>
              <a:defRPr sz="1600" b="1"/>
            </a:lvl6pPr>
            <a:lvl7pPr marL="2741778" indent="0">
              <a:buNone/>
              <a:defRPr sz="1600" b="1"/>
            </a:lvl7pPr>
            <a:lvl8pPr marL="3198740" indent="0">
              <a:buNone/>
              <a:defRPr sz="1600" b="1"/>
            </a:lvl8pPr>
            <a:lvl9pPr marL="365570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91682" y="2174875"/>
            <a:ext cx="352839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64088" y="1535114"/>
            <a:ext cx="367240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63" indent="0">
              <a:buNone/>
              <a:defRPr sz="2000" b="1"/>
            </a:lvl2pPr>
            <a:lvl3pPr marL="913926" indent="0">
              <a:buNone/>
              <a:defRPr sz="1800" b="1"/>
            </a:lvl3pPr>
            <a:lvl4pPr marL="1370890" indent="0">
              <a:buNone/>
              <a:defRPr sz="1600" b="1"/>
            </a:lvl4pPr>
            <a:lvl5pPr marL="1827852" indent="0">
              <a:buNone/>
              <a:defRPr sz="1600" b="1"/>
            </a:lvl5pPr>
            <a:lvl6pPr marL="2284815" indent="0">
              <a:buNone/>
              <a:defRPr sz="1600" b="1"/>
            </a:lvl6pPr>
            <a:lvl7pPr marL="2741778" indent="0">
              <a:buNone/>
              <a:defRPr sz="1600" b="1"/>
            </a:lvl7pPr>
            <a:lvl8pPr marL="3198740" indent="0">
              <a:buNone/>
              <a:defRPr sz="1600" b="1"/>
            </a:lvl8pPr>
            <a:lvl9pPr marL="365570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64088" y="2174875"/>
            <a:ext cx="367240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3826401B-CE5B-C142-BECE-B42EA9B14A50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59312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D7B67B-F048-CD48-9711-A632B7DBC0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4113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47AE227D-A2CD-9E44-997A-F9AA3C7DA078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768660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C75AD534-D35D-4E43-82AA-EDC649C54B67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067067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4" y="273055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963" indent="0">
              <a:buNone/>
              <a:defRPr sz="1200"/>
            </a:lvl2pPr>
            <a:lvl3pPr marL="913926" indent="0">
              <a:buNone/>
              <a:defRPr sz="1000"/>
            </a:lvl3pPr>
            <a:lvl4pPr marL="1370890" indent="0">
              <a:buNone/>
              <a:defRPr sz="900"/>
            </a:lvl4pPr>
            <a:lvl5pPr marL="1827852" indent="0">
              <a:buNone/>
              <a:defRPr sz="900"/>
            </a:lvl5pPr>
            <a:lvl6pPr marL="2284815" indent="0">
              <a:buNone/>
              <a:defRPr sz="900"/>
            </a:lvl6pPr>
            <a:lvl7pPr marL="2741778" indent="0">
              <a:buNone/>
              <a:defRPr sz="900"/>
            </a:lvl7pPr>
            <a:lvl8pPr marL="3198740" indent="0">
              <a:buNone/>
              <a:defRPr sz="900"/>
            </a:lvl8pPr>
            <a:lvl9pPr marL="365570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lIns="91390" tIns="45697" rIns="91390" bIns="45697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 b="0">
                <a:solidFill>
                  <a:prstClr val="black"/>
                </a:solidFill>
                <a:latin typeface="Arial Narrow"/>
                <a:ea typeface="+mn-ea"/>
                <a:cs typeface="+mn-cs"/>
              </a:defRPr>
            </a:lvl1pPr>
          </a:lstStyle>
          <a:p>
            <a:pPr>
              <a:defRPr/>
            </a:pPr>
            <a:fld id="{A9D03369-08CC-DD42-8EE3-0F19A50A025E}" type="datetimeFigureOut">
              <a:rPr lang="nl-BE"/>
              <a:pPr>
                <a:defRPr/>
              </a:pPr>
              <a:t>7/10/13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lIns="91390" tIns="45697" rIns="91390" bIns="45697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 b="0">
                <a:solidFill>
                  <a:prstClr val="black"/>
                </a:solidFill>
                <a:latin typeface="Arial Narrow"/>
                <a:ea typeface="+mn-ea"/>
                <a:cs typeface="+mn-cs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58005C5C-7A83-8D4E-9849-41A8821FFC9F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029762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1761" y="4797152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11761" y="620692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6963" indent="0">
              <a:buNone/>
              <a:defRPr sz="2800"/>
            </a:lvl2pPr>
            <a:lvl3pPr marL="913926" indent="0">
              <a:buNone/>
              <a:defRPr sz="2400"/>
            </a:lvl3pPr>
            <a:lvl4pPr marL="1370890" indent="0">
              <a:buNone/>
              <a:defRPr sz="2000"/>
            </a:lvl4pPr>
            <a:lvl5pPr marL="1827852" indent="0">
              <a:buNone/>
              <a:defRPr sz="2000"/>
            </a:lvl5pPr>
            <a:lvl6pPr marL="2284815" indent="0">
              <a:buNone/>
              <a:defRPr sz="2000"/>
            </a:lvl6pPr>
            <a:lvl7pPr marL="2741778" indent="0">
              <a:buNone/>
              <a:defRPr sz="2000"/>
            </a:lvl7pPr>
            <a:lvl8pPr marL="3198740" indent="0">
              <a:buNone/>
              <a:defRPr sz="2000"/>
            </a:lvl8pPr>
            <a:lvl9pPr marL="3655704" indent="0">
              <a:buNone/>
              <a:defRPr sz="2000"/>
            </a:lvl9pPr>
          </a:lstStyle>
          <a:p>
            <a:pPr lvl="0"/>
            <a:endParaRPr lang="nl-B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11761" y="537321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963" indent="0">
              <a:buNone/>
              <a:defRPr sz="1200"/>
            </a:lvl2pPr>
            <a:lvl3pPr marL="913926" indent="0">
              <a:buNone/>
              <a:defRPr sz="1000"/>
            </a:lvl3pPr>
            <a:lvl4pPr marL="1370890" indent="0">
              <a:buNone/>
              <a:defRPr sz="900"/>
            </a:lvl4pPr>
            <a:lvl5pPr marL="1827852" indent="0">
              <a:buNone/>
              <a:defRPr sz="900"/>
            </a:lvl5pPr>
            <a:lvl6pPr marL="2284815" indent="0">
              <a:buNone/>
              <a:defRPr sz="900"/>
            </a:lvl6pPr>
            <a:lvl7pPr marL="2741778" indent="0">
              <a:buNone/>
              <a:defRPr sz="900"/>
            </a:lvl7pPr>
            <a:lvl8pPr marL="3198740" indent="0">
              <a:buNone/>
              <a:defRPr sz="900"/>
            </a:lvl8pPr>
            <a:lvl9pPr marL="365570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952502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0FAB44BA-6878-1D4A-B9C6-1C60C9755EE3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21862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68349" y="274643"/>
            <a:ext cx="1368152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91680" y="274643"/>
            <a:ext cx="576064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03D8A07D-2FA5-2F47-8718-472989D3E3EB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766461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3688" y="2130428"/>
            <a:ext cx="7128792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nl-B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63688" y="3886202"/>
            <a:ext cx="7128792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4">
                    <a:lumMod val="75000"/>
                  </a:schemeClr>
                </a:solidFill>
              </a:defRPr>
            </a:lvl1pPr>
            <a:lvl2pPr marL="456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8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7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7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nl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72D09-BA85-4177-9296-222679275424}" type="slidenum">
              <a:rPr lang="nl-BE" smtClean="0">
                <a:solidFill>
                  <a:prstClr val="black">
                    <a:tint val="75000"/>
                  </a:prstClr>
                </a:solidFill>
                <a:latin typeface="Arial Narrow"/>
              </a:rPr>
              <a:pPr/>
              <a:t>‹#›</a:t>
            </a:fld>
            <a:endParaRPr lang="nl-BE">
              <a:solidFill>
                <a:prstClr val="black">
                  <a:tint val="75000"/>
                </a:prstClr>
              </a:solidFill>
              <a:latin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9690494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This is the Title Style</a:t>
            </a:r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baseline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  <a:lvl2pPr>
              <a:defRPr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defRPr>
            </a:lvl2pPr>
            <a:lvl3pPr>
              <a:defRPr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defRPr>
            </a:lvl3pPr>
            <a:lvl4pPr>
              <a:defRPr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defRPr>
            </a:lvl4pPr>
            <a:lvl5pPr marL="1827852" indent="0">
              <a:buNone/>
              <a:defRPr/>
            </a:lvl5pPr>
          </a:lstStyle>
          <a:p>
            <a:pPr lvl="0"/>
            <a:r>
              <a:rPr lang="en-US" dirty="0" smtClean="0"/>
              <a:t>This is the first level</a:t>
            </a:r>
          </a:p>
          <a:p>
            <a:pPr lvl="1"/>
            <a:r>
              <a:rPr lang="en-US" dirty="0" smtClean="0"/>
              <a:t>This is the Second level</a:t>
            </a:r>
          </a:p>
          <a:p>
            <a:pPr lvl="2"/>
            <a:r>
              <a:rPr lang="en-US" dirty="0" smtClean="0"/>
              <a:t>The Third level</a:t>
            </a:r>
          </a:p>
          <a:p>
            <a:pPr lvl="3"/>
            <a:r>
              <a:rPr lang="en-US" dirty="0" smtClean="0"/>
              <a:t>The Forth Fourth level</a:t>
            </a:r>
          </a:p>
          <a:p>
            <a:pPr lvl="4"/>
            <a:endParaRPr lang="nl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72D09-BA85-4177-9296-222679275424}" type="slidenum">
              <a:rPr lang="nl-BE" smtClean="0">
                <a:solidFill>
                  <a:prstClr val="black">
                    <a:tint val="75000"/>
                  </a:prstClr>
                </a:solidFill>
                <a:latin typeface="Arial Narrow"/>
              </a:rPr>
              <a:pPr/>
              <a:t>‹#›</a:t>
            </a:fld>
            <a:endParaRPr lang="nl-BE">
              <a:solidFill>
                <a:prstClr val="black">
                  <a:tint val="75000"/>
                </a:prstClr>
              </a:solidFill>
              <a:latin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41157726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6" y="4406905"/>
            <a:ext cx="65150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79716" y="2906718"/>
            <a:ext cx="65150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96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9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89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8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8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77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87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570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72D09-BA85-4177-9296-222679275424}" type="slidenum">
              <a:rPr lang="nl-BE" smtClean="0">
                <a:solidFill>
                  <a:prstClr val="black">
                    <a:tint val="75000"/>
                  </a:prstClr>
                </a:solidFill>
                <a:latin typeface="Arial Narrow"/>
              </a:rPr>
              <a:pPr/>
              <a:t>‹#›</a:t>
            </a:fld>
            <a:endParaRPr lang="nl-BE">
              <a:solidFill>
                <a:prstClr val="black">
                  <a:tint val="75000"/>
                </a:prstClr>
              </a:solidFill>
              <a:latin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3675209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91681" y="1268765"/>
            <a:ext cx="3456384" cy="48860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36096" y="1268765"/>
            <a:ext cx="36004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B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72D09-BA85-4177-9296-222679275424}" type="slidenum">
              <a:rPr lang="nl-BE" smtClean="0">
                <a:solidFill>
                  <a:prstClr val="black">
                    <a:tint val="75000"/>
                  </a:prstClr>
                </a:solidFill>
                <a:latin typeface="Arial Narrow"/>
              </a:rPr>
              <a:pPr/>
              <a:t>‹#›</a:t>
            </a:fld>
            <a:endParaRPr lang="nl-BE">
              <a:solidFill>
                <a:prstClr val="black">
                  <a:tint val="75000"/>
                </a:prstClr>
              </a:solidFill>
              <a:latin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8297311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8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963" indent="0">
              <a:buNone/>
              <a:defRPr sz="1800"/>
            </a:lvl2pPr>
            <a:lvl3pPr marL="913926" indent="0">
              <a:buNone/>
              <a:defRPr sz="1600"/>
            </a:lvl3pPr>
            <a:lvl4pPr marL="1370890" indent="0">
              <a:buNone/>
              <a:defRPr sz="1400"/>
            </a:lvl4pPr>
            <a:lvl5pPr marL="1827852" indent="0">
              <a:buNone/>
              <a:defRPr sz="1400"/>
            </a:lvl5pPr>
            <a:lvl6pPr marL="2284815" indent="0">
              <a:buNone/>
              <a:defRPr sz="1400"/>
            </a:lvl6pPr>
            <a:lvl7pPr marL="2741778" indent="0">
              <a:buNone/>
              <a:defRPr sz="1400"/>
            </a:lvl7pPr>
            <a:lvl8pPr marL="3198740" indent="0">
              <a:buNone/>
              <a:defRPr sz="1400"/>
            </a:lvl8pPr>
            <a:lvl9pPr marL="3655704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7493B3-8C9F-044D-BCC1-981EF1ABCC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47129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1682" y="1535114"/>
            <a:ext cx="352839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63" indent="0">
              <a:buNone/>
              <a:defRPr sz="2000" b="1"/>
            </a:lvl2pPr>
            <a:lvl3pPr marL="913926" indent="0">
              <a:buNone/>
              <a:defRPr sz="1800" b="1"/>
            </a:lvl3pPr>
            <a:lvl4pPr marL="1370890" indent="0">
              <a:buNone/>
              <a:defRPr sz="1600" b="1"/>
            </a:lvl4pPr>
            <a:lvl5pPr marL="1827852" indent="0">
              <a:buNone/>
              <a:defRPr sz="1600" b="1"/>
            </a:lvl5pPr>
            <a:lvl6pPr marL="2284815" indent="0">
              <a:buNone/>
              <a:defRPr sz="1600" b="1"/>
            </a:lvl6pPr>
            <a:lvl7pPr marL="2741778" indent="0">
              <a:buNone/>
              <a:defRPr sz="1600" b="1"/>
            </a:lvl7pPr>
            <a:lvl8pPr marL="3198740" indent="0">
              <a:buNone/>
              <a:defRPr sz="1600" b="1"/>
            </a:lvl8pPr>
            <a:lvl9pPr marL="365570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91682" y="2174875"/>
            <a:ext cx="352839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64088" y="1535114"/>
            <a:ext cx="367240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63" indent="0">
              <a:buNone/>
              <a:defRPr sz="2000" b="1"/>
            </a:lvl2pPr>
            <a:lvl3pPr marL="913926" indent="0">
              <a:buNone/>
              <a:defRPr sz="1800" b="1"/>
            </a:lvl3pPr>
            <a:lvl4pPr marL="1370890" indent="0">
              <a:buNone/>
              <a:defRPr sz="1600" b="1"/>
            </a:lvl4pPr>
            <a:lvl5pPr marL="1827852" indent="0">
              <a:buNone/>
              <a:defRPr sz="1600" b="1"/>
            </a:lvl5pPr>
            <a:lvl6pPr marL="2284815" indent="0">
              <a:buNone/>
              <a:defRPr sz="1600" b="1"/>
            </a:lvl6pPr>
            <a:lvl7pPr marL="2741778" indent="0">
              <a:buNone/>
              <a:defRPr sz="1600" b="1"/>
            </a:lvl7pPr>
            <a:lvl8pPr marL="3198740" indent="0">
              <a:buNone/>
              <a:defRPr sz="1600" b="1"/>
            </a:lvl8pPr>
            <a:lvl9pPr marL="365570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64088" y="2174875"/>
            <a:ext cx="367240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72D09-BA85-4177-9296-222679275424}" type="slidenum">
              <a:rPr lang="nl-BE" smtClean="0">
                <a:solidFill>
                  <a:prstClr val="black">
                    <a:tint val="75000"/>
                  </a:prstClr>
                </a:solidFill>
                <a:latin typeface="Arial Narrow"/>
              </a:rPr>
              <a:pPr/>
              <a:t>‹#›</a:t>
            </a:fld>
            <a:endParaRPr lang="nl-BE">
              <a:solidFill>
                <a:prstClr val="black">
                  <a:tint val="75000"/>
                </a:prstClr>
              </a:solidFill>
              <a:latin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7704307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72D09-BA85-4177-9296-222679275424}" type="slidenum">
              <a:rPr lang="nl-BE" smtClean="0">
                <a:solidFill>
                  <a:prstClr val="black">
                    <a:tint val="75000"/>
                  </a:prstClr>
                </a:solidFill>
                <a:latin typeface="Arial Narrow"/>
              </a:rPr>
              <a:pPr/>
              <a:t>‹#›</a:t>
            </a:fld>
            <a:endParaRPr lang="nl-BE">
              <a:solidFill>
                <a:prstClr val="black">
                  <a:tint val="75000"/>
                </a:prstClr>
              </a:solidFill>
              <a:latin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0355420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72D09-BA85-4177-9296-222679275424}" type="slidenum">
              <a:rPr lang="nl-BE" smtClean="0">
                <a:solidFill>
                  <a:prstClr val="black">
                    <a:tint val="75000"/>
                  </a:prstClr>
                </a:solidFill>
                <a:latin typeface="Arial Narrow"/>
              </a:rPr>
              <a:pPr/>
              <a:t>‹#›</a:t>
            </a:fld>
            <a:endParaRPr lang="nl-BE">
              <a:solidFill>
                <a:prstClr val="black">
                  <a:tint val="75000"/>
                </a:prstClr>
              </a:solidFill>
              <a:latin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5469090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4" y="273055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963" indent="0">
              <a:buNone/>
              <a:defRPr sz="1200"/>
            </a:lvl2pPr>
            <a:lvl3pPr marL="913926" indent="0">
              <a:buNone/>
              <a:defRPr sz="1000"/>
            </a:lvl3pPr>
            <a:lvl4pPr marL="1370890" indent="0">
              <a:buNone/>
              <a:defRPr sz="900"/>
            </a:lvl4pPr>
            <a:lvl5pPr marL="1827852" indent="0">
              <a:buNone/>
              <a:defRPr sz="900"/>
            </a:lvl5pPr>
            <a:lvl6pPr marL="2284815" indent="0">
              <a:buNone/>
              <a:defRPr sz="900"/>
            </a:lvl6pPr>
            <a:lvl7pPr marL="2741778" indent="0">
              <a:buNone/>
              <a:defRPr sz="900"/>
            </a:lvl7pPr>
            <a:lvl8pPr marL="3198740" indent="0">
              <a:buNone/>
              <a:defRPr sz="900"/>
            </a:lvl8pPr>
            <a:lvl9pPr marL="365570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lIns="91390" tIns="45697" rIns="91390" bIns="45697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42C8EC6D-5F25-418E-8ED2-43E2B0313A1C}" type="datetimeFigureOut">
              <a:rPr lang="nl-BE" sz="1800" b="0" smtClean="0">
                <a:solidFill>
                  <a:prstClr val="black"/>
                </a:solidFill>
                <a:latin typeface="Arial Narrow"/>
                <a:ea typeface="+mn-ea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7/10/13</a:t>
            </a:fld>
            <a:endParaRPr lang="nl-BE" sz="1800" b="0">
              <a:solidFill>
                <a:prstClr val="black"/>
              </a:solidFill>
              <a:latin typeface="Arial Narrow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lIns="91390" tIns="45697" rIns="91390" bIns="45697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nl-BE" sz="1800" b="0">
              <a:solidFill>
                <a:prstClr val="black"/>
              </a:solidFill>
              <a:latin typeface="Arial Narrow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72D09-BA85-4177-9296-222679275424}" type="slidenum">
              <a:rPr lang="nl-BE" smtClean="0">
                <a:solidFill>
                  <a:prstClr val="black">
                    <a:tint val="75000"/>
                  </a:prstClr>
                </a:solidFill>
                <a:latin typeface="Arial Narrow"/>
              </a:rPr>
              <a:pPr/>
              <a:t>‹#›</a:t>
            </a:fld>
            <a:endParaRPr lang="nl-BE">
              <a:solidFill>
                <a:prstClr val="black">
                  <a:tint val="75000"/>
                </a:prstClr>
              </a:solidFill>
              <a:latin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2399507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1761" y="4797152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11761" y="620692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963" indent="0">
              <a:buNone/>
              <a:defRPr sz="2800"/>
            </a:lvl2pPr>
            <a:lvl3pPr marL="913926" indent="0">
              <a:buNone/>
              <a:defRPr sz="2400"/>
            </a:lvl3pPr>
            <a:lvl4pPr marL="1370890" indent="0">
              <a:buNone/>
              <a:defRPr sz="2000"/>
            </a:lvl4pPr>
            <a:lvl5pPr marL="1827852" indent="0">
              <a:buNone/>
              <a:defRPr sz="2000"/>
            </a:lvl5pPr>
            <a:lvl6pPr marL="2284815" indent="0">
              <a:buNone/>
              <a:defRPr sz="2000"/>
            </a:lvl6pPr>
            <a:lvl7pPr marL="2741778" indent="0">
              <a:buNone/>
              <a:defRPr sz="2000"/>
            </a:lvl7pPr>
            <a:lvl8pPr marL="3198740" indent="0">
              <a:buNone/>
              <a:defRPr sz="2000"/>
            </a:lvl8pPr>
            <a:lvl9pPr marL="3655704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11761" y="537321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963" indent="0">
              <a:buNone/>
              <a:defRPr sz="1200"/>
            </a:lvl2pPr>
            <a:lvl3pPr marL="913926" indent="0">
              <a:buNone/>
              <a:defRPr sz="1000"/>
            </a:lvl3pPr>
            <a:lvl4pPr marL="1370890" indent="0">
              <a:buNone/>
              <a:defRPr sz="900"/>
            </a:lvl4pPr>
            <a:lvl5pPr marL="1827852" indent="0">
              <a:buNone/>
              <a:defRPr sz="900"/>
            </a:lvl5pPr>
            <a:lvl6pPr marL="2284815" indent="0">
              <a:buNone/>
              <a:defRPr sz="900"/>
            </a:lvl6pPr>
            <a:lvl7pPr marL="2741778" indent="0">
              <a:buNone/>
              <a:defRPr sz="900"/>
            </a:lvl7pPr>
            <a:lvl8pPr marL="3198740" indent="0">
              <a:buNone/>
              <a:defRPr sz="900"/>
            </a:lvl8pPr>
            <a:lvl9pPr marL="365570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655251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72D09-BA85-4177-9296-222679275424}" type="slidenum">
              <a:rPr lang="nl-BE" smtClean="0">
                <a:solidFill>
                  <a:prstClr val="black">
                    <a:tint val="75000"/>
                  </a:prstClr>
                </a:solidFill>
                <a:latin typeface="Arial Narrow"/>
              </a:rPr>
              <a:pPr/>
              <a:t>‹#›</a:t>
            </a:fld>
            <a:endParaRPr lang="nl-BE">
              <a:solidFill>
                <a:prstClr val="black">
                  <a:tint val="75000"/>
                </a:prstClr>
              </a:solidFill>
              <a:latin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5116553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68349" y="274643"/>
            <a:ext cx="1368152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91680" y="274643"/>
            <a:ext cx="576064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72D09-BA85-4177-9296-222679275424}" type="slidenum">
              <a:rPr lang="nl-BE" smtClean="0">
                <a:solidFill>
                  <a:prstClr val="black">
                    <a:tint val="75000"/>
                  </a:prstClr>
                </a:solidFill>
                <a:latin typeface="Arial Narrow"/>
              </a:rPr>
              <a:pPr/>
              <a:t>‹#›</a:t>
            </a:fld>
            <a:endParaRPr lang="nl-BE">
              <a:solidFill>
                <a:prstClr val="black">
                  <a:tint val="75000"/>
                </a:prstClr>
              </a:solidFill>
              <a:latin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8174358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F8F586-EBE6-4142-923E-4806B7AEDF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922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63" indent="0">
              <a:buNone/>
              <a:defRPr sz="2000" b="1"/>
            </a:lvl2pPr>
            <a:lvl3pPr marL="913926" indent="0">
              <a:buNone/>
              <a:defRPr sz="1800" b="1"/>
            </a:lvl3pPr>
            <a:lvl4pPr marL="1370890" indent="0">
              <a:buNone/>
              <a:defRPr sz="1600" b="1"/>
            </a:lvl4pPr>
            <a:lvl5pPr marL="1827852" indent="0">
              <a:buNone/>
              <a:defRPr sz="1600" b="1"/>
            </a:lvl5pPr>
            <a:lvl6pPr marL="2284815" indent="0">
              <a:buNone/>
              <a:defRPr sz="1600" b="1"/>
            </a:lvl6pPr>
            <a:lvl7pPr marL="2741778" indent="0">
              <a:buNone/>
              <a:defRPr sz="1600" b="1"/>
            </a:lvl7pPr>
            <a:lvl8pPr marL="3198740" indent="0">
              <a:buNone/>
              <a:defRPr sz="1600" b="1"/>
            </a:lvl8pPr>
            <a:lvl9pPr marL="3655704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63" indent="0">
              <a:buNone/>
              <a:defRPr sz="2000" b="1"/>
            </a:lvl2pPr>
            <a:lvl3pPr marL="913926" indent="0">
              <a:buNone/>
              <a:defRPr sz="1800" b="1"/>
            </a:lvl3pPr>
            <a:lvl4pPr marL="1370890" indent="0">
              <a:buNone/>
              <a:defRPr sz="1600" b="1"/>
            </a:lvl4pPr>
            <a:lvl5pPr marL="1827852" indent="0">
              <a:buNone/>
              <a:defRPr sz="1600" b="1"/>
            </a:lvl5pPr>
            <a:lvl6pPr marL="2284815" indent="0">
              <a:buNone/>
              <a:defRPr sz="1600" b="1"/>
            </a:lvl6pPr>
            <a:lvl7pPr marL="2741778" indent="0">
              <a:buNone/>
              <a:defRPr sz="1600" b="1"/>
            </a:lvl7pPr>
            <a:lvl8pPr marL="3198740" indent="0">
              <a:buNone/>
              <a:defRPr sz="1600" b="1"/>
            </a:lvl8pPr>
            <a:lvl9pPr marL="3655704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3260FE-4DF3-7143-A293-515297635B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677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1BDF07-52C4-7C46-99D2-786772A1BD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880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710C0-ADE6-2A4F-883D-9246BE1033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623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4" y="273055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2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963" indent="0">
              <a:buNone/>
              <a:defRPr sz="1200"/>
            </a:lvl2pPr>
            <a:lvl3pPr marL="913926" indent="0">
              <a:buNone/>
              <a:defRPr sz="1000"/>
            </a:lvl3pPr>
            <a:lvl4pPr marL="1370890" indent="0">
              <a:buNone/>
              <a:defRPr sz="900"/>
            </a:lvl4pPr>
            <a:lvl5pPr marL="1827852" indent="0">
              <a:buNone/>
              <a:defRPr sz="900"/>
            </a:lvl5pPr>
            <a:lvl6pPr marL="2284815" indent="0">
              <a:buNone/>
              <a:defRPr sz="900"/>
            </a:lvl6pPr>
            <a:lvl7pPr marL="2741778" indent="0">
              <a:buNone/>
              <a:defRPr sz="900"/>
            </a:lvl7pPr>
            <a:lvl8pPr marL="3198740" indent="0">
              <a:buNone/>
              <a:defRPr sz="900"/>
            </a:lvl8pPr>
            <a:lvl9pPr marL="3655704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436269-FEA9-634B-B88D-E597C37ECB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494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963" indent="0">
              <a:buNone/>
              <a:defRPr sz="2800"/>
            </a:lvl2pPr>
            <a:lvl3pPr marL="913926" indent="0">
              <a:buNone/>
              <a:defRPr sz="2400"/>
            </a:lvl3pPr>
            <a:lvl4pPr marL="1370890" indent="0">
              <a:buNone/>
              <a:defRPr sz="2000"/>
            </a:lvl4pPr>
            <a:lvl5pPr marL="1827852" indent="0">
              <a:buNone/>
              <a:defRPr sz="2000"/>
            </a:lvl5pPr>
            <a:lvl6pPr marL="2284815" indent="0">
              <a:buNone/>
              <a:defRPr sz="2000"/>
            </a:lvl6pPr>
            <a:lvl7pPr marL="2741778" indent="0">
              <a:buNone/>
              <a:defRPr sz="2000"/>
            </a:lvl7pPr>
            <a:lvl8pPr marL="3198740" indent="0">
              <a:buNone/>
              <a:defRPr sz="2000"/>
            </a:lvl8pPr>
            <a:lvl9pPr marL="3655704" indent="0">
              <a:buNone/>
              <a:defRPr sz="2000"/>
            </a:lvl9pPr>
          </a:lstStyle>
          <a:p>
            <a:pPr lvl="0"/>
            <a:endParaRPr lang="it-CH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963" indent="0">
              <a:buNone/>
              <a:defRPr sz="1200"/>
            </a:lvl2pPr>
            <a:lvl3pPr marL="913926" indent="0">
              <a:buNone/>
              <a:defRPr sz="1000"/>
            </a:lvl3pPr>
            <a:lvl4pPr marL="1370890" indent="0">
              <a:buNone/>
              <a:defRPr sz="900"/>
            </a:lvl4pPr>
            <a:lvl5pPr marL="1827852" indent="0">
              <a:buNone/>
              <a:defRPr sz="900"/>
            </a:lvl5pPr>
            <a:lvl6pPr marL="2284815" indent="0">
              <a:buNone/>
              <a:defRPr sz="900"/>
            </a:lvl6pPr>
            <a:lvl7pPr marL="2741778" indent="0">
              <a:buNone/>
              <a:defRPr sz="900"/>
            </a:lvl7pPr>
            <a:lvl8pPr marL="3198740" indent="0">
              <a:buNone/>
              <a:defRPr sz="900"/>
            </a:lvl8pPr>
            <a:lvl9pPr marL="3655704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4A3FE-FD27-4840-B575-0EFC0233FC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725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6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9.xml"/><Relationship Id="rId5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390" tIns="45697" rIns="91390" bIns="4569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390" tIns="45697" rIns="91390" bIns="4569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Fare clic per modificare gli stili del testo dello schema</a:t>
            </a:r>
          </a:p>
          <a:p>
            <a:pPr lvl="1"/>
            <a:r>
              <a:rPr lang="en-US"/>
              <a:t>Secondo livello</a:t>
            </a:r>
          </a:p>
          <a:p>
            <a:pPr lvl="2"/>
            <a:r>
              <a:rPr lang="en-US"/>
              <a:t>Terzo livello</a:t>
            </a:r>
          </a:p>
          <a:p>
            <a:pPr lvl="3"/>
            <a:r>
              <a:rPr lang="en-US"/>
              <a:t>Quarto livello</a:t>
            </a:r>
          </a:p>
          <a:p>
            <a:pPr lvl="4"/>
            <a:r>
              <a:rPr lang="en-US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0" tIns="45697" rIns="91390" bIns="45697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0" tIns="45697" rIns="91390" bIns="45697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0" tIns="45697" rIns="91390" bIns="45697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cs typeface="+mn-cs"/>
              </a:defRPr>
            </a:lvl1pPr>
          </a:lstStyle>
          <a:p>
            <a:pPr>
              <a:defRPr/>
            </a:pPr>
            <a:fld id="{90E28B2B-AA53-EE40-96CB-5632FE0DC9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78" r:id="rId1"/>
    <p:sldLayoutId id="2147484279" r:id="rId2"/>
    <p:sldLayoutId id="2147484280" r:id="rId3"/>
    <p:sldLayoutId id="2147484281" r:id="rId4"/>
    <p:sldLayoutId id="2147484282" r:id="rId5"/>
    <p:sldLayoutId id="2147484283" r:id="rId6"/>
    <p:sldLayoutId id="2147484284" r:id="rId7"/>
    <p:sldLayoutId id="2147484285" r:id="rId8"/>
    <p:sldLayoutId id="2147484286" r:id="rId9"/>
    <p:sldLayoutId id="2147484287" r:id="rId10"/>
    <p:sldLayoutId id="2147484288" r:id="rId11"/>
    <p:sldLayoutId id="2147484289" r:id="rId12"/>
    <p:sldLayoutId id="2147484290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charset="0"/>
          <a:cs typeface="ＭＳ Ｐゴシック" charset="0"/>
        </a:defRPr>
      </a:lvl5pPr>
      <a:lvl6pPr marL="456963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3926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089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7852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722" indent="-342722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565" indent="-28560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2410" indent="-228482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599372" indent="-228482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6334" indent="-228482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3297" indent="-228482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0260" indent="-228482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7223" indent="-228482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4186" indent="-228482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CH"/>
      </a:defPPr>
      <a:lvl1pPr marL="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63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26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9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52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815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778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74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704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390" tIns="45697" rIns="91390" bIns="4569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CH"/>
              <a:t>Fare clic per modificare lo stile del titolo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3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390" tIns="45697" rIns="91390" bIns="4569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CH"/>
              <a:t>Fare clic per modificare gli stili del testo dello schema</a:t>
            </a:r>
          </a:p>
          <a:p>
            <a:pPr lvl="1"/>
            <a:r>
              <a:rPr lang="it-CH"/>
              <a:t>Secondo livello</a:t>
            </a:r>
          </a:p>
          <a:p>
            <a:pPr lvl="2"/>
            <a:r>
              <a:rPr lang="it-CH"/>
              <a:t>Terzo livello</a:t>
            </a:r>
          </a:p>
          <a:p>
            <a:pPr lvl="3"/>
            <a:r>
              <a:rPr lang="it-CH"/>
              <a:t>Quarto livello</a:t>
            </a:r>
          </a:p>
          <a:p>
            <a:pPr lvl="4"/>
            <a:r>
              <a:rPr lang="it-CH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0" tIns="45697" rIns="91390" bIns="45697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CH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0" tIns="45697" rIns="91390" bIns="45697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CH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0" tIns="45697" rIns="91390" bIns="4569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E669CC0-99F1-0449-B0B8-F54EB8BD71B0}" type="slidenum">
              <a:rPr lang="it-CH"/>
              <a:pPr>
                <a:defRPr/>
              </a:pPr>
              <a:t>‹#›</a:t>
            </a:fld>
            <a:endParaRPr lang="it-C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16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6963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3926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089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7852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722" indent="-342722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565" indent="-28560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2410" indent="-228482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599372" indent="-228482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6334" indent="-228482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3297" indent="-22848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0260" indent="-22848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7223" indent="-22848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4186" indent="-22848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it-CH"/>
      </a:defPPr>
      <a:lvl1pPr marL="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63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26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9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52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815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778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74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704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19253" y="0"/>
            <a:ext cx="7416800" cy="908050"/>
          </a:xfrm>
          <a:prstGeom prst="rect">
            <a:avLst/>
          </a:prstGeom>
        </p:spPr>
        <p:txBody>
          <a:bodyPr vert="horz" lIns="91390" tIns="45697" rIns="91390" bIns="45697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nl-BE" dirty="0"/>
          </a:p>
        </p:txBody>
      </p:sp>
      <p:sp>
        <p:nvSpPr>
          <p:cNvPr id="563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619253" y="1196975"/>
            <a:ext cx="7416800" cy="492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390" tIns="45697" rIns="91390" bIns="4569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390" tIns="45697" rIns="91390" bIns="45697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b="0" smtClean="0">
                <a:solidFill>
                  <a:prstClr val="black">
                    <a:tint val="75000"/>
                  </a:prstClr>
                </a:solidFill>
                <a:latin typeface="Arial Narrow"/>
                <a:ea typeface="+mn-ea"/>
                <a:cs typeface="+mn-cs"/>
              </a:defRPr>
            </a:lvl1pPr>
          </a:lstStyle>
          <a:p>
            <a:pPr>
              <a:defRPr/>
            </a:pPr>
            <a:fld id="{4AE0170B-515C-934D-B78B-6D7E6FCD585B}" type="slidenum">
              <a:rPr lang="nl-BE"/>
              <a:pPr>
                <a:defRPr/>
              </a:pPr>
              <a:t>‹#›</a:t>
            </a:fld>
            <a:endParaRPr lang="nl-BE"/>
          </a:p>
        </p:txBody>
      </p:sp>
      <p:grpSp>
        <p:nvGrpSpPr>
          <p:cNvPr id="56325" name="Group 53"/>
          <p:cNvGrpSpPr>
            <a:grpSpLocks/>
          </p:cNvGrpSpPr>
          <p:nvPr userDrawn="1"/>
        </p:nvGrpSpPr>
        <p:grpSpPr bwMode="auto">
          <a:xfrm>
            <a:off x="377825" y="471493"/>
            <a:ext cx="836613" cy="1747837"/>
            <a:chOff x="262" y="1181"/>
            <a:chExt cx="659" cy="1101"/>
          </a:xfrm>
        </p:grpSpPr>
        <p:sp>
          <p:nvSpPr>
            <p:cNvPr id="56327" name="Freeform 54"/>
            <p:cNvSpPr>
              <a:spLocks/>
            </p:cNvSpPr>
            <p:nvPr userDrawn="1"/>
          </p:nvSpPr>
          <p:spPr bwMode="auto">
            <a:xfrm>
              <a:off x="262" y="1886"/>
              <a:ext cx="659" cy="396"/>
            </a:xfrm>
            <a:custGeom>
              <a:avLst/>
              <a:gdLst>
                <a:gd name="T0" fmla="*/ 657 w 658"/>
                <a:gd name="T1" fmla="*/ 88 h 396"/>
                <a:gd name="T2" fmla="*/ 657 w 658"/>
                <a:gd name="T3" fmla="*/ 304 h 396"/>
                <a:gd name="T4" fmla="*/ 437 w 658"/>
                <a:gd name="T5" fmla="*/ 395 h 396"/>
                <a:gd name="T6" fmla="*/ 437 w 658"/>
                <a:gd name="T7" fmla="*/ 197 h 396"/>
                <a:gd name="T8" fmla="*/ 0 w 658"/>
                <a:gd name="T9" fmla="*/ 107 h 396"/>
                <a:gd name="T10" fmla="*/ 218 w 658"/>
                <a:gd name="T11" fmla="*/ 0 h 396"/>
                <a:gd name="T12" fmla="*/ 657 w 658"/>
                <a:gd name="T13" fmla="*/ 88 h 3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58" h="396">
                  <a:moveTo>
                    <a:pt x="657" y="88"/>
                  </a:moveTo>
                  <a:lnTo>
                    <a:pt x="657" y="304"/>
                  </a:lnTo>
                  <a:lnTo>
                    <a:pt x="437" y="395"/>
                  </a:lnTo>
                  <a:lnTo>
                    <a:pt x="437" y="197"/>
                  </a:lnTo>
                  <a:lnTo>
                    <a:pt x="0" y="107"/>
                  </a:lnTo>
                  <a:lnTo>
                    <a:pt x="218" y="0"/>
                  </a:lnTo>
                  <a:lnTo>
                    <a:pt x="657" y="8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6328" name="Freeform 55"/>
            <p:cNvSpPr>
              <a:spLocks/>
            </p:cNvSpPr>
            <p:nvPr/>
          </p:nvSpPr>
          <p:spPr bwMode="auto">
            <a:xfrm>
              <a:off x="262" y="1542"/>
              <a:ext cx="659" cy="382"/>
            </a:xfrm>
            <a:custGeom>
              <a:avLst/>
              <a:gdLst>
                <a:gd name="T0" fmla="*/ 657 w 658"/>
                <a:gd name="T1" fmla="*/ 86 h 382"/>
                <a:gd name="T2" fmla="*/ 657 w 658"/>
                <a:gd name="T3" fmla="*/ 293 h 382"/>
                <a:gd name="T4" fmla="*/ 437 w 658"/>
                <a:gd name="T5" fmla="*/ 381 h 382"/>
                <a:gd name="T6" fmla="*/ 437 w 658"/>
                <a:gd name="T7" fmla="*/ 189 h 382"/>
                <a:gd name="T8" fmla="*/ 0 w 658"/>
                <a:gd name="T9" fmla="*/ 103 h 382"/>
                <a:gd name="T10" fmla="*/ 218 w 658"/>
                <a:gd name="T11" fmla="*/ 0 h 382"/>
                <a:gd name="T12" fmla="*/ 657 w 658"/>
                <a:gd name="T13" fmla="*/ 86 h 3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58" h="382">
                  <a:moveTo>
                    <a:pt x="657" y="86"/>
                  </a:moveTo>
                  <a:lnTo>
                    <a:pt x="657" y="293"/>
                  </a:lnTo>
                  <a:lnTo>
                    <a:pt x="437" y="381"/>
                  </a:lnTo>
                  <a:lnTo>
                    <a:pt x="437" y="189"/>
                  </a:lnTo>
                  <a:lnTo>
                    <a:pt x="0" y="103"/>
                  </a:lnTo>
                  <a:lnTo>
                    <a:pt x="218" y="0"/>
                  </a:lnTo>
                  <a:lnTo>
                    <a:pt x="657" y="86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6329" name="Freeform 56"/>
            <p:cNvSpPr>
              <a:spLocks/>
            </p:cNvSpPr>
            <p:nvPr userDrawn="1"/>
          </p:nvSpPr>
          <p:spPr bwMode="auto">
            <a:xfrm>
              <a:off x="262" y="1181"/>
              <a:ext cx="659" cy="398"/>
            </a:xfrm>
            <a:custGeom>
              <a:avLst/>
              <a:gdLst>
                <a:gd name="T0" fmla="*/ 657 w 658"/>
                <a:gd name="T1" fmla="*/ 88 h 398"/>
                <a:gd name="T2" fmla="*/ 657 w 658"/>
                <a:gd name="T3" fmla="*/ 306 h 398"/>
                <a:gd name="T4" fmla="*/ 437 w 658"/>
                <a:gd name="T5" fmla="*/ 397 h 398"/>
                <a:gd name="T6" fmla="*/ 437 w 658"/>
                <a:gd name="T7" fmla="*/ 197 h 398"/>
                <a:gd name="T8" fmla="*/ 0 w 658"/>
                <a:gd name="T9" fmla="*/ 107 h 398"/>
                <a:gd name="T10" fmla="*/ 218 w 658"/>
                <a:gd name="T11" fmla="*/ 0 h 398"/>
                <a:gd name="T12" fmla="*/ 657 w 658"/>
                <a:gd name="T13" fmla="*/ 88 h 39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58" h="398">
                  <a:moveTo>
                    <a:pt x="657" y="88"/>
                  </a:moveTo>
                  <a:lnTo>
                    <a:pt x="657" y="306"/>
                  </a:lnTo>
                  <a:lnTo>
                    <a:pt x="437" y="397"/>
                  </a:lnTo>
                  <a:lnTo>
                    <a:pt x="437" y="197"/>
                  </a:lnTo>
                  <a:lnTo>
                    <a:pt x="0" y="107"/>
                  </a:lnTo>
                  <a:lnTo>
                    <a:pt x="218" y="0"/>
                  </a:lnTo>
                  <a:lnTo>
                    <a:pt x="657" y="8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56326" name="Rectangle 57"/>
          <p:cNvSpPr>
            <a:spLocks noChangeArrowheads="1"/>
          </p:cNvSpPr>
          <p:nvPr userDrawn="1"/>
        </p:nvSpPr>
        <p:spPr bwMode="auto">
          <a:xfrm>
            <a:off x="219077" y="2339975"/>
            <a:ext cx="1149350" cy="585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25" tIns="46014" rIns="92025" bIns="46014">
            <a:spAutoFit/>
          </a:bodyPr>
          <a:lstStyle/>
          <a:p>
            <a:pPr algn="ctr" defTabSz="761605"/>
            <a:r>
              <a:rPr lang="en-GB" sz="3200">
                <a:solidFill>
                  <a:srgbClr val="FFFFFF"/>
                </a:solidFill>
                <a:latin typeface="Arial Narrow" charset="0"/>
              </a:rPr>
              <a:t>E T 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93" r:id="rId1"/>
    <p:sldLayoutId id="2147484294" r:id="rId2"/>
    <p:sldLayoutId id="2147484295" r:id="rId3"/>
    <p:sldLayoutId id="2147484296" r:id="rId4"/>
    <p:sldLayoutId id="2147484297" r:id="rId5"/>
    <p:sldLayoutId id="2147484298" r:id="rId6"/>
    <p:sldLayoutId id="2147484299" r:id="rId7"/>
    <p:sldLayoutId id="2147484300" r:id="rId8"/>
    <p:sldLayoutId id="2147484301" r:id="rId9"/>
    <p:sldLayoutId id="2147484302" r:id="rId10"/>
    <p:sldLayoutId id="2147484303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3600" kern="1200">
          <a:solidFill>
            <a:srgbClr val="253356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ＭＳ Ｐゴシック" charset="0"/>
          <a:cs typeface="ＭＳ Ｐゴシック" charset="0"/>
        </a:defRPr>
      </a:lvl1pPr>
      <a:lvl2pPr algn="ctr" rtl="0" fontAlgn="base">
        <a:spcBef>
          <a:spcPct val="0"/>
        </a:spcBef>
        <a:spcAft>
          <a:spcPct val="0"/>
        </a:spcAft>
        <a:defRPr sz="3600">
          <a:solidFill>
            <a:srgbClr val="253356"/>
          </a:solidFill>
          <a:latin typeface="Arial Narrow" charset="0"/>
          <a:ea typeface="ＭＳ Ｐゴシック" charset="0"/>
          <a:cs typeface="ＭＳ Ｐゴシック" charset="0"/>
        </a:defRPr>
      </a:lvl2pPr>
      <a:lvl3pPr algn="ctr" rtl="0" fontAlgn="base">
        <a:spcBef>
          <a:spcPct val="0"/>
        </a:spcBef>
        <a:spcAft>
          <a:spcPct val="0"/>
        </a:spcAft>
        <a:defRPr sz="3600">
          <a:solidFill>
            <a:srgbClr val="253356"/>
          </a:solidFill>
          <a:latin typeface="Arial Narrow" charset="0"/>
          <a:ea typeface="ＭＳ Ｐゴシック" charset="0"/>
          <a:cs typeface="ＭＳ Ｐゴシック" charset="0"/>
        </a:defRPr>
      </a:lvl3pPr>
      <a:lvl4pPr algn="ctr" rtl="0" fontAlgn="base">
        <a:spcBef>
          <a:spcPct val="0"/>
        </a:spcBef>
        <a:spcAft>
          <a:spcPct val="0"/>
        </a:spcAft>
        <a:defRPr sz="3600">
          <a:solidFill>
            <a:srgbClr val="253356"/>
          </a:solidFill>
          <a:latin typeface="Arial Narrow" charset="0"/>
          <a:ea typeface="ＭＳ Ｐゴシック" charset="0"/>
          <a:cs typeface="ＭＳ Ｐゴシック" charset="0"/>
        </a:defRPr>
      </a:lvl4pPr>
      <a:lvl5pPr algn="ctr" rtl="0" fontAlgn="base">
        <a:spcBef>
          <a:spcPct val="0"/>
        </a:spcBef>
        <a:spcAft>
          <a:spcPct val="0"/>
        </a:spcAft>
        <a:defRPr sz="3600">
          <a:solidFill>
            <a:srgbClr val="253356"/>
          </a:solidFill>
          <a:latin typeface="Arial Narrow" charset="0"/>
          <a:ea typeface="ＭＳ Ｐゴシック" charset="0"/>
          <a:cs typeface="ＭＳ Ｐゴシック" charset="0"/>
        </a:defRPr>
      </a:lvl5pPr>
      <a:lvl6pPr marL="456963" algn="ctr" rtl="0" fontAlgn="base">
        <a:spcBef>
          <a:spcPct val="0"/>
        </a:spcBef>
        <a:spcAft>
          <a:spcPct val="0"/>
        </a:spcAft>
        <a:defRPr sz="3600">
          <a:solidFill>
            <a:srgbClr val="253356"/>
          </a:solidFill>
          <a:latin typeface="Arial Narrow" charset="0"/>
          <a:ea typeface="ＭＳ Ｐゴシック" charset="0"/>
          <a:cs typeface="ＭＳ Ｐゴシック" charset="0"/>
        </a:defRPr>
      </a:lvl6pPr>
      <a:lvl7pPr marL="913926" algn="ctr" rtl="0" fontAlgn="base">
        <a:spcBef>
          <a:spcPct val="0"/>
        </a:spcBef>
        <a:spcAft>
          <a:spcPct val="0"/>
        </a:spcAft>
        <a:defRPr sz="3600">
          <a:solidFill>
            <a:srgbClr val="253356"/>
          </a:solidFill>
          <a:latin typeface="Arial Narrow" charset="0"/>
          <a:ea typeface="ＭＳ Ｐゴシック" charset="0"/>
          <a:cs typeface="ＭＳ Ｐゴシック" charset="0"/>
        </a:defRPr>
      </a:lvl7pPr>
      <a:lvl8pPr marL="1370890" algn="ctr" rtl="0" fontAlgn="base">
        <a:spcBef>
          <a:spcPct val="0"/>
        </a:spcBef>
        <a:spcAft>
          <a:spcPct val="0"/>
        </a:spcAft>
        <a:defRPr sz="3600">
          <a:solidFill>
            <a:srgbClr val="253356"/>
          </a:solidFill>
          <a:latin typeface="Arial Narrow" charset="0"/>
          <a:ea typeface="ＭＳ Ｐゴシック" charset="0"/>
          <a:cs typeface="ＭＳ Ｐゴシック" charset="0"/>
        </a:defRPr>
      </a:lvl8pPr>
      <a:lvl9pPr marL="1827852" algn="ctr" rtl="0" fontAlgn="base">
        <a:spcBef>
          <a:spcPct val="0"/>
        </a:spcBef>
        <a:spcAft>
          <a:spcPct val="0"/>
        </a:spcAft>
        <a:defRPr sz="3600">
          <a:solidFill>
            <a:srgbClr val="253356"/>
          </a:solidFill>
          <a:latin typeface="Arial Narrow" charset="0"/>
          <a:ea typeface="ＭＳ Ｐゴシック" charset="0"/>
          <a:cs typeface="ＭＳ Ｐゴシック" charset="0"/>
        </a:defRPr>
      </a:lvl9pPr>
    </p:titleStyle>
    <p:bodyStyle>
      <a:lvl1pPr algn="l" rtl="0" fontAlgn="base">
        <a:spcBef>
          <a:spcPct val="20000"/>
        </a:spcBef>
        <a:spcAft>
          <a:spcPct val="0"/>
        </a:spcAft>
        <a:buFont typeface="Arial" charset="0"/>
        <a:defRPr sz="2600" kern="1200">
          <a:solidFill>
            <a:srgbClr val="374D81"/>
          </a:solidFill>
          <a:latin typeface="+mn-lt"/>
          <a:ea typeface="ＭＳ Ｐゴシック" charset="0"/>
          <a:cs typeface="ＭＳ Ｐゴシック" charset="0"/>
        </a:defRPr>
      </a:lvl1pPr>
      <a:lvl2pPr marL="799685" indent="-342722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charset="0"/>
        <a:buChar char="Ø"/>
        <a:defRPr sz="2400" kern="1200">
          <a:solidFill>
            <a:srgbClr val="374D81"/>
          </a:solidFill>
          <a:latin typeface="+mn-lt"/>
          <a:ea typeface="ＭＳ Ｐゴシック" charset="0"/>
          <a:cs typeface="+mn-cs"/>
        </a:defRPr>
      </a:lvl2pPr>
      <a:lvl3pPr marL="1256648" indent="-342722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charset="0"/>
        <a:buChar char="q"/>
        <a:defRPr sz="2000" kern="1200">
          <a:solidFill>
            <a:srgbClr val="374D81"/>
          </a:solidFill>
          <a:latin typeface="+mn-lt"/>
          <a:ea typeface="ＭＳ Ｐゴシック" charset="0"/>
          <a:cs typeface="+mn-cs"/>
        </a:defRPr>
      </a:lvl3pPr>
      <a:lvl4pPr marL="1599372" indent="-228482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charset="0"/>
        <a:buChar char="§"/>
        <a:defRPr sz="1600" kern="1200">
          <a:solidFill>
            <a:srgbClr val="374D81"/>
          </a:solidFill>
          <a:latin typeface="+mn-lt"/>
          <a:ea typeface="ＭＳ Ｐゴシック" charset="0"/>
          <a:cs typeface="+mn-cs"/>
        </a:defRPr>
      </a:lvl4pPr>
      <a:lvl5pPr marL="2056334" indent="-228482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4A66AC"/>
          </a:solidFill>
          <a:latin typeface="+mn-lt"/>
          <a:ea typeface="ＭＳ Ｐゴシック" charset="0"/>
          <a:cs typeface="+mn-cs"/>
        </a:defRPr>
      </a:lvl5pPr>
      <a:lvl6pPr marL="2513297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260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223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186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63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26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9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52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815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778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74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704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19672" y="3"/>
            <a:ext cx="7416824" cy="908719"/>
          </a:xfrm>
          <a:prstGeom prst="rect">
            <a:avLst/>
          </a:prstGeom>
        </p:spPr>
        <p:txBody>
          <a:bodyPr vert="horz" lIns="91390" tIns="45697" rIns="91390" bIns="45697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nl-B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19672" y="1196757"/>
            <a:ext cx="7416824" cy="4929411"/>
          </a:xfrm>
          <a:prstGeom prst="rect">
            <a:avLst/>
          </a:prstGeom>
        </p:spPr>
        <p:txBody>
          <a:bodyPr vert="horz" lIns="91390" tIns="45697" rIns="91390" bIns="45697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390" tIns="45697" rIns="91390" bIns="4569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4B572D09-BA85-4177-9296-222679275424}" type="slidenum">
              <a:rPr lang="nl-BE" b="0" smtClean="0">
                <a:solidFill>
                  <a:prstClr val="black">
                    <a:tint val="75000"/>
                  </a:prstClr>
                </a:solidFill>
                <a:latin typeface="Arial Narrow"/>
                <a:ea typeface="+mn-ea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nl-BE" b="0">
              <a:solidFill>
                <a:prstClr val="black">
                  <a:tint val="75000"/>
                </a:prstClr>
              </a:solidFill>
              <a:latin typeface="Arial Narrow"/>
              <a:ea typeface="+mn-ea"/>
              <a:cs typeface="+mn-cs"/>
            </a:endParaRPr>
          </a:p>
        </p:txBody>
      </p:sp>
      <p:grpSp>
        <p:nvGrpSpPr>
          <p:cNvPr id="9" name="Group 53"/>
          <p:cNvGrpSpPr>
            <a:grpSpLocks/>
          </p:cNvGrpSpPr>
          <p:nvPr userDrawn="1"/>
        </p:nvGrpSpPr>
        <p:grpSpPr bwMode="auto">
          <a:xfrm>
            <a:off x="377191" y="471488"/>
            <a:ext cx="836930" cy="1747838"/>
            <a:chOff x="262" y="1181"/>
            <a:chExt cx="659" cy="1101"/>
          </a:xfrm>
        </p:grpSpPr>
        <p:sp>
          <p:nvSpPr>
            <p:cNvPr id="10" name="Freeform 54"/>
            <p:cNvSpPr>
              <a:spLocks/>
            </p:cNvSpPr>
            <p:nvPr userDrawn="1"/>
          </p:nvSpPr>
          <p:spPr bwMode="auto">
            <a:xfrm>
              <a:off x="262" y="1886"/>
              <a:ext cx="659" cy="396"/>
            </a:xfrm>
            <a:custGeom>
              <a:avLst/>
              <a:gdLst/>
              <a:ahLst/>
              <a:cxnLst>
                <a:cxn ang="0">
                  <a:pos x="657" y="88"/>
                </a:cxn>
                <a:cxn ang="0">
                  <a:pos x="657" y="304"/>
                </a:cxn>
                <a:cxn ang="0">
                  <a:pos x="437" y="395"/>
                </a:cxn>
                <a:cxn ang="0">
                  <a:pos x="437" y="197"/>
                </a:cxn>
                <a:cxn ang="0">
                  <a:pos x="0" y="107"/>
                </a:cxn>
                <a:cxn ang="0">
                  <a:pos x="218" y="0"/>
                </a:cxn>
                <a:cxn ang="0">
                  <a:pos x="657" y="88"/>
                </a:cxn>
              </a:cxnLst>
              <a:rect l="0" t="0" r="r" b="b"/>
              <a:pathLst>
                <a:path w="658" h="396">
                  <a:moveTo>
                    <a:pt x="657" y="88"/>
                  </a:moveTo>
                  <a:lnTo>
                    <a:pt x="657" y="304"/>
                  </a:lnTo>
                  <a:lnTo>
                    <a:pt x="437" y="395"/>
                  </a:lnTo>
                  <a:lnTo>
                    <a:pt x="437" y="197"/>
                  </a:lnTo>
                  <a:lnTo>
                    <a:pt x="0" y="107"/>
                  </a:lnTo>
                  <a:lnTo>
                    <a:pt x="218" y="0"/>
                  </a:lnTo>
                  <a:lnTo>
                    <a:pt x="657" y="88"/>
                  </a:lnTo>
                </a:path>
              </a:pathLst>
            </a:custGeom>
            <a:solidFill>
              <a:srgbClr val="FFFFF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b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" name="Freeform 55"/>
            <p:cNvSpPr>
              <a:spLocks/>
            </p:cNvSpPr>
            <p:nvPr/>
          </p:nvSpPr>
          <p:spPr bwMode="auto">
            <a:xfrm>
              <a:off x="262" y="1542"/>
              <a:ext cx="659" cy="382"/>
            </a:xfrm>
            <a:custGeom>
              <a:avLst/>
              <a:gdLst/>
              <a:ahLst/>
              <a:cxnLst>
                <a:cxn ang="0">
                  <a:pos x="657" y="86"/>
                </a:cxn>
                <a:cxn ang="0">
                  <a:pos x="657" y="293"/>
                </a:cxn>
                <a:cxn ang="0">
                  <a:pos x="437" y="381"/>
                </a:cxn>
                <a:cxn ang="0">
                  <a:pos x="437" y="189"/>
                </a:cxn>
                <a:cxn ang="0">
                  <a:pos x="0" y="103"/>
                </a:cxn>
                <a:cxn ang="0">
                  <a:pos x="218" y="0"/>
                </a:cxn>
                <a:cxn ang="0">
                  <a:pos x="657" y="86"/>
                </a:cxn>
              </a:cxnLst>
              <a:rect l="0" t="0" r="r" b="b"/>
              <a:pathLst>
                <a:path w="658" h="382">
                  <a:moveTo>
                    <a:pt x="657" y="86"/>
                  </a:moveTo>
                  <a:lnTo>
                    <a:pt x="657" y="293"/>
                  </a:lnTo>
                  <a:lnTo>
                    <a:pt x="437" y="381"/>
                  </a:lnTo>
                  <a:lnTo>
                    <a:pt x="437" y="189"/>
                  </a:lnTo>
                  <a:lnTo>
                    <a:pt x="0" y="103"/>
                  </a:lnTo>
                  <a:lnTo>
                    <a:pt x="218" y="0"/>
                  </a:lnTo>
                  <a:lnTo>
                    <a:pt x="657" y="86"/>
                  </a:lnTo>
                </a:path>
              </a:pathLst>
            </a:custGeom>
            <a:solidFill>
              <a:srgbClr val="FFFFF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b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2" name="Freeform 56"/>
            <p:cNvSpPr>
              <a:spLocks/>
            </p:cNvSpPr>
            <p:nvPr userDrawn="1"/>
          </p:nvSpPr>
          <p:spPr bwMode="auto">
            <a:xfrm>
              <a:off x="262" y="1181"/>
              <a:ext cx="659" cy="398"/>
            </a:xfrm>
            <a:custGeom>
              <a:avLst/>
              <a:gdLst/>
              <a:ahLst/>
              <a:cxnLst>
                <a:cxn ang="0">
                  <a:pos x="657" y="88"/>
                </a:cxn>
                <a:cxn ang="0">
                  <a:pos x="657" y="306"/>
                </a:cxn>
                <a:cxn ang="0">
                  <a:pos x="437" y="397"/>
                </a:cxn>
                <a:cxn ang="0">
                  <a:pos x="437" y="197"/>
                </a:cxn>
                <a:cxn ang="0">
                  <a:pos x="0" y="107"/>
                </a:cxn>
                <a:cxn ang="0">
                  <a:pos x="218" y="0"/>
                </a:cxn>
                <a:cxn ang="0">
                  <a:pos x="657" y="88"/>
                </a:cxn>
              </a:cxnLst>
              <a:rect l="0" t="0" r="r" b="b"/>
              <a:pathLst>
                <a:path w="658" h="398">
                  <a:moveTo>
                    <a:pt x="657" y="88"/>
                  </a:moveTo>
                  <a:lnTo>
                    <a:pt x="657" y="306"/>
                  </a:lnTo>
                  <a:lnTo>
                    <a:pt x="437" y="397"/>
                  </a:lnTo>
                  <a:lnTo>
                    <a:pt x="437" y="197"/>
                  </a:lnTo>
                  <a:lnTo>
                    <a:pt x="0" y="107"/>
                  </a:lnTo>
                  <a:lnTo>
                    <a:pt x="218" y="0"/>
                  </a:lnTo>
                  <a:lnTo>
                    <a:pt x="657" y="88"/>
                  </a:lnTo>
                </a:path>
              </a:pathLst>
            </a:custGeom>
            <a:solidFill>
              <a:srgbClr val="FFFFF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b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</p:grpSp>
      <p:sp>
        <p:nvSpPr>
          <p:cNvPr id="13" name="Rectangle 57"/>
          <p:cNvSpPr>
            <a:spLocks noChangeArrowheads="1"/>
          </p:cNvSpPr>
          <p:nvPr userDrawn="1"/>
        </p:nvSpPr>
        <p:spPr bwMode="auto">
          <a:xfrm>
            <a:off x="219712" y="2339975"/>
            <a:ext cx="1149350" cy="585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25" tIns="46014" rIns="92025" bIns="46014">
            <a:spAutoFit/>
          </a:bodyPr>
          <a:lstStyle/>
          <a:p>
            <a:pPr algn="ctr" defTabSz="76160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>
                <a:solidFill>
                  <a:srgbClr val="FFFFFF"/>
                </a:solidFill>
                <a:latin typeface="Arial Narrow" pitchFamily="34" charset="0"/>
                <a:ea typeface="+mn-ea"/>
                <a:cs typeface="+mn-cs"/>
              </a:rPr>
              <a:t>E T N</a:t>
            </a:r>
          </a:p>
        </p:txBody>
      </p:sp>
    </p:spTree>
    <p:extLst>
      <p:ext uri="{BB962C8B-B14F-4D97-AF65-F5344CB8AC3E}">
        <p14:creationId xmlns:p14="http://schemas.microsoft.com/office/powerpoint/2010/main" val="3129635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05" r:id="rId1"/>
    <p:sldLayoutId id="2147484306" r:id="rId2"/>
    <p:sldLayoutId id="2147484307" r:id="rId3"/>
    <p:sldLayoutId id="2147484308" r:id="rId4"/>
    <p:sldLayoutId id="2147484309" r:id="rId5"/>
    <p:sldLayoutId id="2147484310" r:id="rId6"/>
    <p:sldLayoutId id="2147484311" r:id="rId7"/>
    <p:sldLayoutId id="2147484312" r:id="rId8"/>
    <p:sldLayoutId id="2147484313" r:id="rId9"/>
    <p:sldLayoutId id="2147484314" r:id="rId10"/>
    <p:sldLayoutId id="2147484315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13926" rtl="0" eaLnBrk="1" latinLnBrk="0" hangingPunct="1">
        <a:spcBef>
          <a:spcPct val="0"/>
        </a:spcBef>
        <a:buNone/>
        <a:defRPr sz="3600" b="0" i="0" strike="noStrike" kern="1200" baseline="0">
          <a:solidFill>
            <a:schemeClr val="accent4">
              <a:lumMod val="50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0" indent="0" algn="l" defTabSz="913926" rtl="0" eaLnBrk="1" latinLnBrk="0" hangingPunct="1">
        <a:spcBef>
          <a:spcPct val="20000"/>
        </a:spcBef>
        <a:buFont typeface="Arial" pitchFamily="34" charset="0"/>
        <a:buNone/>
        <a:defRPr sz="2600" kern="1200" baseline="0">
          <a:solidFill>
            <a:schemeClr val="accent4">
              <a:lumMod val="75000"/>
            </a:schemeClr>
          </a:solidFill>
          <a:latin typeface="+mn-lt"/>
          <a:ea typeface="+mn-ea"/>
          <a:cs typeface="+mn-cs"/>
        </a:defRPr>
      </a:lvl1pPr>
      <a:lvl2pPr marL="799685" indent="-342722" algn="l" defTabSz="913926" rtl="0" eaLnBrk="1" latinLnBrk="0" hangingPunct="1">
        <a:spcBef>
          <a:spcPct val="20000"/>
        </a:spcBef>
        <a:buClr>
          <a:srgbClr val="FF0000"/>
        </a:buClr>
        <a:buFont typeface="Wingdings" pitchFamily="2" charset="2"/>
        <a:buChar char="Ø"/>
        <a:defRPr sz="2400" kern="1200" baseline="0">
          <a:solidFill>
            <a:schemeClr val="accent4">
              <a:lumMod val="75000"/>
            </a:schemeClr>
          </a:solidFill>
          <a:latin typeface="+mn-lt"/>
          <a:ea typeface="+mn-ea"/>
          <a:cs typeface="+mn-cs"/>
        </a:defRPr>
      </a:lvl2pPr>
      <a:lvl3pPr marL="1256648" indent="-342722" algn="l" defTabSz="913926" rtl="0" eaLnBrk="1" latinLnBrk="0" hangingPunct="1">
        <a:spcBef>
          <a:spcPct val="20000"/>
        </a:spcBef>
        <a:buClr>
          <a:srgbClr val="FF0000"/>
        </a:buClr>
        <a:buFont typeface="Wingdings" pitchFamily="2" charset="2"/>
        <a:buChar char="q"/>
        <a:defRPr sz="2000" kern="1200" baseline="0">
          <a:solidFill>
            <a:schemeClr val="accent4">
              <a:lumMod val="75000"/>
            </a:schemeClr>
          </a:solidFill>
          <a:latin typeface="+mn-lt"/>
          <a:ea typeface="+mn-ea"/>
          <a:cs typeface="+mn-cs"/>
        </a:defRPr>
      </a:lvl3pPr>
      <a:lvl4pPr marL="1599372" indent="-228482" algn="l" defTabSz="913926" rtl="0" eaLnBrk="1" latinLnBrk="0" hangingPunct="1">
        <a:spcBef>
          <a:spcPct val="20000"/>
        </a:spcBef>
        <a:buClr>
          <a:srgbClr val="FF0000"/>
        </a:buClr>
        <a:buFont typeface="Wingdings" pitchFamily="2" charset="2"/>
        <a:buChar char="§"/>
        <a:defRPr sz="1600" kern="1200" baseline="0">
          <a:solidFill>
            <a:schemeClr val="accent4">
              <a:lumMod val="75000"/>
            </a:schemeClr>
          </a:solidFill>
          <a:latin typeface="+mn-lt"/>
          <a:ea typeface="+mn-ea"/>
          <a:cs typeface="+mn-cs"/>
        </a:defRPr>
      </a:lvl4pPr>
      <a:lvl5pPr marL="2056334" indent="-228482" algn="l" defTabSz="913926" rtl="0" eaLnBrk="1" latinLnBrk="0" hangingPunct="1">
        <a:spcBef>
          <a:spcPct val="20000"/>
        </a:spcBef>
        <a:buFont typeface="Arial" pitchFamily="34" charset="0"/>
        <a:buChar char="»"/>
        <a:defRPr sz="2000" kern="1200" baseline="0">
          <a:solidFill>
            <a:schemeClr val="accent4"/>
          </a:solidFill>
          <a:latin typeface="+mn-lt"/>
          <a:ea typeface="+mn-ea"/>
          <a:cs typeface="+mn-cs"/>
        </a:defRPr>
      </a:lvl5pPr>
      <a:lvl6pPr marL="2513297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260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223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186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63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26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9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52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815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778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74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704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7" Type="http://schemas.openxmlformats.org/officeDocument/2006/relationships/image" Target="../media/image21.png"/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2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4" Type="http://schemas.openxmlformats.org/officeDocument/2006/relationships/chart" Target="../charts/chart2.xml"/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4" Type="http://schemas.openxmlformats.org/officeDocument/2006/relationships/chart" Target="../charts/chart4.xml"/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4" Type="http://schemas.openxmlformats.org/officeDocument/2006/relationships/chart" Target="../charts/chart6.xml"/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4" Type="http://schemas.openxmlformats.org/officeDocument/2006/relationships/chart" Target="../charts/chart8.xml"/><Relationship Id="rId5" Type="http://schemas.openxmlformats.org/officeDocument/2006/relationships/chart" Target="../charts/chart9.xml"/><Relationship Id="rId6" Type="http://schemas.openxmlformats.org/officeDocument/2006/relationships/chart" Target="../charts/chart10.xml"/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://www.csa.com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4" Type="http://schemas.openxmlformats.org/officeDocument/2006/relationships/image" Target="../media/image24.tif"/><Relationship Id="rId5" Type="http://schemas.openxmlformats.org/officeDocument/2006/relationships/image" Target="../media/image25.tif"/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5" Type="http://schemas.openxmlformats.org/officeDocument/2006/relationships/image" Target="../media/image2.png"/><Relationship Id="rId6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4" Type="http://schemas.openxmlformats.org/officeDocument/2006/relationships/image" Target="../media/image9.jpeg"/><Relationship Id="rId5" Type="http://schemas.openxmlformats.org/officeDocument/2006/relationships/image" Target="../media/image10.png"/><Relationship Id="rId6" Type="http://schemas.openxmlformats.org/officeDocument/2006/relationships/image" Target="../media/image11.jpeg"/><Relationship Id="rId7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 b="-666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394" name="Text Box 2"/>
          <p:cNvSpPr txBox="1">
            <a:spLocks noChangeArrowheads="1"/>
          </p:cNvSpPr>
          <p:nvPr/>
        </p:nvSpPr>
        <p:spPr bwMode="auto">
          <a:xfrm>
            <a:off x="2339975" y="1118430"/>
            <a:ext cx="6659563" cy="896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390" tIns="45697" rIns="91390" bIns="45697">
            <a:spAutoFit/>
          </a:bodyPr>
          <a:lstStyle/>
          <a:p>
            <a:pPr algn="ctr" eaLnBrk="1" hangingPunct="1">
              <a:lnSpc>
                <a:spcPct val="80000"/>
              </a:lnSpc>
              <a:spcBef>
                <a:spcPct val="50000"/>
              </a:spcBef>
              <a:defRPr/>
            </a:pPr>
            <a:r>
              <a:rPr lang="en-US" sz="3200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Numerical Simulation of Combustion Processes in ENEA</a:t>
            </a:r>
            <a:endParaRPr lang="en-US" dirty="0">
              <a:solidFill>
                <a:srgbClr val="CC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71395" name="Rectangle 3"/>
          <p:cNvSpPr>
            <a:spLocks noChangeArrowheads="1"/>
          </p:cNvSpPr>
          <p:nvPr/>
        </p:nvSpPr>
        <p:spPr bwMode="auto">
          <a:xfrm>
            <a:off x="0" y="2849563"/>
            <a:ext cx="9144000" cy="392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390" tIns="45697" rIns="91390" bIns="0">
            <a:spAutoFit/>
          </a:bodyPr>
          <a:lstStyle/>
          <a:p>
            <a:pPr marL="288775" indent="-288775" algn="ctr" eaLnBrk="1" hangingPunct="1">
              <a:lnSpc>
                <a:spcPct val="120000"/>
              </a:lnSpc>
              <a:defRPr/>
            </a:pPr>
            <a:r>
              <a:rPr lang="it-IT" sz="2200" dirty="0">
                <a:solidFill>
                  <a:srgbClr val="000099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Eugenio Giacomazzi</a:t>
            </a:r>
          </a:p>
          <a:p>
            <a:pPr marL="288775" indent="-288775" algn="ctr" eaLnBrk="1" hangingPunct="1">
              <a:lnSpc>
                <a:spcPct val="120000"/>
              </a:lnSpc>
              <a:defRPr/>
            </a:pPr>
            <a:endParaRPr lang="it-IT" sz="2200" dirty="0">
              <a:solidFill>
                <a:srgbClr val="000099"/>
              </a:solidFill>
              <a:effectLst>
                <a:outerShdw blurRad="38100" dist="38100" dir="2700000" algn="tl">
                  <a:srgbClr val="DDDDDD"/>
                </a:outerShdw>
              </a:effectLst>
              <a:cs typeface="Arial" charset="0"/>
            </a:endParaRPr>
          </a:p>
          <a:p>
            <a:pPr marL="288775" indent="-288775" algn="ctr" eaLnBrk="1" hangingPunct="1">
              <a:lnSpc>
                <a:spcPct val="120000"/>
              </a:lnSpc>
              <a:defRPr/>
            </a:pPr>
            <a:endParaRPr lang="it-IT" sz="2200" dirty="0">
              <a:solidFill>
                <a:srgbClr val="000099"/>
              </a:solidFill>
              <a:effectLst>
                <a:outerShdw blurRad="38100" dist="38100" dir="2700000" algn="tl">
                  <a:srgbClr val="DDDDDD"/>
                </a:outerShdw>
              </a:effectLst>
              <a:cs typeface="Arial" charset="0"/>
            </a:endParaRPr>
          </a:p>
          <a:p>
            <a:pPr marL="288775" indent="-288775" algn="ctr" eaLnBrk="1" hangingPunct="1">
              <a:lnSpc>
                <a:spcPct val="120000"/>
              </a:lnSpc>
              <a:defRPr/>
            </a:pPr>
            <a:r>
              <a:rPr lang="it-IT" sz="1800" b="0" dirty="0" err="1" smtClean="0">
                <a:solidFill>
                  <a:srgbClr val="000099"/>
                </a:solidFill>
                <a:cs typeface="Times New Roman" charset="0"/>
              </a:rPr>
              <a:t>Sustainable</a:t>
            </a:r>
            <a:r>
              <a:rPr lang="it-IT" sz="1800" b="0" dirty="0" smtClean="0">
                <a:solidFill>
                  <a:srgbClr val="000099"/>
                </a:solidFill>
                <a:cs typeface="Times New Roman" charset="0"/>
              </a:rPr>
              <a:t> </a:t>
            </a:r>
            <a:r>
              <a:rPr lang="it-IT" sz="1800" b="0" dirty="0" err="1">
                <a:solidFill>
                  <a:srgbClr val="000099"/>
                </a:solidFill>
                <a:cs typeface="Times New Roman" charset="0"/>
              </a:rPr>
              <a:t>Combustion</a:t>
            </a:r>
            <a:r>
              <a:rPr lang="it-IT" sz="1800" b="0" dirty="0">
                <a:solidFill>
                  <a:srgbClr val="000099"/>
                </a:solidFill>
                <a:cs typeface="Times New Roman" charset="0"/>
              </a:rPr>
              <a:t> </a:t>
            </a:r>
            <a:r>
              <a:rPr lang="it-IT" sz="1800" b="0" dirty="0" err="1">
                <a:solidFill>
                  <a:srgbClr val="000099"/>
                </a:solidFill>
                <a:cs typeface="Times New Roman" charset="0"/>
              </a:rPr>
              <a:t>Processes</a:t>
            </a:r>
            <a:r>
              <a:rPr lang="it-IT" sz="1800" b="0" dirty="0">
                <a:solidFill>
                  <a:srgbClr val="000099"/>
                </a:solidFill>
                <a:cs typeface="Times New Roman" charset="0"/>
              </a:rPr>
              <a:t> </a:t>
            </a:r>
            <a:r>
              <a:rPr lang="it-IT" sz="1800" b="0" dirty="0" err="1">
                <a:solidFill>
                  <a:srgbClr val="000099"/>
                </a:solidFill>
                <a:cs typeface="Times New Roman" charset="0"/>
              </a:rPr>
              <a:t>Laboratory</a:t>
            </a:r>
            <a:r>
              <a:rPr lang="it-IT" sz="1800" b="0" dirty="0">
                <a:solidFill>
                  <a:srgbClr val="000099"/>
                </a:solidFill>
                <a:cs typeface="Times New Roman" charset="0"/>
              </a:rPr>
              <a:t> </a:t>
            </a:r>
            <a:r>
              <a:rPr lang="it-IT" sz="1800" b="0" dirty="0" smtClean="0">
                <a:solidFill>
                  <a:srgbClr val="000099"/>
                </a:solidFill>
                <a:cs typeface="Times New Roman" charset="0"/>
              </a:rPr>
              <a:t>(COMSO)</a:t>
            </a:r>
            <a:endParaRPr lang="it-IT" sz="1800" b="0" dirty="0">
              <a:solidFill>
                <a:srgbClr val="000099"/>
              </a:solidFill>
              <a:cs typeface="Times New Roman" charset="0"/>
            </a:endParaRPr>
          </a:p>
          <a:p>
            <a:pPr marL="288775" indent="-288775" algn="ctr" eaLnBrk="1" hangingPunct="1">
              <a:lnSpc>
                <a:spcPct val="120000"/>
              </a:lnSpc>
              <a:defRPr/>
            </a:pPr>
            <a:r>
              <a:rPr lang="it-IT" sz="1800" b="0" dirty="0">
                <a:solidFill>
                  <a:srgbClr val="000099"/>
                </a:solidFill>
                <a:cs typeface="Times New Roman" charset="0"/>
              </a:rPr>
              <a:t>Unit of Advanced Technologies for Energy and </a:t>
            </a:r>
            <a:r>
              <a:rPr lang="it-IT" sz="1800" b="0" dirty="0" err="1" smtClean="0">
                <a:solidFill>
                  <a:srgbClr val="000099"/>
                </a:solidFill>
                <a:cs typeface="Times New Roman" charset="0"/>
              </a:rPr>
              <a:t>Industry</a:t>
            </a:r>
            <a:r>
              <a:rPr lang="it-IT" sz="1800" b="0" dirty="0" smtClean="0">
                <a:solidFill>
                  <a:srgbClr val="000099"/>
                </a:solidFill>
                <a:cs typeface="Times New Roman" charset="0"/>
              </a:rPr>
              <a:t> (UTTEI)</a:t>
            </a:r>
            <a:endParaRPr lang="it-IT" sz="1800" b="0" dirty="0">
              <a:solidFill>
                <a:srgbClr val="000099"/>
              </a:solidFill>
              <a:cs typeface="Times New Roman" charset="0"/>
            </a:endParaRPr>
          </a:p>
          <a:p>
            <a:pPr marL="288775" indent="-288775" algn="ctr" eaLnBrk="1" hangingPunct="1">
              <a:lnSpc>
                <a:spcPct val="120000"/>
              </a:lnSpc>
              <a:defRPr/>
            </a:pPr>
            <a:r>
              <a:rPr lang="it-IT" sz="1800" b="0" dirty="0" smtClean="0">
                <a:solidFill>
                  <a:srgbClr val="000099"/>
                </a:solidFill>
                <a:cs typeface="Times New Roman" charset="0"/>
              </a:rPr>
              <a:t>ENEA - C.R</a:t>
            </a:r>
            <a:r>
              <a:rPr lang="it-IT" sz="1800" b="0" dirty="0">
                <a:solidFill>
                  <a:srgbClr val="000099"/>
                </a:solidFill>
                <a:cs typeface="Times New Roman" charset="0"/>
              </a:rPr>
              <a:t>. Casaccia, Rome, ITALY</a:t>
            </a:r>
          </a:p>
          <a:p>
            <a:pPr marL="288775" indent="-288775" algn="ctr" eaLnBrk="1" hangingPunct="1">
              <a:lnSpc>
                <a:spcPct val="120000"/>
              </a:lnSpc>
              <a:defRPr/>
            </a:pPr>
            <a:endParaRPr lang="it-IT" sz="1800" b="0" dirty="0">
              <a:solidFill>
                <a:srgbClr val="000099"/>
              </a:solidFill>
              <a:cs typeface="Times New Roman" charset="0"/>
            </a:endParaRPr>
          </a:p>
          <a:p>
            <a:pPr marL="288775" indent="-288775" algn="ctr" eaLnBrk="1" hangingPunct="1">
              <a:lnSpc>
                <a:spcPct val="120000"/>
              </a:lnSpc>
              <a:defRPr/>
            </a:pPr>
            <a:endParaRPr lang="en-US" sz="1800" b="0" dirty="0">
              <a:solidFill>
                <a:srgbClr val="000099"/>
              </a:solidFill>
              <a:cs typeface="Times New Roman" charset="0"/>
            </a:endParaRPr>
          </a:p>
          <a:p>
            <a:pPr marL="288775" indent="-288775" algn="ctr" eaLnBrk="1" hangingPunct="1">
              <a:lnSpc>
                <a:spcPct val="120000"/>
              </a:lnSpc>
              <a:defRPr/>
            </a:pPr>
            <a:endParaRPr lang="it-IT" sz="1800" b="0" dirty="0">
              <a:solidFill>
                <a:srgbClr val="000099"/>
              </a:solidFill>
              <a:cs typeface="Times New Roman" charset="0"/>
            </a:endParaRPr>
          </a:p>
          <a:p>
            <a:pPr marL="288775" indent="-288775" algn="ctr" eaLnBrk="1" hangingPunct="1">
              <a:lnSpc>
                <a:spcPct val="120000"/>
              </a:lnSpc>
              <a:defRPr/>
            </a:pPr>
            <a:r>
              <a:rPr lang="en-US" sz="1800" b="0" dirty="0">
                <a:solidFill>
                  <a:srgbClr val="000099"/>
                </a:solidFill>
                <a:cs typeface="Times New Roman" charset="0"/>
              </a:rPr>
              <a:t>ENEA Headquarter,</a:t>
            </a:r>
            <a:r>
              <a:rPr lang="it-IT" sz="1800" b="0" dirty="0">
                <a:solidFill>
                  <a:srgbClr val="000099"/>
                </a:solidFill>
                <a:cs typeface="Times New Roman" charset="0"/>
              </a:rPr>
              <a:t> Rome – </a:t>
            </a:r>
            <a:r>
              <a:rPr lang="it-IT" sz="1800" b="0" dirty="0" err="1">
                <a:solidFill>
                  <a:srgbClr val="000099"/>
                </a:solidFill>
                <a:cs typeface="Times New Roman" charset="0"/>
              </a:rPr>
              <a:t>Italy</a:t>
            </a:r>
            <a:endParaRPr lang="it-IT" sz="1800" b="0" dirty="0">
              <a:solidFill>
                <a:srgbClr val="000099"/>
              </a:solidFill>
              <a:cs typeface="Times New Roman" charset="0"/>
            </a:endParaRPr>
          </a:p>
          <a:p>
            <a:pPr marL="288775" indent="-288775" algn="ctr" eaLnBrk="1" hangingPunct="1">
              <a:lnSpc>
                <a:spcPct val="120000"/>
              </a:lnSpc>
              <a:defRPr/>
            </a:pPr>
            <a:r>
              <a:rPr lang="it-IT" sz="1800" b="0" dirty="0">
                <a:solidFill>
                  <a:srgbClr val="000099"/>
                </a:solidFill>
                <a:cs typeface="Times New Roman" charset="0"/>
              </a:rPr>
              <a:t>11 </a:t>
            </a:r>
            <a:r>
              <a:rPr lang="it-IT" sz="1800" b="0" dirty="0" err="1">
                <a:solidFill>
                  <a:srgbClr val="000099"/>
                </a:solidFill>
                <a:cs typeface="Times New Roman" charset="0"/>
              </a:rPr>
              <a:t>July</a:t>
            </a:r>
            <a:r>
              <a:rPr lang="it-IT" sz="1800" b="0" dirty="0">
                <a:solidFill>
                  <a:srgbClr val="000099"/>
                </a:solidFill>
                <a:cs typeface="Times New Roman" charset="0"/>
              </a:rPr>
              <a:t> 2013</a:t>
            </a:r>
          </a:p>
        </p:txBody>
      </p:sp>
      <p:grpSp>
        <p:nvGrpSpPr>
          <p:cNvPr id="21508" name="Group 4"/>
          <p:cNvGrpSpPr>
            <a:grpSpLocks/>
          </p:cNvGrpSpPr>
          <p:nvPr/>
        </p:nvGrpSpPr>
        <p:grpSpPr bwMode="auto">
          <a:xfrm>
            <a:off x="7324725" y="5241925"/>
            <a:ext cx="1785938" cy="1604963"/>
            <a:chOff x="5069" y="0"/>
            <a:chExt cx="1125" cy="1011"/>
          </a:xfrm>
        </p:grpSpPr>
        <p:pic>
          <p:nvPicPr>
            <p:cNvPr id="21509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175" r="16429" b="24330"/>
            <a:stretch>
              <a:fillRect/>
            </a:stretch>
          </p:blipFill>
          <p:spPr bwMode="auto">
            <a:xfrm>
              <a:off x="5172" y="0"/>
              <a:ext cx="919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8" name="Text Box 6"/>
            <p:cNvSpPr txBox="1">
              <a:spLocks noChangeArrowheads="1"/>
            </p:cNvSpPr>
            <p:nvPr/>
          </p:nvSpPr>
          <p:spPr bwMode="auto">
            <a:xfrm>
              <a:off x="5069" y="719"/>
              <a:ext cx="1125" cy="29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742950" indent="-28575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GB" sz="1200" dirty="0">
                  <a:solidFill>
                    <a:srgbClr val="00AE00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cs typeface="+mn-cs"/>
                </a:rPr>
                <a:t>Sustainable Combustion</a:t>
              </a:r>
            </a:p>
            <a:p>
              <a:pPr algn="ctr">
                <a:defRPr/>
              </a:pPr>
              <a:r>
                <a:rPr lang="en-GB" sz="1200" dirty="0">
                  <a:solidFill>
                    <a:srgbClr val="00AE00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cs typeface="+mn-cs"/>
                </a:rPr>
                <a:t>Processes Laboratory</a:t>
              </a:r>
            </a:p>
          </p:txBody>
        </p:sp>
      </p:grp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0014" y="-27384"/>
            <a:ext cx="7893486" cy="90805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>
                <a:latin typeface="Arial"/>
                <a:ea typeface="+mj-ea"/>
                <a:cs typeface="Arial"/>
              </a:rPr>
              <a:t>Combustion Dynamics Activities in ENEA</a:t>
            </a:r>
            <a:endParaRPr lang="en-GB" dirty="0">
              <a:latin typeface="Arial"/>
              <a:ea typeface="+mj-ea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323850" y="980728"/>
            <a:ext cx="9359900" cy="5533396"/>
          </a:xfrm>
        </p:spPr>
        <p:txBody>
          <a:bodyPr rtlCol="0">
            <a:normAutofit fontScale="85000" lnSpcReduction="10000"/>
          </a:bodyPr>
          <a:lstStyle/>
          <a:p>
            <a:pPr lvl="1" algn="just"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GB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rPr>
              <a:t>Coordination of a Project Group within ETN</a:t>
            </a:r>
            <a:r>
              <a:rPr lang="en-GB" sz="2200" dirty="0"/>
              <a:t>: </a:t>
            </a:r>
            <a:r>
              <a:rPr lang="en-GB" sz="2200" i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“Dynamics, Monitoring and Control of Combustion Instabilities in Gas Turbines”</a:t>
            </a:r>
            <a:r>
              <a:rPr lang="en-GB" sz="2200" dirty="0"/>
              <a:t>.</a:t>
            </a:r>
            <a:endParaRPr lang="en-GB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</a:endParaRPr>
          </a:p>
          <a:p>
            <a:pPr lvl="1" algn="just" fontAlgn="auto">
              <a:spcAft>
                <a:spcPts val="0"/>
              </a:spcAft>
              <a:buFont typeface="Wingdings" pitchFamily="2" charset="2"/>
              <a:buChar char="q"/>
              <a:defRPr/>
            </a:pPr>
            <a:endParaRPr lang="en-GB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</a:endParaRPr>
          </a:p>
          <a:p>
            <a:pPr lvl="1" algn="just"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GB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rPr>
              <a:t>Collaboration Agreement with ANSALDO ENERGIA</a:t>
            </a:r>
            <a:r>
              <a:rPr lang="en-GB" dirty="0" smtClean="0">
                <a:ea typeface="+mn-ea"/>
              </a:rPr>
              <a:t>: combustion monitoring and thermo-acoustic instabilities detection in the COMET-HP plant equipped with the ANSALDO </a:t>
            </a:r>
            <a:r>
              <a:rPr lang="en-GB" dirty="0" smtClean="0">
                <a:solidFill>
                  <a:srgbClr val="FF0000"/>
                </a:solidFill>
                <a:ea typeface="+mn-ea"/>
              </a:rPr>
              <a:t>V64.3A</a:t>
            </a:r>
            <a:r>
              <a:rPr lang="en-GB" dirty="0" smtClean="0">
                <a:ea typeface="+mn-ea"/>
              </a:rPr>
              <a:t>.</a:t>
            </a:r>
          </a:p>
          <a:p>
            <a:pPr marL="1159861" lvl="2" indent="-245935" algn="just"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dirty="0" smtClean="0">
                <a:ea typeface="+mn-ea"/>
              </a:rPr>
              <a:t>O</a:t>
            </a:r>
            <a:r>
              <a:rPr lang="en-GB" dirty="0" err="1" smtClean="0">
                <a:ea typeface="+mn-ea"/>
              </a:rPr>
              <a:t>ptical</a:t>
            </a:r>
            <a:r>
              <a:rPr lang="en-GB" dirty="0" smtClean="0">
                <a:ea typeface="+mn-ea"/>
              </a:rPr>
              <a:t> and acoustic sensors</a:t>
            </a:r>
          </a:p>
          <a:p>
            <a:pPr marL="1159861" lvl="2" indent="-245935" algn="just"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GB" dirty="0" smtClean="0">
                <a:ea typeface="+mn-ea"/>
              </a:rPr>
              <a:t>LES simulations</a:t>
            </a:r>
          </a:p>
          <a:p>
            <a:pPr lvl="2" algn="just" fontAlgn="auto">
              <a:spcAft>
                <a:spcPts val="0"/>
              </a:spcAft>
              <a:buFont typeface="Wingdings" charset="2"/>
              <a:buChar char="§"/>
              <a:defRPr/>
            </a:pPr>
            <a:endParaRPr lang="en-GB" dirty="0" smtClean="0">
              <a:ea typeface="+mn-ea"/>
            </a:endParaRPr>
          </a:p>
          <a:p>
            <a:pPr lvl="1" algn="just"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GB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Collaboration </a:t>
            </a:r>
            <a:r>
              <a:rPr lang="en-GB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Agreement with DLR (Stuttgart, DE)</a:t>
            </a:r>
            <a:r>
              <a:rPr lang="en-GB" dirty="0"/>
              <a:t>: validation of the </a:t>
            </a:r>
            <a:r>
              <a:rPr lang="en-GB" dirty="0" err="1"/>
              <a:t>HeaRT</a:t>
            </a:r>
            <a:r>
              <a:rPr lang="en-GB" dirty="0"/>
              <a:t> LES code by simulating thermo-acoustic instabilities in the PRECCINSTA combustor</a:t>
            </a:r>
            <a:r>
              <a:rPr lang="en-GB" dirty="0" smtClean="0"/>
              <a:t>.</a:t>
            </a:r>
            <a:endParaRPr lang="en-GB" dirty="0"/>
          </a:p>
          <a:p>
            <a:pPr marL="1159861" lvl="2" indent="-245935" algn="just"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GB" dirty="0" smtClean="0"/>
              <a:t>Marie Curie ITN Project </a:t>
            </a:r>
            <a:r>
              <a:rPr lang="en-GB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“Dynamics of Turbulent Flames in Gas Turbine </a:t>
            </a:r>
            <a:r>
              <a:rPr lang="en-GB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Combustors </a:t>
            </a:r>
            <a:r>
              <a:rPr lang="en-GB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Fired with Hydrogen-Enriched Natural Gas</a:t>
            </a:r>
            <a:r>
              <a:rPr lang="en-GB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  <a:r>
              <a:rPr lang="en-GB" dirty="0" smtClean="0"/>
              <a:t> (on both </a:t>
            </a:r>
            <a:r>
              <a:rPr lang="en-GB" dirty="0" err="1" smtClean="0"/>
              <a:t>numerics</a:t>
            </a:r>
            <a:r>
              <a:rPr lang="en-GB" dirty="0" smtClean="0"/>
              <a:t> and diagnostics expertise)</a:t>
            </a:r>
          </a:p>
          <a:p>
            <a:pPr marL="1345502" lvl="3" indent="-185643" algn="just"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GB" dirty="0" smtClean="0"/>
              <a:t>Partners: DLR, Imperial College, ENEA, LAVISION, SIEMENS, INCDT COMOTI, TU Delft, NTNU, INSA Rouen</a:t>
            </a:r>
          </a:p>
          <a:p>
            <a:pPr marL="1345502" lvl="3" indent="-185643" algn="just"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GB" dirty="0" smtClean="0"/>
              <a:t>Associated Partners: Purdue Univ., Duisburg-Essen Univ., E.ON</a:t>
            </a:r>
            <a:endParaRPr lang="en-GB" dirty="0"/>
          </a:p>
          <a:p>
            <a:pPr marL="456963" lvl="1" indent="0" algn="just" fontAlgn="auto">
              <a:spcAft>
                <a:spcPts val="0"/>
              </a:spcAft>
              <a:buNone/>
              <a:defRPr/>
            </a:pPr>
            <a:endParaRPr lang="en-GB" dirty="0"/>
          </a:p>
          <a:p>
            <a:pPr lvl="1" algn="just" fontAlgn="auto">
              <a:spcAft>
                <a:spcPts val="0"/>
              </a:spcAft>
              <a:buFont typeface="Wingdings" charset="2"/>
              <a:buChar char="q"/>
              <a:defRPr/>
            </a:pPr>
            <a:r>
              <a:rPr lang="en-GB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Collaboration Agreement with KAUST (Saudi Arabia):</a:t>
            </a:r>
            <a:r>
              <a:rPr lang="en-GB" dirty="0"/>
              <a:t> LES of thermo-acoustic instabilities in gas turbine combustors</a:t>
            </a:r>
            <a:r>
              <a:rPr lang="en-GB" dirty="0" smtClean="0"/>
              <a:t>. Porting of the </a:t>
            </a:r>
            <a:r>
              <a:rPr lang="en-GB" dirty="0" err="1" smtClean="0"/>
              <a:t>HeaRT</a:t>
            </a:r>
            <a:r>
              <a:rPr lang="en-GB" dirty="0" smtClean="0"/>
              <a:t> code onto </a:t>
            </a:r>
            <a:r>
              <a:rPr lang="en-GB" dirty="0" err="1" smtClean="0"/>
              <a:t>Shaheen</a:t>
            </a:r>
            <a:r>
              <a:rPr lang="en-GB" dirty="0" smtClean="0"/>
              <a:t> (Blue Gene - 64000 cores) already done. </a:t>
            </a:r>
            <a:r>
              <a:rPr lang="en-GB" dirty="0" smtClean="0">
                <a:solidFill>
                  <a:srgbClr val="FF0000"/>
                </a:solidFill>
              </a:rPr>
              <a:t>Executive Project</a:t>
            </a:r>
            <a:r>
              <a:rPr lang="en-GB" dirty="0" smtClean="0"/>
              <a:t> due in September.</a:t>
            </a:r>
            <a:endParaRPr lang="en-GB" dirty="0"/>
          </a:p>
          <a:p>
            <a:pPr lvl="1" algn="just" fontAlgn="auto">
              <a:spcAft>
                <a:spcPts val="0"/>
              </a:spcAft>
              <a:buFont typeface="Wingdings" charset="2"/>
              <a:buChar char="q"/>
              <a:defRPr/>
            </a:pP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44691"/>
            <a:ext cx="8640960" cy="90805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>
                <a:latin typeface="Arial"/>
                <a:ea typeface="+mj-ea"/>
                <a:cs typeface="Arial"/>
              </a:rPr>
              <a:t>First Predictions on PRECCINSTA Combustion Dynamics via FLUENT/ANSYS</a:t>
            </a:r>
            <a:endParaRPr lang="en-GB" dirty="0">
              <a:latin typeface="Arial"/>
              <a:ea typeface="+mj-ea"/>
              <a:cs typeface="Arial"/>
            </a:endParaRPr>
          </a:p>
        </p:txBody>
      </p:sp>
      <p:pic>
        <p:nvPicPr>
          <p:cNvPr id="5" name="Picture 11" descr="axvel_ex_n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200" y="4504819"/>
            <a:ext cx="2701440" cy="1898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0" t="48276" r="27019" b="22493"/>
          <a:stretch>
            <a:fillRect/>
          </a:stretch>
        </p:blipFill>
        <p:spPr bwMode="auto">
          <a:xfrm>
            <a:off x="360000" y="1394086"/>
            <a:ext cx="5054400" cy="258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P1-new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00" y="4440006"/>
            <a:ext cx="2769120" cy="1947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3276000" y="4634427"/>
            <a:ext cx="666720" cy="918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02" tIns="41451" rIns="82902" bIns="41451"/>
          <a:lstStyle>
            <a:lvl1pPr marL="328613" indent="-328613" eaLnBrk="0" hangingPunct="0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 sz="1600">
                <a:solidFill>
                  <a:srgbClr val="000000"/>
                </a:solidFill>
                <a:latin typeface="Verdana" charset="0"/>
                <a:ea typeface="MS Gothic" charset="0"/>
                <a:cs typeface="MS Gothic" charset="0"/>
              </a:defRPr>
            </a:lvl1pPr>
            <a:lvl2pPr eaLnBrk="0" hangingPunct="0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 sz="1600">
                <a:solidFill>
                  <a:srgbClr val="000000"/>
                </a:solidFill>
                <a:latin typeface="Verdana" charset="0"/>
                <a:ea typeface="MS Gothic" charset="0"/>
                <a:cs typeface="MS Gothic" charset="0"/>
              </a:defRPr>
            </a:lvl2pPr>
            <a:lvl3pPr eaLnBrk="0" hangingPunct="0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 sz="1600">
                <a:solidFill>
                  <a:srgbClr val="000000"/>
                </a:solidFill>
                <a:latin typeface="Verdana" charset="0"/>
                <a:ea typeface="MS Gothic" charset="0"/>
                <a:cs typeface="MS Gothic" charset="0"/>
              </a:defRPr>
            </a:lvl3pPr>
            <a:lvl4pPr eaLnBrk="0" hangingPunct="0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 sz="1600">
                <a:solidFill>
                  <a:srgbClr val="000000"/>
                </a:solidFill>
                <a:latin typeface="Verdana" charset="0"/>
                <a:ea typeface="MS Gothic" charset="0"/>
                <a:cs typeface="MS Gothic" charset="0"/>
              </a:defRPr>
            </a:lvl4pPr>
            <a:lvl5pPr eaLnBrk="0" hangingPunct="0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 sz="1600">
                <a:solidFill>
                  <a:srgbClr val="000000"/>
                </a:solidFill>
                <a:latin typeface="Verdana" charset="0"/>
                <a:ea typeface="MS Gothic" charset="0"/>
                <a:cs typeface="MS Gothic" charset="0"/>
              </a:defRPr>
            </a:lvl5pPr>
            <a:lvl6pPr marL="2514600" indent="-228600" defTabSz="449263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Arial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 sz="1600">
                <a:solidFill>
                  <a:srgbClr val="000000"/>
                </a:solidFill>
                <a:latin typeface="Verdana" charset="0"/>
                <a:ea typeface="MS Gothic" charset="0"/>
                <a:cs typeface="MS Gothic" charset="0"/>
              </a:defRPr>
            </a:lvl6pPr>
            <a:lvl7pPr marL="2971800" indent="-228600" defTabSz="449263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Arial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 sz="1600">
                <a:solidFill>
                  <a:srgbClr val="000000"/>
                </a:solidFill>
                <a:latin typeface="Verdana" charset="0"/>
                <a:ea typeface="MS Gothic" charset="0"/>
                <a:cs typeface="MS Gothic" charset="0"/>
              </a:defRPr>
            </a:lvl7pPr>
            <a:lvl8pPr marL="3429000" indent="-228600" defTabSz="449263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Arial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 sz="1600">
                <a:solidFill>
                  <a:srgbClr val="000000"/>
                </a:solidFill>
                <a:latin typeface="Verdana" charset="0"/>
                <a:ea typeface="MS Gothic" charset="0"/>
                <a:cs typeface="MS Gothic" charset="0"/>
              </a:defRPr>
            </a:lvl8pPr>
            <a:lvl9pPr marL="3886200" indent="-228600" defTabSz="449263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Arial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 sz="1600">
                <a:solidFill>
                  <a:srgbClr val="000000"/>
                </a:solidFill>
                <a:latin typeface="Verdana" charset="0"/>
                <a:ea typeface="MS Gothic" charset="0"/>
                <a:cs typeface="MS Gothic" charset="0"/>
              </a:defRPr>
            </a:lvl9pPr>
          </a:lstStyle>
          <a:p>
            <a:pPr algn="ctr" defTabSz="407315" eaLnBrk="1" hangingPunct="1">
              <a:buClr>
                <a:srgbClr val="1F497D"/>
              </a:buClr>
              <a:buSzPct val="100000"/>
            </a:pPr>
            <a:r>
              <a:rPr lang="it-IT" sz="1000" b="0">
                <a:latin typeface="Calibri" charset="0"/>
              </a:rPr>
              <a:t>EXP</a:t>
            </a:r>
          </a:p>
          <a:p>
            <a:pPr defTabSz="407315" eaLnBrk="1" hangingPunct="1">
              <a:buClr>
                <a:srgbClr val="1F497D"/>
              </a:buClr>
              <a:buSzPct val="100000"/>
            </a:pPr>
            <a:r>
              <a:rPr lang="it-IT" sz="1000" b="0">
                <a:solidFill>
                  <a:srgbClr val="FF0000"/>
                </a:solidFill>
                <a:latin typeface="Calibri" charset="0"/>
              </a:rPr>
              <a:t>+ 1.5 mm</a:t>
            </a:r>
            <a:endParaRPr lang="it-IT" sz="1000" b="0">
              <a:solidFill>
                <a:srgbClr val="FF0000"/>
              </a:solidFill>
              <a:latin typeface="Times New Roman" charset="0"/>
            </a:endParaRPr>
          </a:p>
          <a:p>
            <a:pPr defTabSz="407315" eaLnBrk="1" hangingPunct="1">
              <a:buClr>
                <a:srgbClr val="1F497D"/>
              </a:buClr>
              <a:buSzPct val="100000"/>
            </a:pPr>
            <a:r>
              <a:rPr lang="it-IT" sz="1000" b="0">
                <a:solidFill>
                  <a:srgbClr val="009900"/>
                </a:solidFill>
                <a:latin typeface="Calibri" charset="0"/>
              </a:rPr>
              <a:t>o    5mm</a:t>
            </a:r>
          </a:p>
          <a:p>
            <a:pPr defTabSz="407315" eaLnBrk="1" hangingPunct="1">
              <a:buClr>
                <a:srgbClr val="1F497D"/>
              </a:buClr>
              <a:buSzPct val="100000"/>
            </a:pPr>
            <a:r>
              <a:rPr lang="it-IT" sz="1000" b="0">
                <a:solidFill>
                  <a:srgbClr val="0033CC"/>
                </a:solidFill>
                <a:latin typeface="Calibri" charset="0"/>
              </a:rPr>
              <a:t>x 15 mm</a:t>
            </a:r>
          </a:p>
          <a:p>
            <a:pPr defTabSz="407315" eaLnBrk="1" hangingPunct="1">
              <a:buClr>
                <a:srgbClr val="1F497D"/>
              </a:buClr>
              <a:buSzPct val="100000"/>
            </a:pPr>
            <a:r>
              <a:rPr lang="it-IT" sz="1000" b="0">
                <a:solidFill>
                  <a:srgbClr val="FF33CC"/>
                </a:solidFill>
                <a:latin typeface="Calibri" charset="0"/>
              </a:rPr>
              <a:t>&gt; 35 mm</a:t>
            </a:r>
          </a:p>
          <a:p>
            <a:pPr defTabSz="407315" eaLnBrk="1" hangingPunct="1">
              <a:spcBef>
                <a:spcPts val="726"/>
              </a:spcBef>
              <a:buClr>
                <a:srgbClr val="1F497D"/>
              </a:buClr>
              <a:buSzPct val="100000"/>
            </a:pPr>
            <a:endParaRPr lang="it-IT" b="0"/>
          </a:p>
        </p:txBody>
      </p:sp>
      <p:sp>
        <p:nvSpPr>
          <p:cNvPr id="9" name="Rettangolo 13"/>
          <p:cNvSpPr>
            <a:spLocks noChangeArrowheads="1"/>
          </p:cNvSpPr>
          <p:nvPr/>
        </p:nvSpPr>
        <p:spPr bwMode="auto">
          <a:xfrm>
            <a:off x="5627520" y="5800949"/>
            <a:ext cx="3516480" cy="362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02" tIns="41451" rIns="82902" bIns="41451">
            <a:spAutoFit/>
          </a:bodyPr>
          <a:lstStyle/>
          <a:p>
            <a:pPr defTabSz="407315" eaLnBrk="1" hangingPunct="1">
              <a:spcBef>
                <a:spcPts val="726"/>
              </a:spcBef>
              <a:buClr>
                <a:srgbClr val="1F497D"/>
              </a:buClr>
              <a:buSzPct val="100000"/>
            </a:pPr>
            <a:r>
              <a:rPr lang="en-US" sz="900" b="0">
                <a:solidFill>
                  <a:srgbClr val="000000"/>
                </a:solidFill>
                <a:latin typeface="Verdana" charset="0"/>
                <a:ea typeface="MS Gothic" charset="0"/>
                <a:cs typeface="MS Gothic" charset="0"/>
              </a:rPr>
              <a:t>Temperature (top) and O</a:t>
            </a:r>
            <a:r>
              <a:rPr lang="en-US" sz="900" b="0" baseline="-25000">
                <a:solidFill>
                  <a:srgbClr val="000000"/>
                </a:solidFill>
                <a:latin typeface="Verdana" charset="0"/>
                <a:ea typeface="MS Gothic" charset="0"/>
                <a:cs typeface="MS Gothic" charset="0"/>
              </a:rPr>
              <a:t>2</a:t>
            </a:r>
            <a:r>
              <a:rPr lang="en-US" sz="900" b="0">
                <a:solidFill>
                  <a:srgbClr val="000000"/>
                </a:solidFill>
                <a:latin typeface="Verdana" charset="0"/>
                <a:ea typeface="MS Gothic" charset="0"/>
                <a:cs typeface="MS Gothic" charset="0"/>
              </a:rPr>
              <a:t> mole fraction (bottom) radial profiles</a:t>
            </a:r>
            <a:endParaRPr lang="it-IT" sz="900" b="0">
              <a:solidFill>
                <a:srgbClr val="000000"/>
              </a:solidFill>
              <a:latin typeface="Verdana" charset="0"/>
              <a:ea typeface="MS Gothic" charset="0"/>
              <a:cs typeface="MS Gothic" charset="0"/>
            </a:endParaRPr>
          </a:p>
        </p:txBody>
      </p:sp>
      <p:sp>
        <p:nvSpPr>
          <p:cNvPr id="10" name="Rettangolo 14"/>
          <p:cNvSpPr>
            <a:spLocks noChangeArrowheads="1"/>
          </p:cNvSpPr>
          <p:nvPr/>
        </p:nvSpPr>
        <p:spPr bwMode="auto">
          <a:xfrm>
            <a:off x="684005" y="3856745"/>
            <a:ext cx="4570560" cy="362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02" tIns="41451" rIns="82902" bIns="41451">
            <a:spAutoFit/>
          </a:bodyPr>
          <a:lstStyle/>
          <a:p>
            <a:pPr defTabSz="407315" eaLnBrk="1" hangingPunct="1">
              <a:spcBef>
                <a:spcPts val="726"/>
              </a:spcBef>
              <a:buClr>
                <a:srgbClr val="1F497D"/>
              </a:buClr>
              <a:buSzPct val="100000"/>
            </a:pPr>
            <a:r>
              <a:rPr lang="en-US" sz="900" b="0">
                <a:solidFill>
                  <a:srgbClr val="000000"/>
                </a:solidFill>
                <a:latin typeface="Verdana" charset="0"/>
                <a:ea typeface="MS Gothic" charset="0"/>
                <a:cs typeface="MS Gothic" charset="0"/>
              </a:rPr>
              <a:t>Instantaneous (left) and mean (right) temperature (a) and OH mass fraction (b).</a:t>
            </a:r>
            <a:endParaRPr lang="it-IT" sz="900" b="0">
              <a:solidFill>
                <a:srgbClr val="000000"/>
              </a:solidFill>
              <a:latin typeface="Verdana" charset="0"/>
              <a:ea typeface="MS Gothic" charset="0"/>
              <a:cs typeface="MS Gothic" charset="0"/>
            </a:endParaRPr>
          </a:p>
        </p:txBody>
      </p:sp>
      <p:sp>
        <p:nvSpPr>
          <p:cNvPr id="11" name="Rettangolo 15"/>
          <p:cNvSpPr>
            <a:spLocks noChangeArrowheads="1"/>
          </p:cNvSpPr>
          <p:nvPr/>
        </p:nvSpPr>
        <p:spPr bwMode="auto">
          <a:xfrm>
            <a:off x="0" y="6374129"/>
            <a:ext cx="3257280" cy="223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02" tIns="41451" rIns="82902" bIns="41451">
            <a:spAutoFit/>
          </a:bodyPr>
          <a:lstStyle/>
          <a:p>
            <a:pPr defTabSz="407315" eaLnBrk="1" hangingPunct="1">
              <a:spcBef>
                <a:spcPts val="726"/>
              </a:spcBef>
              <a:buClr>
                <a:srgbClr val="1F497D"/>
              </a:buClr>
              <a:buSzPct val="100000"/>
            </a:pPr>
            <a:r>
              <a:rPr lang="en-US" sz="900" b="0">
                <a:solidFill>
                  <a:srgbClr val="000000"/>
                </a:solidFill>
                <a:latin typeface="Verdana" charset="0"/>
                <a:ea typeface="MS Gothic" charset="0"/>
                <a:cs typeface="MS Gothic" charset="0"/>
              </a:rPr>
              <a:t>Pressure signal in the plenum and in the chamber</a:t>
            </a:r>
            <a:endParaRPr lang="it-IT" sz="900" b="0">
              <a:solidFill>
                <a:srgbClr val="000000"/>
              </a:solidFill>
              <a:latin typeface="Verdana" charset="0"/>
              <a:ea typeface="MS Gothic" charset="0"/>
              <a:cs typeface="MS Gothic" charset="0"/>
            </a:endParaRPr>
          </a:p>
        </p:txBody>
      </p:sp>
      <p:sp>
        <p:nvSpPr>
          <p:cNvPr id="12" name="Rettangolo 16"/>
          <p:cNvSpPr>
            <a:spLocks noChangeArrowheads="1"/>
          </p:cNvSpPr>
          <p:nvPr/>
        </p:nvSpPr>
        <p:spPr bwMode="auto">
          <a:xfrm>
            <a:off x="3551042" y="6365488"/>
            <a:ext cx="1409760" cy="223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902" tIns="41451" rIns="82902" bIns="41451">
            <a:spAutoFit/>
          </a:bodyPr>
          <a:lstStyle/>
          <a:p>
            <a:pPr defTabSz="407315" eaLnBrk="1" hangingPunct="1">
              <a:spcBef>
                <a:spcPts val="726"/>
              </a:spcBef>
              <a:buClr>
                <a:srgbClr val="1F497D"/>
              </a:buClr>
              <a:buSzPct val="100000"/>
            </a:pPr>
            <a:r>
              <a:rPr lang="en-US" sz="900" b="0">
                <a:solidFill>
                  <a:srgbClr val="000000"/>
                </a:solidFill>
                <a:latin typeface="Verdana" charset="0"/>
                <a:ea typeface="MS Gothic" charset="0"/>
                <a:cs typeface="MS Gothic" charset="0"/>
              </a:rPr>
              <a:t>Axial velocity profiles</a:t>
            </a:r>
            <a:endParaRPr lang="it-IT" sz="900" b="0">
              <a:solidFill>
                <a:srgbClr val="000000"/>
              </a:solidFill>
              <a:latin typeface="Verdana" charset="0"/>
              <a:ea typeface="MS Gothic" charset="0"/>
              <a:cs typeface="MS Gothic" charset="0"/>
            </a:endParaRPr>
          </a:p>
        </p:txBody>
      </p:sp>
      <p:sp>
        <p:nvSpPr>
          <p:cNvPr id="13" name="Rettangolo 17"/>
          <p:cNvSpPr>
            <a:spLocks noChangeArrowheads="1"/>
          </p:cNvSpPr>
          <p:nvPr/>
        </p:nvSpPr>
        <p:spPr bwMode="auto">
          <a:xfrm>
            <a:off x="6321606" y="1329284"/>
            <a:ext cx="1846281" cy="321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902" tIns="41451" rIns="82902" bIns="41451">
            <a:spAutoFit/>
          </a:bodyPr>
          <a:lstStyle/>
          <a:p>
            <a:pPr defTabSz="407315" eaLnBrk="1" hangingPunct="1">
              <a:spcBef>
                <a:spcPts val="726"/>
              </a:spcBef>
              <a:buClr>
                <a:srgbClr val="1F497D"/>
              </a:buClr>
              <a:buSzPct val="100000"/>
            </a:pPr>
            <a:r>
              <a:rPr lang="it-IT" sz="1500" b="0" i="1">
                <a:solidFill>
                  <a:srgbClr val="000000"/>
                </a:solidFill>
                <a:latin typeface="Verdana" charset="0"/>
                <a:ea typeface="MS Gothic" charset="0"/>
                <a:cs typeface="MS Gothic" charset="0"/>
              </a:rPr>
              <a:t>Φ </a:t>
            </a:r>
            <a:r>
              <a:rPr lang="en-US" sz="1500" b="0">
                <a:solidFill>
                  <a:srgbClr val="000000"/>
                </a:solidFill>
                <a:latin typeface="Verdana" charset="0"/>
                <a:ea typeface="MS Gothic" charset="0"/>
                <a:cs typeface="MS Gothic" charset="0"/>
              </a:rPr>
              <a:t>= 0</a:t>
            </a:r>
            <a:r>
              <a:rPr lang="en-US" sz="1500" b="0" i="1">
                <a:solidFill>
                  <a:srgbClr val="000000"/>
                </a:solidFill>
                <a:latin typeface="Verdana" charset="0"/>
                <a:ea typeface="MS Gothic" charset="0"/>
                <a:cs typeface="MS Gothic" charset="0"/>
              </a:rPr>
              <a:t>.</a:t>
            </a:r>
            <a:r>
              <a:rPr lang="en-US" sz="1500" b="0">
                <a:solidFill>
                  <a:srgbClr val="000000"/>
                </a:solidFill>
                <a:latin typeface="Verdana" charset="0"/>
                <a:ea typeface="MS Gothic" charset="0"/>
                <a:cs typeface="MS Gothic" charset="0"/>
              </a:rPr>
              <a:t>7 (25 kW)</a:t>
            </a:r>
            <a:endParaRPr lang="it-IT" sz="1500" b="0">
              <a:solidFill>
                <a:srgbClr val="000000"/>
              </a:solidFill>
              <a:latin typeface="Verdana" charset="0"/>
              <a:ea typeface="MS Gothic" charset="0"/>
              <a:cs typeface="MS Gothic" charset="0"/>
            </a:endParaRPr>
          </a:p>
        </p:txBody>
      </p:sp>
      <p:sp>
        <p:nvSpPr>
          <p:cNvPr id="14" name="Rettangolo 18"/>
          <p:cNvSpPr>
            <a:spLocks noChangeArrowheads="1"/>
          </p:cNvSpPr>
          <p:nvPr/>
        </p:nvSpPr>
        <p:spPr bwMode="auto">
          <a:xfrm>
            <a:off x="5868000" y="1718123"/>
            <a:ext cx="2592000" cy="250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02" tIns="41451" rIns="82902" bIns="41451">
            <a:spAutoFit/>
          </a:bodyPr>
          <a:lstStyle/>
          <a:p>
            <a:pPr defTabSz="407315" eaLnBrk="1" hangingPunct="1">
              <a:spcBef>
                <a:spcPts val="726"/>
              </a:spcBef>
              <a:buClr>
                <a:srgbClr val="1F497D"/>
              </a:buClr>
              <a:buSzPct val="100000"/>
            </a:pPr>
            <a:r>
              <a:rPr lang="en-US" sz="1100" b="0">
                <a:solidFill>
                  <a:srgbClr val="000000"/>
                </a:solidFill>
                <a:latin typeface="Verdana" charset="0"/>
                <a:ea typeface="MS Gothic" charset="0"/>
                <a:cs typeface="MS Gothic" charset="0"/>
              </a:rPr>
              <a:t> Reynolds 35000-swirl number 0.6</a:t>
            </a:r>
            <a:endParaRPr lang="it-IT" sz="1100" b="0">
              <a:solidFill>
                <a:srgbClr val="000000"/>
              </a:solidFill>
              <a:latin typeface="Verdana" charset="0"/>
              <a:ea typeface="MS Gothic" charset="0"/>
              <a:cs typeface="MS Gothic" charset="0"/>
            </a:endParaRPr>
          </a:p>
        </p:txBody>
      </p:sp>
      <p:sp>
        <p:nvSpPr>
          <p:cNvPr id="15" name="Rettangolo 19"/>
          <p:cNvSpPr>
            <a:spLocks noChangeArrowheads="1"/>
          </p:cNvSpPr>
          <p:nvPr/>
        </p:nvSpPr>
        <p:spPr bwMode="auto">
          <a:xfrm>
            <a:off x="1332005" y="5217692"/>
            <a:ext cx="578880" cy="223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902" tIns="41451" rIns="82902" bIns="41451">
            <a:spAutoFit/>
          </a:bodyPr>
          <a:lstStyle/>
          <a:p>
            <a:pPr defTabSz="407315" eaLnBrk="1" hangingPunct="1">
              <a:spcBef>
                <a:spcPts val="726"/>
              </a:spcBef>
              <a:buClr>
                <a:srgbClr val="1F497D"/>
              </a:buClr>
              <a:buSzPct val="100000"/>
            </a:pPr>
            <a:r>
              <a:rPr lang="en-US" sz="900" b="0">
                <a:solidFill>
                  <a:srgbClr val="000000"/>
                </a:solidFill>
                <a:latin typeface="Verdana" charset="0"/>
                <a:ea typeface="MS Gothic" charset="0"/>
                <a:cs typeface="MS Gothic" charset="0"/>
              </a:rPr>
              <a:t>250 Hz</a:t>
            </a:r>
            <a:endParaRPr lang="it-IT" sz="900" b="0">
              <a:solidFill>
                <a:srgbClr val="000000"/>
              </a:solidFill>
              <a:latin typeface="Verdana" charset="0"/>
              <a:ea typeface="MS Gothic" charset="0"/>
              <a:cs typeface="MS Gothic" charset="0"/>
            </a:endParaRPr>
          </a:p>
        </p:txBody>
      </p:sp>
      <p:sp>
        <p:nvSpPr>
          <p:cNvPr id="16" name="Rettangolo 20"/>
          <p:cNvSpPr>
            <a:spLocks noChangeArrowheads="1"/>
          </p:cNvSpPr>
          <p:nvPr/>
        </p:nvSpPr>
        <p:spPr bwMode="auto">
          <a:xfrm>
            <a:off x="295204" y="1329284"/>
            <a:ext cx="562739" cy="268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902" tIns="41451" rIns="82902" bIns="41451">
            <a:spAutoFit/>
          </a:bodyPr>
          <a:lstStyle/>
          <a:p>
            <a:pPr defTabSz="407315" eaLnBrk="1" hangingPunct="1">
              <a:spcBef>
                <a:spcPts val="726"/>
              </a:spcBef>
              <a:buClr>
                <a:srgbClr val="1F497D"/>
              </a:buClr>
              <a:buSzPct val="100000"/>
            </a:pPr>
            <a:r>
              <a:rPr lang="en-US" sz="1200" b="0" dirty="0" smtClean="0">
                <a:solidFill>
                  <a:srgbClr val="000000"/>
                </a:solidFill>
                <a:latin typeface="Verdana" charset="0"/>
                <a:ea typeface="MS Gothic" charset="0"/>
                <a:cs typeface="MS Gothic" charset="0"/>
              </a:rPr>
              <a:t>T (</a:t>
            </a:r>
            <a:r>
              <a:rPr lang="en-US" sz="1200" b="0" dirty="0">
                <a:solidFill>
                  <a:srgbClr val="000000"/>
                </a:solidFill>
                <a:latin typeface="Verdana" charset="0"/>
                <a:ea typeface="MS Gothic" charset="0"/>
                <a:cs typeface="MS Gothic" charset="0"/>
              </a:rPr>
              <a:t>K)</a:t>
            </a:r>
            <a:endParaRPr lang="it-IT" sz="1200" b="0" dirty="0">
              <a:solidFill>
                <a:srgbClr val="000000"/>
              </a:solidFill>
              <a:latin typeface="Verdana" charset="0"/>
              <a:ea typeface="MS Gothic" charset="0"/>
              <a:cs typeface="MS Gothic" charset="0"/>
            </a:endParaRPr>
          </a:p>
        </p:txBody>
      </p:sp>
      <p:pic>
        <p:nvPicPr>
          <p:cNvPr id="17" name="Picture 9" descr="t_ex_nu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9200" y="2016237"/>
            <a:ext cx="2676960" cy="184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0" descr="o2_ex_num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3200" y="3856748"/>
            <a:ext cx="2731680" cy="1929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7"/>
          <p:cNvSpPr txBox="1">
            <a:spLocks noChangeArrowheads="1"/>
          </p:cNvSpPr>
          <p:nvPr/>
        </p:nvSpPr>
        <p:spPr bwMode="auto">
          <a:xfrm>
            <a:off x="8330400" y="3338291"/>
            <a:ext cx="712800" cy="1036909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02" tIns="41451" rIns="82902" bIns="41451"/>
          <a:lstStyle>
            <a:lvl1pPr marL="328613" indent="-328613" eaLnBrk="0" hangingPunct="0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 sz="1600">
                <a:solidFill>
                  <a:srgbClr val="000000"/>
                </a:solidFill>
                <a:latin typeface="Verdana" charset="0"/>
                <a:ea typeface="MS Gothic" charset="0"/>
                <a:cs typeface="MS Gothic" charset="0"/>
              </a:defRPr>
            </a:lvl1pPr>
            <a:lvl2pPr eaLnBrk="0" hangingPunct="0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 sz="1600">
                <a:solidFill>
                  <a:srgbClr val="000000"/>
                </a:solidFill>
                <a:latin typeface="Verdana" charset="0"/>
                <a:ea typeface="MS Gothic" charset="0"/>
                <a:cs typeface="MS Gothic" charset="0"/>
              </a:defRPr>
            </a:lvl2pPr>
            <a:lvl3pPr eaLnBrk="0" hangingPunct="0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 sz="1600">
                <a:solidFill>
                  <a:srgbClr val="000000"/>
                </a:solidFill>
                <a:latin typeface="Verdana" charset="0"/>
                <a:ea typeface="MS Gothic" charset="0"/>
                <a:cs typeface="MS Gothic" charset="0"/>
              </a:defRPr>
            </a:lvl3pPr>
            <a:lvl4pPr eaLnBrk="0" hangingPunct="0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 sz="1600">
                <a:solidFill>
                  <a:srgbClr val="000000"/>
                </a:solidFill>
                <a:latin typeface="Verdana" charset="0"/>
                <a:ea typeface="MS Gothic" charset="0"/>
                <a:cs typeface="MS Gothic" charset="0"/>
              </a:defRPr>
            </a:lvl4pPr>
            <a:lvl5pPr eaLnBrk="0" hangingPunct="0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 sz="1600">
                <a:solidFill>
                  <a:srgbClr val="000000"/>
                </a:solidFill>
                <a:latin typeface="Verdana" charset="0"/>
                <a:ea typeface="MS Gothic" charset="0"/>
                <a:cs typeface="MS Gothic" charset="0"/>
              </a:defRPr>
            </a:lvl5pPr>
            <a:lvl6pPr marL="2514600" indent="-228600" defTabSz="449263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Arial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 sz="1600">
                <a:solidFill>
                  <a:srgbClr val="000000"/>
                </a:solidFill>
                <a:latin typeface="Verdana" charset="0"/>
                <a:ea typeface="MS Gothic" charset="0"/>
                <a:cs typeface="MS Gothic" charset="0"/>
              </a:defRPr>
            </a:lvl6pPr>
            <a:lvl7pPr marL="2971800" indent="-228600" defTabSz="449263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Arial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 sz="1600">
                <a:solidFill>
                  <a:srgbClr val="000000"/>
                </a:solidFill>
                <a:latin typeface="Verdana" charset="0"/>
                <a:ea typeface="MS Gothic" charset="0"/>
                <a:cs typeface="MS Gothic" charset="0"/>
              </a:defRPr>
            </a:lvl7pPr>
            <a:lvl8pPr marL="3429000" indent="-228600" defTabSz="449263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Arial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 sz="1600">
                <a:solidFill>
                  <a:srgbClr val="000000"/>
                </a:solidFill>
                <a:latin typeface="Verdana" charset="0"/>
                <a:ea typeface="MS Gothic" charset="0"/>
                <a:cs typeface="MS Gothic" charset="0"/>
              </a:defRPr>
            </a:lvl8pPr>
            <a:lvl9pPr marL="3886200" indent="-228600" defTabSz="449263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Arial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 sz="1600">
                <a:solidFill>
                  <a:srgbClr val="000000"/>
                </a:solidFill>
                <a:latin typeface="Verdana" charset="0"/>
                <a:ea typeface="MS Gothic" charset="0"/>
                <a:cs typeface="MS Gothic" charset="0"/>
              </a:defRPr>
            </a:lvl9pPr>
          </a:lstStyle>
          <a:p>
            <a:pPr algn="ctr" defTabSz="407315" eaLnBrk="1" hangingPunct="1">
              <a:buClr>
                <a:srgbClr val="1F497D"/>
              </a:buClr>
              <a:buSzPct val="100000"/>
            </a:pPr>
            <a:r>
              <a:rPr lang="it-IT" sz="1000" b="0">
                <a:latin typeface="Calibri" charset="0"/>
              </a:rPr>
              <a:t>EXP</a:t>
            </a:r>
          </a:p>
          <a:p>
            <a:pPr defTabSz="407315" eaLnBrk="1" hangingPunct="1">
              <a:buClr>
                <a:srgbClr val="1F497D"/>
              </a:buClr>
              <a:buSzPct val="100000"/>
            </a:pPr>
            <a:r>
              <a:rPr lang="it-IT" sz="1000" b="0">
                <a:solidFill>
                  <a:srgbClr val="00B050"/>
                </a:solidFill>
                <a:latin typeface="Calibri" charset="0"/>
              </a:rPr>
              <a:t>*   6 mm</a:t>
            </a:r>
          </a:p>
          <a:p>
            <a:pPr defTabSz="407315" eaLnBrk="1" hangingPunct="1">
              <a:buClr>
                <a:srgbClr val="1F497D"/>
              </a:buClr>
              <a:buSzPct val="100000"/>
            </a:pPr>
            <a:r>
              <a:rPr lang="it-IT" sz="1000" b="0">
                <a:solidFill>
                  <a:srgbClr val="FF0000"/>
                </a:solidFill>
                <a:latin typeface="Calibri" charset="0"/>
              </a:rPr>
              <a:t>+ 10 mm</a:t>
            </a:r>
          </a:p>
          <a:p>
            <a:pPr defTabSz="407315" eaLnBrk="1" hangingPunct="1">
              <a:buClr>
                <a:srgbClr val="1F497D"/>
              </a:buClr>
              <a:buSzPct val="100000"/>
            </a:pPr>
            <a:r>
              <a:rPr lang="it-IT" sz="1000" b="0">
                <a:solidFill>
                  <a:srgbClr val="548DD4"/>
                </a:solidFill>
                <a:latin typeface="Calibri" charset="0"/>
              </a:rPr>
              <a:t>o 15 mm</a:t>
            </a:r>
          </a:p>
          <a:p>
            <a:pPr defTabSz="407315" eaLnBrk="1" hangingPunct="1">
              <a:buClr>
                <a:srgbClr val="1F497D"/>
              </a:buClr>
              <a:buSzPct val="100000"/>
            </a:pPr>
            <a:r>
              <a:rPr lang="it-IT" sz="1000" b="0">
                <a:latin typeface="Calibri" charset="0"/>
              </a:rPr>
              <a:t>&lt; 40 mm</a:t>
            </a:r>
          </a:p>
          <a:p>
            <a:pPr defTabSz="407315" eaLnBrk="1" hangingPunct="1">
              <a:buClr>
                <a:srgbClr val="1F497D"/>
              </a:buClr>
              <a:buSzPct val="100000"/>
            </a:pPr>
            <a:r>
              <a:rPr lang="it-IT" sz="1000" b="0">
                <a:solidFill>
                  <a:srgbClr val="FF33CC"/>
                </a:solidFill>
                <a:latin typeface="Calibri" charset="0"/>
              </a:rPr>
              <a:t>&gt; 60 mm</a:t>
            </a:r>
          </a:p>
          <a:p>
            <a:pPr defTabSz="407315" eaLnBrk="1" hangingPunct="1">
              <a:spcBef>
                <a:spcPts val="726"/>
              </a:spcBef>
              <a:buClr>
                <a:srgbClr val="1F497D"/>
              </a:buClr>
              <a:buSzPct val="100000"/>
            </a:pPr>
            <a:endParaRPr lang="it-IT" b="0"/>
          </a:p>
        </p:txBody>
      </p:sp>
    </p:spTree>
    <p:extLst>
      <p:ext uri="{BB962C8B-B14F-4D97-AF65-F5344CB8AC3E}">
        <p14:creationId xmlns:p14="http://schemas.microsoft.com/office/powerpoint/2010/main" val="21196218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788" y="-27384"/>
            <a:ext cx="8160832" cy="90805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dirty="0" err="1">
                <a:latin typeface="Arial"/>
                <a:ea typeface="+mj-ea"/>
                <a:cs typeface="Arial"/>
              </a:rPr>
              <a:t>HeaRT</a:t>
            </a:r>
            <a:r>
              <a:rPr lang="en-GB" dirty="0">
                <a:latin typeface="Arial"/>
                <a:ea typeface="+mj-ea"/>
                <a:cs typeface="Arial"/>
              </a:rPr>
              <a:t> </a:t>
            </a:r>
            <a:r>
              <a:rPr lang="en-GB" dirty="0" smtClean="0">
                <a:latin typeface="Arial"/>
                <a:ea typeface="+mj-ea"/>
                <a:cs typeface="Arial"/>
              </a:rPr>
              <a:t>Performance: Test Case Description</a:t>
            </a:r>
            <a:endParaRPr lang="en-GB" dirty="0">
              <a:latin typeface="Arial"/>
              <a:ea typeface="+mj-ea"/>
              <a:cs typeface="Arial"/>
            </a:endParaRPr>
          </a:p>
        </p:txBody>
      </p:sp>
      <p:pic>
        <p:nvPicPr>
          <p:cNvPr id="4" name="Picture 3" descr="BELL3_028_isoT_210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615" y="1180884"/>
            <a:ext cx="4993081" cy="5128436"/>
          </a:xfrm>
          <a:prstGeom prst="rect">
            <a:avLst/>
          </a:prstGeom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07504" y="980728"/>
            <a:ext cx="3816424" cy="5533396"/>
          </a:xfrm>
        </p:spPr>
        <p:txBody>
          <a:bodyPr rtlCol="0">
            <a:normAutofit fontScale="92500"/>
          </a:bodyPr>
          <a:lstStyle/>
          <a:p>
            <a:pPr marL="361950" lvl="1" indent="-361950" algn="just"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GB" sz="23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rPr>
              <a:t>Three slot premixed burners</a:t>
            </a:r>
            <a:endParaRPr lang="en-GB" sz="2300" dirty="0"/>
          </a:p>
          <a:p>
            <a:pPr marL="623888" lvl="2" indent="-174625" algn="just"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sz="1900" dirty="0" smtClean="0"/>
              <a:t>Stoichiometric CH</a:t>
            </a:r>
            <a:r>
              <a:rPr lang="en-US" sz="1900" baseline="-25000" dirty="0" smtClean="0"/>
              <a:t>4</a:t>
            </a:r>
            <a:r>
              <a:rPr lang="en-US" sz="1900" dirty="0" smtClean="0"/>
              <a:t>/Air</a:t>
            </a:r>
          </a:p>
          <a:p>
            <a:pPr marL="623888" lvl="2" indent="-174625" algn="just"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sz="1900" dirty="0" smtClean="0"/>
              <a:t>Central Bunsen flame</a:t>
            </a:r>
          </a:p>
          <a:p>
            <a:pPr marL="623888" lvl="2" indent="-174625" algn="just"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sz="1900" dirty="0" smtClean="0"/>
              <a:t>Flat flames at side burners</a:t>
            </a:r>
          </a:p>
          <a:p>
            <a:pPr marL="623888" lvl="2" indent="-174625" algn="just"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sz="1900" dirty="0" smtClean="0"/>
              <a:t>2mm side walls separation</a:t>
            </a:r>
            <a:endParaRPr lang="en-GB" sz="19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</a:endParaRPr>
          </a:p>
          <a:p>
            <a:pPr marL="361950" lvl="1" indent="-361950" algn="just"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GB" sz="23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rPr>
              <a:t>Computational domain</a:t>
            </a:r>
            <a:endParaRPr lang="en-GB" sz="2300" dirty="0" smtClean="0">
              <a:ea typeface="+mn-ea"/>
            </a:endParaRPr>
          </a:p>
          <a:p>
            <a:pPr marL="623888" lvl="2" indent="-174625" algn="just"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dirty="0" smtClean="0">
                <a:ea typeface="+mn-ea"/>
              </a:rPr>
              <a:t>10 x 7.5 x 5 cm</a:t>
            </a:r>
            <a:r>
              <a:rPr lang="en-US" baseline="30000" dirty="0" smtClean="0">
                <a:ea typeface="+mn-ea"/>
              </a:rPr>
              <a:t>3 </a:t>
            </a:r>
            <a:r>
              <a:rPr lang="en-US" dirty="0" smtClean="0">
                <a:ea typeface="+mn-ea"/>
              </a:rPr>
              <a:t>(Z x Y x X)</a:t>
            </a:r>
            <a:endParaRPr lang="en-GB" dirty="0" smtClean="0">
              <a:ea typeface="+mn-ea"/>
            </a:endParaRPr>
          </a:p>
          <a:p>
            <a:pPr marL="361950" lvl="1" indent="-361950" algn="just"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GB" sz="23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SMALL case</a:t>
            </a:r>
            <a:endParaRPr lang="en-GB" sz="2300" dirty="0"/>
          </a:p>
          <a:p>
            <a:pPr marL="623888" lvl="2" indent="-174625" algn="just"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sz="1900" dirty="0" smtClean="0"/>
              <a:t>250x202x101 = 5100500 nodes</a:t>
            </a:r>
            <a:endParaRPr lang="en-GB" sz="1900" dirty="0"/>
          </a:p>
          <a:p>
            <a:pPr marL="361950" lvl="1" indent="-361950" algn="just"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GB" sz="23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BIG </a:t>
            </a:r>
            <a:r>
              <a:rPr lang="en-GB" sz="23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case</a:t>
            </a:r>
            <a:endParaRPr lang="en-GB" sz="2300" dirty="0"/>
          </a:p>
          <a:p>
            <a:pPr marL="623888" lvl="2" indent="-174625" algn="just"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sz="1900" dirty="0" smtClean="0"/>
              <a:t>534x432x207 </a:t>
            </a:r>
            <a:r>
              <a:rPr lang="en-US" sz="1900" dirty="0"/>
              <a:t>= </a:t>
            </a:r>
            <a:r>
              <a:rPr lang="en-US" sz="1900" dirty="0" smtClean="0"/>
              <a:t>47752416 nodes</a:t>
            </a:r>
            <a:endParaRPr lang="en-GB" sz="1900" dirty="0"/>
          </a:p>
          <a:p>
            <a:pPr marL="361950" lvl="1" indent="-361950" algn="just"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GB" sz="23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Aims</a:t>
            </a:r>
            <a:endParaRPr lang="en-GB" sz="2300" dirty="0"/>
          </a:p>
          <a:p>
            <a:pPr marL="623888" lvl="2" indent="-174625" algn="just"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sz="1900" dirty="0" smtClean="0"/>
              <a:t>Single zone performance analysis.</a:t>
            </a:r>
          </a:p>
          <a:p>
            <a:pPr marL="623888" lvl="2" indent="-174625" algn="just"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sz="1900" dirty="0" smtClean="0"/>
              <a:t>Validation of a new SGS turbulent combustion model.</a:t>
            </a:r>
            <a:endParaRPr lang="en-GB" sz="1900" dirty="0"/>
          </a:p>
        </p:txBody>
      </p:sp>
    </p:spTree>
    <p:extLst>
      <p:ext uri="{BB962C8B-B14F-4D97-AF65-F5344CB8AC3E}">
        <p14:creationId xmlns:p14="http://schemas.microsoft.com/office/powerpoint/2010/main" val="42331978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448" y="-27384"/>
            <a:ext cx="8160832" cy="90805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dirty="0" err="1">
                <a:latin typeface="Arial"/>
                <a:ea typeface="+mj-ea"/>
                <a:cs typeface="Arial"/>
              </a:rPr>
              <a:t>HeaRT</a:t>
            </a:r>
            <a:r>
              <a:rPr lang="en-GB" dirty="0">
                <a:latin typeface="Arial"/>
                <a:ea typeface="+mj-ea"/>
                <a:cs typeface="Arial"/>
              </a:rPr>
              <a:t> </a:t>
            </a:r>
            <a:r>
              <a:rPr lang="en-GB" dirty="0" smtClean="0">
                <a:latin typeface="Arial"/>
                <a:ea typeface="+mj-ea"/>
                <a:cs typeface="Arial"/>
              </a:rPr>
              <a:t>Performance: Machines’ Description</a:t>
            </a:r>
            <a:endParaRPr lang="en-GB" dirty="0">
              <a:latin typeface="Arial"/>
              <a:ea typeface="+mj-ea"/>
              <a:cs typeface="Arial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0068065"/>
              </p:ext>
            </p:extLst>
          </p:nvPr>
        </p:nvGraphicFramePr>
        <p:xfrm>
          <a:off x="179510" y="980725"/>
          <a:ext cx="8856988" cy="53481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6146"/>
                <a:gridCol w="792088"/>
                <a:gridCol w="1080120"/>
                <a:gridCol w="1152128"/>
                <a:gridCol w="864096"/>
                <a:gridCol w="1152128"/>
                <a:gridCol w="1080120"/>
                <a:gridCol w="1440162"/>
              </a:tblGrid>
              <a:tr h="432051"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/>
                        <a:t>NODES</a:t>
                      </a:r>
                      <a:endParaRPr lang="en-GB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/>
                        <a:t>ARCH.</a:t>
                      </a:r>
                      <a:endParaRPr lang="en-GB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/>
                        <a:t>PROC.</a:t>
                      </a:r>
                      <a:endParaRPr lang="en-GB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/>
                        <a:t>CLOCK</a:t>
                      </a:r>
                      <a:endParaRPr lang="en-GB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/>
                        <a:t>TOT. CORES</a:t>
                      </a:r>
                      <a:endParaRPr lang="en-GB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/>
                        <a:t>RAM</a:t>
                      </a:r>
                      <a:endParaRPr lang="en-GB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/>
                        <a:t>NETWORK</a:t>
                      </a:r>
                      <a:endParaRPr lang="en-GB" sz="1500" dirty="0"/>
                    </a:p>
                  </a:txBody>
                  <a:tcPr/>
                </a:tc>
              </a:tr>
              <a:tr h="863262"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>
                          <a:solidFill>
                            <a:srgbClr val="FF0000"/>
                          </a:solidFill>
                        </a:rPr>
                        <a:t>CRESCO2</a:t>
                      </a:r>
                    </a:p>
                    <a:p>
                      <a:pPr algn="ctr"/>
                      <a:r>
                        <a:rPr lang="en-GB" sz="1500" dirty="0" smtClean="0">
                          <a:solidFill>
                            <a:srgbClr val="FF0000"/>
                          </a:solidFill>
                        </a:rPr>
                        <a:t>24 </a:t>
                      </a:r>
                      <a:r>
                        <a:rPr lang="en-GB" sz="1500" dirty="0" err="1" smtClean="0">
                          <a:solidFill>
                            <a:srgbClr val="FF0000"/>
                          </a:solidFill>
                        </a:rPr>
                        <a:t>TFlops</a:t>
                      </a:r>
                      <a:endParaRPr lang="en-GB" sz="15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/>
                        <a:t>256</a:t>
                      </a:r>
                      <a:endParaRPr lang="en-GB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500" dirty="0" smtClean="0"/>
                        <a:t>Dual-</a:t>
                      </a:r>
                      <a:r>
                        <a:rPr lang="en-GB" sz="1500" dirty="0" err="1" smtClean="0"/>
                        <a:t>Proc</a:t>
                      </a:r>
                      <a:endParaRPr lang="en-GB" sz="1500" dirty="0" smtClean="0"/>
                    </a:p>
                    <a:p>
                      <a:r>
                        <a:rPr lang="en-GB" sz="1500" baseline="0" dirty="0" smtClean="0"/>
                        <a:t>4 cores</a:t>
                      </a:r>
                    </a:p>
                    <a:p>
                      <a:r>
                        <a:rPr lang="en-GB" sz="1500" baseline="0" dirty="0" smtClean="0"/>
                        <a:t>64-bit</a:t>
                      </a:r>
                      <a:endParaRPr lang="en-GB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Intel Xeon 5345 (</a:t>
                      </a:r>
                      <a:r>
                        <a:rPr lang="en-US" sz="1500" dirty="0" err="1" smtClean="0"/>
                        <a:t>Clovertown</a:t>
                      </a:r>
                      <a:r>
                        <a:rPr lang="en-US" sz="1500" dirty="0" smtClean="0"/>
                        <a:t>)</a:t>
                      </a:r>
                      <a:endParaRPr lang="en-GB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/>
                        <a:t>2.33 GHz</a:t>
                      </a:r>
                      <a:endParaRPr lang="en-GB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/>
                        <a:t>2048</a:t>
                      </a:r>
                      <a:endParaRPr lang="en-GB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500" dirty="0" smtClean="0"/>
                        <a:t>16 GB/node</a:t>
                      </a:r>
                    </a:p>
                    <a:p>
                      <a:r>
                        <a:rPr lang="en-GB" sz="1500" dirty="0" smtClean="0"/>
                        <a:t>4 TB</a:t>
                      </a:r>
                      <a:endParaRPr lang="en-GB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500" dirty="0" smtClean="0"/>
                        <a:t>IB</a:t>
                      </a:r>
                      <a:r>
                        <a:rPr lang="en-GB" sz="1500" baseline="0" dirty="0" smtClean="0"/>
                        <a:t> QDR 20 </a:t>
                      </a:r>
                      <a:r>
                        <a:rPr lang="en-GB" sz="1500" baseline="0" dirty="0" err="1" smtClean="0"/>
                        <a:t>Gbps</a:t>
                      </a:r>
                      <a:endParaRPr lang="en-GB" sz="1500" baseline="0" dirty="0" smtClean="0"/>
                    </a:p>
                    <a:p>
                      <a:r>
                        <a:rPr lang="en-GB" sz="1500" baseline="0" dirty="0" smtClean="0"/>
                        <a:t>8 cores sharing:</a:t>
                      </a:r>
                    </a:p>
                    <a:p>
                      <a:r>
                        <a:rPr lang="en-GB" sz="1500" baseline="0" dirty="0" smtClean="0"/>
                        <a:t>2.5 </a:t>
                      </a:r>
                      <a:r>
                        <a:rPr lang="en-GB" sz="1500" baseline="0" dirty="0" err="1" smtClean="0"/>
                        <a:t>Gbps</a:t>
                      </a:r>
                      <a:r>
                        <a:rPr lang="en-GB" sz="1500" baseline="0" dirty="0" smtClean="0"/>
                        <a:t>/core</a:t>
                      </a:r>
                      <a:endParaRPr lang="en-GB" sz="1500" dirty="0"/>
                    </a:p>
                  </a:txBody>
                  <a:tcPr/>
                </a:tc>
              </a:tr>
              <a:tr h="863262">
                <a:tc>
                  <a:txBody>
                    <a:bodyPr/>
                    <a:lstStyle/>
                    <a:p>
                      <a:pPr algn="ctr"/>
                      <a:endParaRPr lang="en-GB" sz="15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/>
                        <a:t>56</a:t>
                      </a:r>
                      <a:endParaRPr lang="en-GB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500" dirty="0" smtClean="0"/>
                        <a:t>Dual-</a:t>
                      </a:r>
                      <a:r>
                        <a:rPr lang="en-GB" sz="1500" dirty="0" err="1" smtClean="0"/>
                        <a:t>Proc</a:t>
                      </a:r>
                      <a:endParaRPr lang="en-GB" sz="1500" dirty="0" smtClean="0"/>
                    </a:p>
                    <a:p>
                      <a:r>
                        <a:rPr lang="en-GB" sz="1500" baseline="0" dirty="0" smtClean="0"/>
                        <a:t>4 cores</a:t>
                      </a:r>
                      <a:endParaRPr lang="en-GB" sz="1500" dirty="0" smtClean="0"/>
                    </a:p>
                    <a:p>
                      <a:r>
                        <a:rPr lang="en-GB" sz="1500" dirty="0" smtClean="0"/>
                        <a:t>64-bit</a:t>
                      </a:r>
                      <a:endParaRPr lang="en-GB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Intel Xeon 5530 (Nehalem)</a:t>
                      </a:r>
                      <a:endParaRPr lang="en-GB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/>
                        <a:t>2.4 GHz</a:t>
                      </a:r>
                      <a:endParaRPr lang="en-GB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/>
                        <a:t>448</a:t>
                      </a:r>
                      <a:endParaRPr lang="en-GB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500" dirty="0" smtClean="0"/>
                        <a:t>16 GB/node</a:t>
                      </a:r>
                    </a:p>
                    <a:p>
                      <a:r>
                        <a:rPr lang="en-GB" sz="1500" dirty="0" smtClean="0"/>
                        <a:t>0.875 TB </a:t>
                      </a:r>
                      <a:endParaRPr lang="en-GB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/>
                </a:tc>
              </a:tr>
              <a:tr h="863262">
                <a:tc>
                  <a:txBody>
                    <a:bodyPr/>
                    <a:lstStyle/>
                    <a:p>
                      <a:pPr algn="ctr"/>
                      <a:endParaRPr lang="en-GB" sz="15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/>
                        <a:t>28</a:t>
                      </a:r>
                      <a:endParaRPr lang="en-GB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500" dirty="0" smtClean="0"/>
                        <a:t>Dual-</a:t>
                      </a:r>
                      <a:r>
                        <a:rPr lang="en-GB" sz="1500" dirty="0" err="1" smtClean="0"/>
                        <a:t>Proc</a:t>
                      </a:r>
                      <a:endParaRPr lang="en-GB" sz="1500" dirty="0" smtClean="0"/>
                    </a:p>
                    <a:p>
                      <a:r>
                        <a:rPr lang="en-GB" sz="1500" baseline="0" dirty="0" smtClean="0"/>
                        <a:t>4 cores</a:t>
                      </a:r>
                      <a:endParaRPr lang="en-GB" sz="1500" dirty="0" smtClean="0"/>
                    </a:p>
                    <a:p>
                      <a:r>
                        <a:rPr lang="en-GB" sz="1500" dirty="0" smtClean="0"/>
                        <a:t>64-bit</a:t>
                      </a:r>
                      <a:endParaRPr lang="en-GB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Intel Xeon 5620 (</a:t>
                      </a:r>
                      <a:r>
                        <a:rPr lang="en-US" sz="1500" dirty="0" err="1" smtClean="0"/>
                        <a:t>Westmare</a:t>
                      </a:r>
                      <a:r>
                        <a:rPr lang="en-US" sz="1500" dirty="0" smtClean="0"/>
                        <a:t>)</a:t>
                      </a:r>
                      <a:endParaRPr lang="en-GB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/>
                        <a:t>2.4 GHz</a:t>
                      </a:r>
                      <a:endParaRPr lang="en-GB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/>
                        <a:t>224</a:t>
                      </a:r>
                      <a:endParaRPr lang="en-GB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500" dirty="0" smtClean="0"/>
                        <a:t>16</a:t>
                      </a:r>
                      <a:r>
                        <a:rPr lang="en-GB" sz="1500" baseline="0" dirty="0" smtClean="0"/>
                        <a:t> GB/node</a:t>
                      </a:r>
                    </a:p>
                    <a:p>
                      <a:r>
                        <a:rPr lang="en-GB" sz="1500" baseline="0" dirty="0" smtClean="0"/>
                        <a:t>0.4375 TB</a:t>
                      </a:r>
                      <a:endParaRPr lang="en-GB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/>
                </a:tc>
              </a:tr>
              <a:tr h="863262"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>
                          <a:solidFill>
                            <a:srgbClr val="FF0000"/>
                          </a:solidFill>
                        </a:rPr>
                        <a:t>CRESCO3</a:t>
                      </a:r>
                    </a:p>
                    <a:p>
                      <a:pPr algn="ctr"/>
                      <a:r>
                        <a:rPr lang="en-GB" sz="1500" dirty="0" smtClean="0">
                          <a:solidFill>
                            <a:srgbClr val="FF0000"/>
                          </a:solidFill>
                        </a:rPr>
                        <a:t>20 </a:t>
                      </a:r>
                      <a:r>
                        <a:rPr lang="en-GB" sz="1500" dirty="0" err="1" smtClean="0">
                          <a:solidFill>
                            <a:srgbClr val="FF0000"/>
                          </a:solidFill>
                        </a:rPr>
                        <a:t>TFlops</a:t>
                      </a:r>
                      <a:endParaRPr lang="en-GB" sz="15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/>
                        <a:t>84</a:t>
                      </a:r>
                      <a:endParaRPr lang="en-GB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500" dirty="0" smtClean="0"/>
                        <a:t>Dual-</a:t>
                      </a:r>
                      <a:r>
                        <a:rPr lang="en-GB" sz="1500" dirty="0" err="1" smtClean="0"/>
                        <a:t>Proc</a:t>
                      </a:r>
                      <a:r>
                        <a:rPr lang="en-GB" sz="1500" dirty="0" smtClean="0"/>
                        <a:t> 12 cores</a:t>
                      </a:r>
                    </a:p>
                    <a:p>
                      <a:r>
                        <a:rPr lang="en-GB" sz="1500" dirty="0" smtClean="0"/>
                        <a:t>64-bit</a:t>
                      </a:r>
                    </a:p>
                    <a:p>
                      <a:r>
                        <a:rPr lang="en-GB" sz="1500" dirty="0" smtClean="0"/>
                        <a:t>One FP unit shared each 2 cores</a:t>
                      </a:r>
                      <a:endParaRPr lang="en-GB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>
                          <a:ea typeface="+mn-ea"/>
                        </a:rPr>
                        <a:t>AMD Opteron 6234 (</a:t>
                      </a:r>
                      <a:r>
                        <a:rPr lang="en-US" sz="1500" dirty="0" err="1" smtClean="0">
                          <a:ea typeface="+mn-ea"/>
                        </a:rPr>
                        <a:t>Interlagos</a:t>
                      </a:r>
                      <a:r>
                        <a:rPr lang="en-US" sz="1500" dirty="0" smtClean="0">
                          <a:ea typeface="+mn-ea"/>
                        </a:rPr>
                        <a:t>)</a:t>
                      </a:r>
                      <a:endParaRPr lang="en-GB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/>
                        <a:t>2.4 GHz</a:t>
                      </a:r>
                      <a:endParaRPr lang="en-GB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/>
                        <a:t>2016</a:t>
                      </a:r>
                      <a:endParaRPr lang="en-GB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500" dirty="0" smtClean="0"/>
                        <a:t>64 GB/node</a:t>
                      </a:r>
                    </a:p>
                    <a:p>
                      <a:r>
                        <a:rPr lang="en-GB" sz="1500" dirty="0" smtClean="0"/>
                        <a:t>5.25</a:t>
                      </a:r>
                      <a:r>
                        <a:rPr lang="en-GB" sz="1500" baseline="0" dirty="0" smtClean="0"/>
                        <a:t> TB</a:t>
                      </a:r>
                      <a:endParaRPr lang="en-GB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500" dirty="0" smtClean="0"/>
                        <a:t>IB 40 </a:t>
                      </a:r>
                      <a:r>
                        <a:rPr lang="en-GB" sz="1500" dirty="0" err="1" smtClean="0"/>
                        <a:t>Gbps</a:t>
                      </a:r>
                      <a:endParaRPr lang="en-GB" sz="1500" dirty="0" smtClean="0"/>
                    </a:p>
                    <a:p>
                      <a:r>
                        <a:rPr lang="en-GB" sz="1500" dirty="0" smtClean="0"/>
                        <a:t>24 cores sharing:</a:t>
                      </a:r>
                    </a:p>
                    <a:p>
                      <a:r>
                        <a:rPr lang="en-GB" sz="1500" dirty="0" smtClean="0"/>
                        <a:t>1.67 </a:t>
                      </a:r>
                      <a:r>
                        <a:rPr lang="en-GB" sz="1500" dirty="0" err="1" smtClean="0"/>
                        <a:t>Gbps</a:t>
                      </a:r>
                      <a:r>
                        <a:rPr lang="en-GB" sz="1500" dirty="0" smtClean="0"/>
                        <a:t>/core</a:t>
                      </a:r>
                    </a:p>
                  </a:txBody>
                  <a:tcPr/>
                </a:tc>
              </a:tr>
              <a:tr h="863262"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err="1" smtClean="0">
                          <a:solidFill>
                            <a:srgbClr val="FF0000"/>
                          </a:solidFill>
                        </a:rPr>
                        <a:t>Shaheen</a:t>
                      </a:r>
                      <a:endParaRPr lang="en-GB" sz="1500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r>
                        <a:rPr lang="en-GB" sz="1500" dirty="0" smtClean="0">
                          <a:solidFill>
                            <a:srgbClr val="FF0000"/>
                          </a:solidFill>
                        </a:rPr>
                        <a:t>(Blue Gene/P)</a:t>
                      </a:r>
                    </a:p>
                    <a:p>
                      <a:pPr algn="ctr"/>
                      <a:r>
                        <a:rPr lang="en-GB" sz="1500" dirty="0" smtClean="0">
                          <a:solidFill>
                            <a:srgbClr val="FF0000"/>
                          </a:solidFill>
                        </a:rPr>
                        <a:t>222 </a:t>
                      </a:r>
                      <a:r>
                        <a:rPr lang="en-GB" sz="1500" dirty="0" err="1" smtClean="0">
                          <a:solidFill>
                            <a:srgbClr val="FF0000"/>
                          </a:solidFill>
                        </a:rPr>
                        <a:t>TFlops</a:t>
                      </a:r>
                      <a:endParaRPr lang="en-GB" sz="15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/>
                        <a:t>16384</a:t>
                      </a:r>
                      <a:endParaRPr lang="en-GB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500" dirty="0" smtClean="0"/>
                        <a:t>Single-</a:t>
                      </a:r>
                      <a:r>
                        <a:rPr lang="en-GB" sz="1500" dirty="0" err="1" smtClean="0"/>
                        <a:t>Proc</a:t>
                      </a:r>
                      <a:r>
                        <a:rPr lang="en-GB" sz="1500" dirty="0" smtClean="0"/>
                        <a:t> 4 cores</a:t>
                      </a:r>
                    </a:p>
                    <a:p>
                      <a:r>
                        <a:rPr lang="en-GB" sz="1500" dirty="0" smtClean="0"/>
                        <a:t>32-bit</a:t>
                      </a:r>
                      <a:endParaRPr lang="en-GB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PowerPC 450</a:t>
                      </a:r>
                      <a:endParaRPr lang="en-GB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/>
                        <a:t>850 MHz</a:t>
                      </a:r>
                      <a:endParaRPr lang="en-GB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/>
                        <a:t>65536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500" dirty="0" smtClean="0"/>
                        <a:t>4 GB/node</a:t>
                      </a:r>
                    </a:p>
                    <a:p>
                      <a:r>
                        <a:rPr lang="en-GB" sz="1500" dirty="0" smtClean="0"/>
                        <a:t>64 TB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500" dirty="0" smtClean="0"/>
                        <a:t>3D “torus”</a:t>
                      </a:r>
                      <a:endParaRPr lang="en-GB" sz="15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69366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-27384"/>
            <a:ext cx="8784976" cy="90805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dirty="0" err="1">
                <a:latin typeface="Arial"/>
                <a:ea typeface="+mj-ea"/>
                <a:cs typeface="Arial"/>
              </a:rPr>
              <a:t>HeaRT</a:t>
            </a:r>
            <a:r>
              <a:rPr lang="en-GB" dirty="0">
                <a:latin typeface="Arial"/>
                <a:ea typeface="+mj-ea"/>
                <a:cs typeface="Arial"/>
              </a:rPr>
              <a:t> </a:t>
            </a:r>
            <a:r>
              <a:rPr lang="en-GB" dirty="0" smtClean="0">
                <a:latin typeface="Arial"/>
                <a:ea typeface="+mj-ea"/>
                <a:cs typeface="Arial"/>
              </a:rPr>
              <a:t>Performance: Speed-Up and Efficiency</a:t>
            </a:r>
            <a:endParaRPr lang="en-GB" dirty="0">
              <a:latin typeface="Arial"/>
              <a:ea typeface="+mj-ea"/>
              <a:cs typeface="Arial"/>
            </a:endParaRPr>
          </a:p>
        </p:txBody>
      </p:sp>
      <p:graphicFrame>
        <p:nvGraphicFramePr>
          <p:cNvPr id="4" name="Grafic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8661524"/>
              </p:ext>
            </p:extLst>
          </p:nvPr>
        </p:nvGraphicFramePr>
        <p:xfrm>
          <a:off x="0" y="1213410"/>
          <a:ext cx="10656003" cy="56242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afic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7764165"/>
              </p:ext>
            </p:extLst>
          </p:nvPr>
        </p:nvGraphicFramePr>
        <p:xfrm>
          <a:off x="899592" y="1484784"/>
          <a:ext cx="4320480" cy="2664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048884" y="692696"/>
            <a:ext cx="30749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dirty="0" smtClean="0"/>
              <a:t>TEST CASE: BELL BIG C2nd_QdM</a:t>
            </a:r>
          </a:p>
          <a:p>
            <a:pPr algn="ctr"/>
            <a:r>
              <a:rPr lang="en-GB" sz="1400" dirty="0" smtClean="0">
                <a:solidFill>
                  <a:srgbClr val="FF0000"/>
                </a:solidFill>
              </a:rPr>
              <a:t>Cresco2, Cresco3, </a:t>
            </a:r>
            <a:r>
              <a:rPr lang="en-GB" sz="1400" dirty="0" err="1" smtClean="0">
                <a:solidFill>
                  <a:srgbClr val="FF0000"/>
                </a:solidFill>
              </a:rPr>
              <a:t>Shaheen</a:t>
            </a:r>
            <a:endParaRPr lang="en-GB" sz="1400" dirty="0">
              <a:solidFill>
                <a:srgbClr val="FF000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8061228" y="3140968"/>
            <a:ext cx="512440" cy="584448"/>
          </a:xfrm>
          <a:prstGeom prst="ellipse">
            <a:avLst/>
          </a:prstGeom>
          <a:noFill/>
          <a:ln w="28575" cmpd="sng"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33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1783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afic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9819973"/>
              </p:ext>
            </p:extLst>
          </p:nvPr>
        </p:nvGraphicFramePr>
        <p:xfrm>
          <a:off x="0" y="1196752"/>
          <a:ext cx="10260632" cy="56502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9512" y="-27384"/>
            <a:ext cx="8784976" cy="90805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dirty="0" err="1" smtClean="0">
                <a:latin typeface="Arial"/>
                <a:ea typeface="+mj-ea"/>
                <a:cs typeface="Arial"/>
              </a:rPr>
              <a:t>HeaRT</a:t>
            </a:r>
            <a:r>
              <a:rPr lang="en-GB" dirty="0" smtClean="0">
                <a:latin typeface="Arial"/>
                <a:ea typeface="+mj-ea"/>
                <a:cs typeface="Arial"/>
              </a:rPr>
              <a:t> Performance: Speed-Up and Efficiency</a:t>
            </a:r>
            <a:endParaRPr lang="en-GB" dirty="0">
              <a:latin typeface="Arial"/>
              <a:ea typeface="+mj-ea"/>
              <a:cs typeface="Arial"/>
            </a:endParaRPr>
          </a:p>
        </p:txBody>
      </p:sp>
      <p:graphicFrame>
        <p:nvGraphicFramePr>
          <p:cNvPr id="7" name="Grafic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1362960"/>
              </p:ext>
            </p:extLst>
          </p:nvPr>
        </p:nvGraphicFramePr>
        <p:xfrm>
          <a:off x="971600" y="1484784"/>
          <a:ext cx="4248472" cy="28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048884" y="692696"/>
            <a:ext cx="30749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dirty="0" smtClean="0"/>
              <a:t>TEST CASE: BELL BIG C2nd_QdM</a:t>
            </a:r>
          </a:p>
          <a:p>
            <a:pPr algn="ctr"/>
            <a:r>
              <a:rPr lang="en-GB" sz="1400" dirty="0" err="1" smtClean="0">
                <a:solidFill>
                  <a:srgbClr val="FF0000"/>
                </a:solidFill>
              </a:rPr>
              <a:t>Shaheen</a:t>
            </a:r>
            <a:endParaRPr lang="en-GB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24230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-27384"/>
            <a:ext cx="8784976" cy="90805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dirty="0" err="1" smtClean="0">
                <a:latin typeface="Arial"/>
                <a:ea typeface="+mj-ea"/>
                <a:cs typeface="Arial"/>
              </a:rPr>
              <a:t>HeaRT</a:t>
            </a:r>
            <a:r>
              <a:rPr lang="en-GB" dirty="0" smtClean="0">
                <a:latin typeface="Arial"/>
                <a:ea typeface="+mj-ea"/>
                <a:cs typeface="Arial"/>
              </a:rPr>
              <a:t> Performance: Wall-Time per Time-Step</a:t>
            </a:r>
            <a:endParaRPr lang="en-GB" dirty="0">
              <a:latin typeface="Arial"/>
              <a:ea typeface="+mj-ea"/>
              <a:cs typeface="Arial"/>
            </a:endParaRPr>
          </a:p>
        </p:txBody>
      </p:sp>
      <p:graphicFrame>
        <p:nvGraphicFramePr>
          <p:cNvPr id="3" name="Grafic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1514034"/>
              </p:ext>
            </p:extLst>
          </p:nvPr>
        </p:nvGraphicFramePr>
        <p:xfrm>
          <a:off x="0" y="1052736"/>
          <a:ext cx="10608740" cy="30319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afic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3756612"/>
              </p:ext>
            </p:extLst>
          </p:nvPr>
        </p:nvGraphicFramePr>
        <p:xfrm>
          <a:off x="-33089" y="3573016"/>
          <a:ext cx="10079940" cy="3284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048884" y="692696"/>
            <a:ext cx="30749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dirty="0" smtClean="0"/>
              <a:t>TEST CASE: BELL BIG C2nd_QdM</a:t>
            </a:r>
          </a:p>
          <a:p>
            <a:pPr algn="ctr"/>
            <a:r>
              <a:rPr lang="en-GB" sz="1400" dirty="0" smtClean="0">
                <a:solidFill>
                  <a:srgbClr val="FF0000"/>
                </a:solidFill>
              </a:rPr>
              <a:t>Cresco2, Cresco3, </a:t>
            </a:r>
            <a:r>
              <a:rPr lang="en-GB" sz="1400" dirty="0" err="1" smtClean="0">
                <a:solidFill>
                  <a:srgbClr val="FF0000"/>
                </a:solidFill>
              </a:rPr>
              <a:t>Shaheen</a:t>
            </a:r>
            <a:endParaRPr lang="en-GB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8102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afic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5398889"/>
              </p:ext>
            </p:extLst>
          </p:nvPr>
        </p:nvGraphicFramePr>
        <p:xfrm>
          <a:off x="-74341" y="2520280"/>
          <a:ext cx="7598669" cy="4437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29624" y="-27384"/>
            <a:ext cx="8712968" cy="90805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dirty="0" err="1" smtClean="0">
                <a:latin typeface="Arial"/>
                <a:ea typeface="+mj-ea"/>
                <a:cs typeface="Arial"/>
              </a:rPr>
              <a:t>HeaRT</a:t>
            </a:r>
            <a:r>
              <a:rPr lang="en-GB" dirty="0" smtClean="0">
                <a:latin typeface="Arial"/>
                <a:ea typeface="+mj-ea"/>
                <a:cs typeface="Arial"/>
              </a:rPr>
              <a:t> Performance: Speed-Up and Efficiency</a:t>
            </a:r>
            <a:endParaRPr lang="en-GB" dirty="0">
              <a:latin typeface="Arial"/>
              <a:ea typeface="+mj-ea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22440" y="692696"/>
            <a:ext cx="40973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dirty="0" smtClean="0"/>
              <a:t>TEST CASE: BELL </a:t>
            </a:r>
            <a:r>
              <a:rPr lang="en-GB" sz="1400" dirty="0" err="1" smtClean="0"/>
              <a:t>AUSM_QdM</a:t>
            </a:r>
            <a:r>
              <a:rPr lang="en-GB" sz="1400" dirty="0" smtClean="0"/>
              <a:t>, BIG </a:t>
            </a:r>
            <a:r>
              <a:rPr lang="en-GB" sz="1400" dirty="0" err="1" smtClean="0"/>
              <a:t>vs</a:t>
            </a:r>
            <a:r>
              <a:rPr lang="en-GB" sz="1400" dirty="0" smtClean="0"/>
              <a:t> SMALL</a:t>
            </a:r>
          </a:p>
          <a:p>
            <a:pPr algn="ctr"/>
            <a:r>
              <a:rPr lang="en-GB" sz="1400" dirty="0" smtClean="0">
                <a:solidFill>
                  <a:srgbClr val="FF0000"/>
                </a:solidFill>
              </a:rPr>
              <a:t>Cresco2, Cresco3</a:t>
            </a:r>
            <a:endParaRPr lang="en-GB" sz="1400" dirty="0">
              <a:solidFill>
                <a:srgbClr val="FF0000"/>
              </a:solidFill>
            </a:endParaRPr>
          </a:p>
        </p:txBody>
      </p:sp>
      <p:graphicFrame>
        <p:nvGraphicFramePr>
          <p:cNvPr id="6" name="Grafic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0561094"/>
              </p:ext>
            </p:extLst>
          </p:nvPr>
        </p:nvGraphicFramePr>
        <p:xfrm>
          <a:off x="4716016" y="1196752"/>
          <a:ext cx="4320480" cy="27526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Grafic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9216029"/>
              </p:ext>
            </p:extLst>
          </p:nvPr>
        </p:nvGraphicFramePr>
        <p:xfrm>
          <a:off x="251520" y="1196752"/>
          <a:ext cx="4214293" cy="24928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571569" y="1465039"/>
            <a:ext cx="21363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Wall-Time per Time-Step</a:t>
            </a:r>
            <a:endParaRPr lang="en-GB" sz="1400" dirty="0"/>
          </a:p>
        </p:txBody>
      </p:sp>
      <p:sp>
        <p:nvSpPr>
          <p:cNvPr id="9" name="Oval 8"/>
          <p:cNvSpPr/>
          <p:nvPr/>
        </p:nvSpPr>
        <p:spPr>
          <a:xfrm>
            <a:off x="5148064" y="4005064"/>
            <a:ext cx="296416" cy="368424"/>
          </a:xfrm>
          <a:prstGeom prst="ellipse">
            <a:avLst/>
          </a:prstGeom>
          <a:noFill/>
          <a:ln w="28575" cmpd="sng"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3366FF"/>
              </a:solidFill>
            </a:endParaRPr>
          </a:p>
        </p:txBody>
      </p:sp>
      <p:graphicFrame>
        <p:nvGraphicFramePr>
          <p:cNvPr id="10" name="Grafic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5426377"/>
              </p:ext>
            </p:extLst>
          </p:nvPr>
        </p:nvGraphicFramePr>
        <p:xfrm>
          <a:off x="5580112" y="4005064"/>
          <a:ext cx="3456384" cy="2354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8595444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632" y="144691"/>
            <a:ext cx="7893486" cy="90805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>
                <a:latin typeface="Arial"/>
                <a:ea typeface="+mj-ea"/>
                <a:cs typeface="Arial"/>
              </a:rPr>
              <a:t>Conclusions</a:t>
            </a:r>
            <a:endParaRPr lang="en-GB" dirty="0">
              <a:latin typeface="Arial"/>
              <a:ea typeface="+mj-ea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323850" y="1207972"/>
            <a:ext cx="9359900" cy="5533396"/>
          </a:xfrm>
        </p:spPr>
        <p:txBody>
          <a:bodyPr rtlCol="0">
            <a:normAutofit/>
          </a:bodyPr>
          <a:lstStyle/>
          <a:p>
            <a:pPr lvl="1" algn="just"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GB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rPr>
              <a:t>Blue Gene machines</a:t>
            </a:r>
            <a:r>
              <a:rPr lang="en-GB" sz="2200" dirty="0" smtClean="0"/>
              <a:t>: large number of cores, but </a:t>
            </a:r>
            <a:r>
              <a:rPr lang="en-GB" sz="2200" dirty="0"/>
              <a:t>32 bit </a:t>
            </a:r>
            <a:r>
              <a:rPr lang="en-GB" sz="2200" dirty="0" smtClean="0"/>
              <a:t>(on </a:t>
            </a:r>
            <a:r>
              <a:rPr lang="en-GB" sz="2200" dirty="0" err="1" smtClean="0"/>
              <a:t>Shaheen</a:t>
            </a:r>
            <a:r>
              <a:rPr lang="en-GB" sz="2200" dirty="0" smtClean="0"/>
              <a:t>) and with low CPU frequency to limit cooling costs.</a:t>
            </a:r>
            <a:endParaRPr lang="en-GB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</a:endParaRPr>
          </a:p>
          <a:p>
            <a:pPr lvl="1" algn="just" fontAlgn="auto">
              <a:spcAft>
                <a:spcPts val="0"/>
              </a:spcAft>
              <a:buFont typeface="Wingdings" pitchFamily="2" charset="2"/>
              <a:buChar char="q"/>
              <a:defRPr/>
            </a:pPr>
            <a:endParaRPr lang="en-GB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</a:endParaRPr>
          </a:p>
          <a:p>
            <a:pPr lvl="1" algn="just"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GB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rPr>
              <a:t>ENEA’s choice</a:t>
            </a:r>
            <a:r>
              <a:rPr lang="en-GB" dirty="0" smtClean="0">
                <a:ea typeface="+mn-ea"/>
              </a:rPr>
              <a:t>: smaller number of cores with higher CPU frequency and 64 bit processors.</a:t>
            </a:r>
          </a:p>
          <a:p>
            <a:pPr marL="1159861" lvl="2" indent="-245935" algn="just"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dirty="0" smtClean="0">
                <a:ea typeface="+mn-ea"/>
              </a:rPr>
              <a:t>Prefer machine homogeneity</a:t>
            </a:r>
          </a:p>
          <a:p>
            <a:pPr marL="1159861" lvl="2" indent="-245935" algn="just"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dirty="0" smtClean="0">
                <a:ea typeface="+mn-ea"/>
              </a:rPr>
              <a:t>Avoid machine partitioning</a:t>
            </a:r>
          </a:p>
          <a:p>
            <a:pPr marL="1502585" lvl="3" indent="-245935" algn="just"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dirty="0" smtClean="0">
                <a:ea typeface="+mn-ea"/>
              </a:rPr>
              <a:t>Management: serial and high-parallelism job policy</a:t>
            </a:r>
          </a:p>
          <a:p>
            <a:pPr marL="1159861" lvl="2" indent="-245935" algn="just"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dirty="0" smtClean="0">
                <a:ea typeface="+mn-ea"/>
              </a:rPr>
              <a:t>Avoid floating point unit sharing</a:t>
            </a:r>
            <a:endParaRPr lang="en-GB" dirty="0" smtClean="0">
              <a:ea typeface="+mn-ea"/>
            </a:endParaRPr>
          </a:p>
          <a:p>
            <a:pPr marL="1159861" lvl="2" indent="-245935" algn="just"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GB" dirty="0" smtClean="0">
                <a:ea typeface="+mn-ea"/>
              </a:rPr>
              <a:t>Prefer the highest CPU frequency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32722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CasellaDiTesto 1"/>
          <p:cNvSpPr txBox="1">
            <a:spLocks noChangeArrowheads="1"/>
          </p:cNvSpPr>
          <p:nvPr/>
        </p:nvSpPr>
        <p:spPr bwMode="auto">
          <a:xfrm>
            <a:off x="266700" y="695330"/>
            <a:ext cx="8661400" cy="5929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0" tIns="45697" rIns="91390" bIns="45697">
            <a:spAutoFit/>
          </a:bodyPr>
          <a:lstStyle>
            <a:lvl1pPr marL="171450" indent="-17145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just">
              <a:spcAft>
                <a:spcPts val="400"/>
              </a:spcAft>
              <a:buFont typeface="Wingdings" charset="0"/>
              <a:buChar char="§"/>
            </a:pPr>
            <a:r>
              <a:rPr lang="it-CH" sz="1200" i="1" dirty="0" smtClean="0"/>
              <a:t>“</a:t>
            </a:r>
            <a:r>
              <a:rPr lang="it-CH" sz="1200" i="1" dirty="0" smtClean="0"/>
              <a:t>Large </a:t>
            </a:r>
            <a:r>
              <a:rPr lang="it-CH" sz="1200" i="1" dirty="0"/>
              <a:t>Eddy Simulation of the Hydrogen Fuelled Turbulent Supersonic Combustion in an Air Cross-</a:t>
            </a:r>
            <a:r>
              <a:rPr lang="it-CH" sz="1200" i="1" dirty="0" smtClean="0"/>
              <a:t>Flow”</a:t>
            </a:r>
            <a:r>
              <a:rPr lang="it-CH" sz="1200" dirty="0" smtClean="0"/>
              <a:t>, </a:t>
            </a:r>
            <a:r>
              <a:rPr lang="it-CH" sz="1200" dirty="0"/>
              <a:t>D. Cecere, A. Ingenito, E. Giacomazzi, C. Bruno, </a:t>
            </a:r>
            <a:r>
              <a:rPr lang="en-US" sz="1200" i="1" dirty="0"/>
              <a:t>S</a:t>
            </a:r>
            <a:r>
              <a:rPr lang="it-CH" sz="1200" i="1" dirty="0"/>
              <a:t>hock Waves</a:t>
            </a:r>
            <a:r>
              <a:rPr lang="it-CH" sz="1200" dirty="0"/>
              <a:t>, Springer, accepted on 13 September 2012</a:t>
            </a:r>
            <a:r>
              <a:rPr lang="it-CH" sz="1200" dirty="0" smtClean="0"/>
              <a:t>.</a:t>
            </a:r>
          </a:p>
          <a:p>
            <a:pPr algn="just">
              <a:spcAft>
                <a:spcPts val="400"/>
              </a:spcAft>
              <a:buFont typeface="Wingdings" charset="0"/>
              <a:buChar char="§"/>
            </a:pPr>
            <a:r>
              <a:rPr lang="it-CH" sz="1200" i="1" dirty="0" smtClean="0"/>
              <a:t>“Non-Premixed Syngas MILD Combustion on the Trapped-Vortex Approach”</a:t>
            </a:r>
            <a:r>
              <a:rPr lang="it-CH" sz="1200" dirty="0" smtClean="0"/>
              <a:t>, A. Di Nardo, G. Calchetti, C. Mongiello, 7</a:t>
            </a:r>
            <a:r>
              <a:rPr lang="en-US" sz="1200" baseline="30000" dirty="0" err="1" smtClean="0"/>
              <a:t>th</a:t>
            </a:r>
            <a:r>
              <a:rPr lang="en-US" sz="1200" dirty="0" smtClean="0"/>
              <a:t> Symposium on Turbulence, Heat and Mass Transfer, Palermo, Italy, 24-27 September 2012.</a:t>
            </a:r>
            <a:endParaRPr lang="it-CH" sz="1200" dirty="0"/>
          </a:p>
          <a:p>
            <a:pPr algn="just">
              <a:spcAft>
                <a:spcPts val="400"/>
              </a:spcAft>
              <a:buFont typeface="Wingdings" charset="0"/>
              <a:buChar char="§"/>
            </a:pPr>
            <a:r>
              <a:rPr lang="it-CH" sz="1200" i="1" dirty="0" smtClean="0"/>
              <a:t>“</a:t>
            </a:r>
            <a:r>
              <a:rPr lang="it-CH" sz="1200" i="1" dirty="0" smtClean="0"/>
              <a:t>Hydrogen </a:t>
            </a:r>
            <a:r>
              <a:rPr lang="it-CH" sz="1200" i="1" dirty="0"/>
              <a:t>/ Air Supersonic Combustion for Future Hypersonic </a:t>
            </a:r>
            <a:r>
              <a:rPr lang="it-CH" sz="1200" i="1" dirty="0" smtClean="0"/>
              <a:t>Vehicles”</a:t>
            </a:r>
            <a:r>
              <a:rPr lang="it-CH" sz="1200" dirty="0" smtClean="0"/>
              <a:t>, </a:t>
            </a:r>
            <a:r>
              <a:rPr lang="it-CH" sz="1200" dirty="0"/>
              <a:t>D. Cecere, A. Ingenito, E. Giacomazzi, C. Bruno, </a:t>
            </a:r>
            <a:r>
              <a:rPr lang="it-CH" sz="1200" i="1" dirty="0"/>
              <a:t>International Journal of Hydrogen</a:t>
            </a:r>
            <a:r>
              <a:rPr lang="it-CH" sz="1200" dirty="0"/>
              <a:t>, Elsevier, 36(18):</a:t>
            </a:r>
            <a:r>
              <a:rPr lang="en-US" sz="1200" dirty="0"/>
              <a:t>11969-11984</a:t>
            </a:r>
            <a:r>
              <a:rPr lang="it-CH" sz="1200" dirty="0"/>
              <a:t>, 2011.</a:t>
            </a:r>
            <a:endParaRPr lang="it-CH" sz="1200" i="1" dirty="0">
              <a:cs typeface="Arial" charset="0"/>
            </a:endParaRPr>
          </a:p>
          <a:p>
            <a:pPr algn="just">
              <a:spcAft>
                <a:spcPts val="400"/>
              </a:spcAft>
              <a:buFont typeface="Wingdings" charset="0"/>
              <a:buChar char="§"/>
            </a:pPr>
            <a:r>
              <a:rPr lang="it-CH" sz="1200" i="1" dirty="0">
                <a:cs typeface="Arial" charset="0"/>
              </a:rPr>
              <a:t>“A Non-Adiabatic Flamelet Progress-Variable Approach for LES of Turbulent Premixed Flames”,</a:t>
            </a:r>
            <a:r>
              <a:rPr lang="it-CH" sz="1200" dirty="0">
                <a:cs typeface="Arial" charset="0"/>
              </a:rPr>
              <a:t> D. Cecere, E. Giacomazzi, F.R. Picchia, N. Arcidiacono, F. Donato, R. Verzicco,</a:t>
            </a:r>
            <a:r>
              <a:rPr lang="it-CH" sz="1200" i="1" dirty="0">
                <a:cs typeface="Arial" charset="0"/>
              </a:rPr>
              <a:t> Flow Turbulence and Combustion, Springer,</a:t>
            </a:r>
            <a:r>
              <a:rPr lang="en-US" sz="1200" dirty="0"/>
              <a:t> 86/(3-4):667-688, 2011.</a:t>
            </a:r>
            <a:endParaRPr lang="it-CH" sz="1200" dirty="0">
              <a:cs typeface="Arial" charset="0"/>
            </a:endParaRPr>
          </a:p>
          <a:p>
            <a:pPr algn="just">
              <a:spcAft>
                <a:spcPts val="400"/>
              </a:spcAft>
              <a:buFont typeface="Wingdings" charset="0"/>
              <a:buChar char="§"/>
            </a:pPr>
            <a:r>
              <a:rPr lang="it-CH" sz="1200" i="1" dirty="0" smtClean="0">
                <a:cs typeface="Arial" charset="0"/>
              </a:rPr>
              <a:t>“</a:t>
            </a:r>
            <a:r>
              <a:rPr lang="it-CH" sz="1200" i="1" dirty="0" smtClean="0">
                <a:cs typeface="Arial" charset="0"/>
              </a:rPr>
              <a:t>Shock </a:t>
            </a:r>
            <a:r>
              <a:rPr lang="it-CH" sz="1200" i="1" dirty="0">
                <a:cs typeface="Arial" charset="0"/>
              </a:rPr>
              <a:t>/ Boundary Layer / Heat Release Interaction in the HyShot II Scramjet </a:t>
            </a:r>
            <a:r>
              <a:rPr lang="it-CH" sz="1200" i="1" dirty="0" smtClean="0">
                <a:cs typeface="Arial" charset="0"/>
              </a:rPr>
              <a:t>Combustor”</a:t>
            </a:r>
            <a:r>
              <a:rPr lang="it-CH" sz="1200" dirty="0" smtClean="0">
                <a:cs typeface="Arial" charset="0"/>
              </a:rPr>
              <a:t>, </a:t>
            </a:r>
            <a:r>
              <a:rPr lang="it-CH" sz="1200" dirty="0">
                <a:cs typeface="Arial" charset="0"/>
              </a:rPr>
              <a:t>D. Cecere, A. Ingenito, L. Romagnosi, C. Bruno, E. Giacomazzi, 46th AIAA/ASME/SAE/ASEE Joint Propulsion Conference &amp; Exhibit, Nashville, Tennessee, USA, 25-28 July 2010.</a:t>
            </a:r>
            <a:endParaRPr lang="it-CH" sz="1200" i="1" dirty="0">
              <a:cs typeface="Arial" charset="0"/>
            </a:endParaRPr>
          </a:p>
          <a:p>
            <a:pPr algn="just">
              <a:spcAft>
                <a:spcPts val="400"/>
              </a:spcAft>
              <a:buFont typeface="Wingdings" charset="0"/>
              <a:buChar char="§"/>
            </a:pPr>
            <a:r>
              <a:rPr lang="it-CH" sz="1200" i="1" dirty="0" smtClean="0">
                <a:cs typeface="Arial" charset="0"/>
              </a:rPr>
              <a:t>“</a:t>
            </a:r>
            <a:r>
              <a:rPr lang="it-CH" sz="1200" i="1" dirty="0" smtClean="0">
                <a:cs typeface="Arial" charset="0"/>
              </a:rPr>
              <a:t>Numerical </a:t>
            </a:r>
            <a:r>
              <a:rPr lang="it-CH" sz="1200" i="1" dirty="0">
                <a:cs typeface="Arial" charset="0"/>
              </a:rPr>
              <a:t>Study of Hydrogen MILD </a:t>
            </a:r>
            <a:r>
              <a:rPr lang="it-CH" sz="1200" i="1" dirty="0" smtClean="0">
                <a:cs typeface="Arial" charset="0"/>
              </a:rPr>
              <a:t>Combustion”</a:t>
            </a:r>
            <a:r>
              <a:rPr lang="it-CH" sz="1200" dirty="0" smtClean="0">
                <a:cs typeface="Arial" charset="0"/>
              </a:rPr>
              <a:t>, </a:t>
            </a:r>
            <a:r>
              <a:rPr lang="it-CH" sz="1200" dirty="0">
                <a:cs typeface="Arial" charset="0"/>
              </a:rPr>
              <a:t>E. Mollica, E. Giacomazzi, A. Di Marco, Thermal Science, Publisher Vinca Institute of Nuclear Sciences, 13(3):59-67, 2009.</a:t>
            </a:r>
          </a:p>
          <a:p>
            <a:pPr algn="just">
              <a:spcAft>
                <a:spcPts val="400"/>
              </a:spcAft>
              <a:buFont typeface="Wingdings" charset="0"/>
              <a:buChar char="§"/>
            </a:pPr>
            <a:r>
              <a:rPr lang="it-CH" sz="1200" i="1" dirty="0" smtClean="0">
                <a:cs typeface="Arial" charset="0"/>
              </a:rPr>
              <a:t>“</a:t>
            </a:r>
            <a:r>
              <a:rPr lang="it-CH" sz="1200" i="1" dirty="0" smtClean="0">
                <a:cs typeface="Arial" charset="0"/>
              </a:rPr>
              <a:t>Unsteady </a:t>
            </a:r>
            <a:r>
              <a:rPr lang="it-CH" sz="1200" i="1" dirty="0">
                <a:cs typeface="Arial" charset="0"/>
              </a:rPr>
              <a:t>Simulation of a CO/H2/N2/Air Turbulent Non-Premixed </a:t>
            </a:r>
            <a:r>
              <a:rPr lang="it-CH" sz="1200" i="1" dirty="0" smtClean="0">
                <a:cs typeface="Arial" charset="0"/>
              </a:rPr>
              <a:t>Flame”</a:t>
            </a:r>
            <a:r>
              <a:rPr lang="it-CH" sz="1200" dirty="0" smtClean="0">
                <a:cs typeface="Arial" charset="0"/>
              </a:rPr>
              <a:t>, </a:t>
            </a:r>
            <a:r>
              <a:rPr lang="it-CH" sz="1200" dirty="0">
                <a:cs typeface="Arial" charset="0"/>
              </a:rPr>
              <a:t>E. Giacomazzi, F.R. Picchia, N. Arcidiacono, D. Cecere, F. Donato, B. Favini, Combustion Theory and Modeling, Taylor and Francis, 12(6):1125-1152, December 2008.</a:t>
            </a:r>
          </a:p>
          <a:p>
            <a:pPr algn="just">
              <a:spcAft>
                <a:spcPts val="400"/>
              </a:spcAft>
              <a:buFont typeface="Wingdings" charset="0"/>
              <a:buChar char="§"/>
            </a:pPr>
            <a:r>
              <a:rPr lang="it-CH" sz="1200" i="1" dirty="0" smtClean="0">
                <a:cs typeface="Arial" charset="0"/>
              </a:rPr>
              <a:t>“</a:t>
            </a:r>
            <a:r>
              <a:rPr lang="it-CH" sz="1200" i="1" dirty="0" smtClean="0">
                <a:cs typeface="Arial" charset="0"/>
              </a:rPr>
              <a:t>Miniaturized Propulsion”</a:t>
            </a:r>
            <a:r>
              <a:rPr lang="it-CH" sz="1200" dirty="0" smtClean="0">
                <a:cs typeface="Arial" charset="0"/>
              </a:rPr>
              <a:t>, </a:t>
            </a:r>
            <a:r>
              <a:rPr lang="it-CH" sz="1200" dirty="0">
                <a:cs typeface="Arial" charset="0"/>
              </a:rPr>
              <a:t>E. Giacomazzi, C. Bruno, Chapter 8 of "Advanced Propulsion Systems and Technologies, Today to 2020", Progress in Astronautics and Aeronautics Series, vol. 223, Edited by Claudio Bruno and Antonio G. Accettura, Frank K. Lu, Editor-in-Chief, Published by AIAA, Reston, Virginia, 2008 (founded on work of the ESA project "Propulsion 2000”).</a:t>
            </a:r>
          </a:p>
          <a:p>
            <a:pPr algn="just">
              <a:spcAft>
                <a:spcPts val="400"/>
              </a:spcAft>
              <a:buFont typeface="Wingdings" charset="0"/>
              <a:buChar char="§"/>
            </a:pPr>
            <a:r>
              <a:rPr lang="it-CH" sz="1200" i="1" dirty="0" smtClean="0">
                <a:cs typeface="Arial" charset="0"/>
              </a:rPr>
              <a:t>“</a:t>
            </a:r>
            <a:r>
              <a:rPr lang="it-CH" sz="1200" i="1" dirty="0" smtClean="0">
                <a:cs typeface="Arial" charset="0"/>
              </a:rPr>
              <a:t>A </a:t>
            </a:r>
            <a:r>
              <a:rPr lang="it-CH" sz="1200" i="1" dirty="0">
                <a:cs typeface="Arial" charset="0"/>
              </a:rPr>
              <a:t>Review on Chemical Diffusion, Criticism and Limits of Simplified Methods for Diffusion Coefficients </a:t>
            </a:r>
            <a:r>
              <a:rPr lang="it-CH" sz="1200" i="1" dirty="0" smtClean="0">
                <a:cs typeface="Arial" charset="0"/>
              </a:rPr>
              <a:t>Calculation”</a:t>
            </a:r>
            <a:r>
              <a:rPr lang="it-CH" sz="1200" dirty="0" smtClean="0">
                <a:cs typeface="Arial" charset="0"/>
              </a:rPr>
              <a:t>, </a:t>
            </a:r>
            <a:r>
              <a:rPr lang="it-CH" sz="1200" dirty="0">
                <a:cs typeface="Arial" charset="0"/>
              </a:rPr>
              <a:t>E. Giacomazzi, F.R. Picchia, N. Arcidiacono, Comb. Theory and Modeling, Taylor and Francis, 12(1):135-158, 2008.</a:t>
            </a:r>
          </a:p>
          <a:p>
            <a:pPr algn="just">
              <a:spcAft>
                <a:spcPts val="400"/>
              </a:spcAft>
              <a:buFont typeface="Wingdings" charset="0"/>
              <a:buChar char="§"/>
            </a:pPr>
            <a:r>
              <a:rPr lang="en-US" sz="1200" i="1" dirty="0" smtClean="0">
                <a:cs typeface="Arial" charset="0"/>
              </a:rPr>
              <a:t>“</a:t>
            </a:r>
            <a:r>
              <a:rPr lang="en-US" sz="1200" i="1" dirty="0" smtClean="0">
                <a:cs typeface="Arial" charset="0"/>
              </a:rPr>
              <a:t>The </a:t>
            </a:r>
            <a:r>
              <a:rPr lang="en-US" sz="1200" i="1" dirty="0">
                <a:cs typeface="Arial" charset="0"/>
              </a:rPr>
              <a:t>Coupling of Turbulence and Chemistry in a Premixed Bluff-Body Flame as Studied by </a:t>
            </a:r>
            <a:r>
              <a:rPr lang="en-US" sz="1200" i="1" dirty="0" smtClean="0">
                <a:cs typeface="Arial" charset="0"/>
              </a:rPr>
              <a:t>LES”</a:t>
            </a:r>
            <a:r>
              <a:rPr lang="en-US" sz="1200" dirty="0" smtClean="0">
                <a:cs typeface="Arial" charset="0"/>
              </a:rPr>
              <a:t>, </a:t>
            </a:r>
            <a:r>
              <a:rPr lang="en-US" sz="1200" dirty="0">
                <a:cs typeface="Arial" charset="0"/>
              </a:rPr>
              <a:t>E. Giacomazzi, V. </a:t>
            </a:r>
            <a:r>
              <a:rPr lang="en-US" sz="1200" dirty="0" err="1">
                <a:cs typeface="Arial" charset="0"/>
              </a:rPr>
              <a:t>Battaglia</a:t>
            </a:r>
            <a:r>
              <a:rPr lang="en-US" sz="1200" dirty="0">
                <a:cs typeface="Arial" charset="0"/>
              </a:rPr>
              <a:t>, C. Bruno, Combustion and Flame, The Combustion Institute, vol./issue 138(4):320-335, 2004.</a:t>
            </a:r>
          </a:p>
          <a:p>
            <a:pPr>
              <a:spcAft>
                <a:spcPts val="400"/>
              </a:spcAft>
              <a:buFont typeface="Wingdings" charset="0"/>
              <a:buChar char="§"/>
            </a:pPr>
            <a:r>
              <a:rPr lang="en-US" sz="1200" u="sng" dirty="0">
                <a:cs typeface="Arial" charset="0"/>
              </a:rPr>
              <a:t> </a:t>
            </a:r>
            <a:r>
              <a:rPr lang="it-CH" sz="1200" u="sng" dirty="0">
                <a:cs typeface="Arial" charset="0"/>
              </a:rPr>
              <a:t>Third in the TOP 25 (2004)</a:t>
            </a:r>
            <a:r>
              <a:rPr lang="it-CH" sz="1200" dirty="0">
                <a:cs typeface="Arial" charset="0"/>
              </a:rPr>
              <a:t> of Comb. and Flame. </a:t>
            </a:r>
            <a:r>
              <a:rPr lang="it-CH" sz="1200" u="sng" dirty="0">
                <a:cs typeface="Arial" charset="0"/>
              </a:rPr>
              <a:t>Abstracted in Aerospace &amp; High Technol. CSA Database: </a:t>
            </a:r>
            <a:r>
              <a:rPr lang="it-CH" sz="1200" u="sng" dirty="0">
                <a:cs typeface="Arial" charset="0"/>
                <a:hlinkClick r:id="rId3"/>
              </a:rPr>
              <a:t>http://www.csa.com</a:t>
            </a:r>
            <a:r>
              <a:rPr lang="it-CH" sz="1200" u="sng" dirty="0">
                <a:cs typeface="Arial" charset="0"/>
              </a:rPr>
              <a:t>.</a:t>
            </a:r>
          </a:p>
          <a:p>
            <a:pPr algn="just">
              <a:spcAft>
                <a:spcPts val="400"/>
              </a:spcAft>
              <a:buFont typeface="Wingdings" charset="0"/>
              <a:buChar char="§"/>
            </a:pPr>
            <a:r>
              <a:rPr lang="it-CH" sz="1200" i="1" dirty="0" smtClean="0">
                <a:cs typeface="Arial" charset="0"/>
              </a:rPr>
              <a:t>“</a:t>
            </a:r>
            <a:r>
              <a:rPr lang="it-CH" sz="1200" i="1" dirty="0" smtClean="0">
                <a:cs typeface="Arial" charset="0"/>
              </a:rPr>
              <a:t>Fractal </a:t>
            </a:r>
            <a:r>
              <a:rPr lang="it-CH" sz="1200" i="1" dirty="0">
                <a:cs typeface="Arial" charset="0"/>
              </a:rPr>
              <a:t>Modelling of Turbulent </a:t>
            </a:r>
            <a:r>
              <a:rPr lang="it-CH" sz="1200" i="1" dirty="0" smtClean="0">
                <a:cs typeface="Arial" charset="0"/>
              </a:rPr>
              <a:t>Combustion”</a:t>
            </a:r>
            <a:r>
              <a:rPr lang="it-CH" sz="1200" dirty="0" smtClean="0">
                <a:cs typeface="Arial" charset="0"/>
              </a:rPr>
              <a:t>, </a:t>
            </a:r>
            <a:r>
              <a:rPr lang="it-CH" sz="1200" dirty="0">
                <a:cs typeface="Arial" charset="0"/>
              </a:rPr>
              <a:t>E. Giacomazzi, C. Bruno, B. Favini, Combustion Theory and Modelling, Institute of Physics Publishing, 4:391-412, 2000.</a:t>
            </a:r>
          </a:p>
          <a:p>
            <a:pPr algn="just">
              <a:spcAft>
                <a:spcPts val="400"/>
              </a:spcAft>
              <a:buFont typeface="Wingdings" charset="0"/>
              <a:buChar char="§"/>
            </a:pPr>
            <a:r>
              <a:rPr lang="it-CH" sz="1200" dirty="0">
                <a:cs typeface="Arial" charset="0"/>
              </a:rPr>
              <a:t>The </a:t>
            </a:r>
            <a:r>
              <a:rPr lang="it-CH" sz="1200" u="sng" dirty="0">
                <a:cs typeface="Arial" charset="0"/>
              </a:rPr>
              <a:t>most downloaded in year 2000</a:t>
            </a:r>
            <a:r>
              <a:rPr lang="it-CH" sz="1200" dirty="0">
                <a:cs typeface="Arial" charset="0"/>
              </a:rPr>
              <a:t> (electronic format from IoP web-site). </a:t>
            </a:r>
          </a:p>
          <a:p>
            <a:pPr algn="just">
              <a:spcAft>
                <a:spcPts val="400"/>
              </a:spcAft>
              <a:buFont typeface="Wingdings" charset="0"/>
              <a:buChar char="§"/>
            </a:pPr>
            <a:r>
              <a:rPr lang="it-CH" sz="1200" i="1" dirty="0" smtClean="0">
                <a:cs typeface="Arial" charset="0"/>
              </a:rPr>
              <a:t>“</a:t>
            </a:r>
            <a:r>
              <a:rPr lang="it-CH" sz="1200" i="1" dirty="0" smtClean="0">
                <a:cs typeface="Arial" charset="0"/>
              </a:rPr>
              <a:t>Fractal </a:t>
            </a:r>
            <a:r>
              <a:rPr lang="it-CH" sz="1200" i="1" dirty="0">
                <a:cs typeface="Arial" charset="0"/>
              </a:rPr>
              <a:t>Modelling of Turbulent </a:t>
            </a:r>
            <a:r>
              <a:rPr lang="it-CH" sz="1200" i="1" dirty="0" smtClean="0">
                <a:cs typeface="Arial" charset="0"/>
              </a:rPr>
              <a:t>Mixing”</a:t>
            </a:r>
            <a:r>
              <a:rPr lang="it-CH" sz="1200" dirty="0" smtClean="0">
                <a:cs typeface="Arial" charset="0"/>
              </a:rPr>
              <a:t>, </a:t>
            </a:r>
            <a:r>
              <a:rPr lang="it-CH" sz="1200" dirty="0">
                <a:cs typeface="Arial" charset="0"/>
              </a:rPr>
              <a:t>E. Giacomazzi, C. Bruno, B. Favini, Combustion Theory and Modelling, Institute of Physics Publishing, 3:637-655, 1999.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1237884" y="44450"/>
            <a:ext cx="6696596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1390" tIns="45697" rIns="91390" bIns="45697" anchor="ctr"/>
          <a:lstStyle/>
          <a:p>
            <a:pPr algn="ctr">
              <a:defRPr/>
            </a:pPr>
            <a:r>
              <a:rPr lang="it-IT" dirty="0" err="1">
                <a:solidFill>
                  <a:srgbClr val="FF33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+mn-cs"/>
              </a:rPr>
              <a:t>Main</a:t>
            </a:r>
            <a:r>
              <a:rPr lang="it-IT" dirty="0">
                <a:solidFill>
                  <a:srgbClr val="FF33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+mn-cs"/>
              </a:rPr>
              <a:t> </a:t>
            </a:r>
            <a:r>
              <a:rPr lang="it-IT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+mn-cs"/>
              </a:rPr>
              <a:t>Publications of the </a:t>
            </a:r>
            <a:r>
              <a:rPr lang="it-IT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+mn-cs"/>
              </a:rPr>
              <a:t>Combustion</a:t>
            </a:r>
            <a:r>
              <a:rPr lang="it-IT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+mn-cs"/>
              </a:rPr>
              <a:t> CFD Group</a:t>
            </a:r>
            <a:endParaRPr lang="it-IT" sz="1400" b="0" dirty="0">
              <a:cs typeface="+mn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0002" y="3"/>
            <a:ext cx="7416824" cy="908719"/>
          </a:xfrm>
        </p:spPr>
        <p:txBody>
          <a:bodyPr/>
          <a:lstStyle/>
          <a:p>
            <a:r>
              <a:rPr lang="en-GB" dirty="0" smtClean="0">
                <a:latin typeface="Calibri" pitchFamily="34" charset="0"/>
                <a:cs typeface="Calibri" pitchFamily="34" charset="0"/>
              </a:rPr>
              <a:t>Outline of Presentation</a:t>
            </a:r>
            <a:endParaRPr lang="en-GB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96757"/>
            <a:ext cx="8568952" cy="4929411"/>
          </a:xfrm>
        </p:spPr>
        <p:txBody>
          <a:bodyPr>
            <a:normAutofit/>
          </a:bodyPr>
          <a:lstStyle/>
          <a:p>
            <a:pPr lvl="1">
              <a:buFont typeface="Wingdings" pitchFamily="2" charset="2"/>
              <a:buChar char="q"/>
            </a:pPr>
            <a:r>
              <a:rPr lang="en-GB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Who we are.</a:t>
            </a:r>
            <a:endParaRPr lang="en-GB" dirty="0" smtClean="0"/>
          </a:p>
          <a:p>
            <a:pPr lvl="2">
              <a:buFont typeface="Wingdings" pitchFamily="2" charset="2"/>
              <a:buChar char="Ø"/>
            </a:pPr>
            <a:endParaRPr lang="en-GB" dirty="0" smtClean="0"/>
          </a:p>
          <a:p>
            <a:pPr lvl="1">
              <a:buFont typeface="Wingdings" pitchFamily="2" charset="2"/>
              <a:buChar char="q"/>
            </a:pPr>
            <a:r>
              <a:rPr lang="en-GB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What we do.</a:t>
            </a:r>
            <a:endParaRPr lang="en-GB" dirty="0" smtClean="0"/>
          </a:p>
          <a:p>
            <a:pPr lvl="1">
              <a:buFont typeface="Wingdings" pitchFamily="2" charset="2"/>
              <a:buChar char="q"/>
            </a:pPr>
            <a:endParaRPr lang="en-GB" dirty="0" smtClean="0"/>
          </a:p>
          <a:p>
            <a:pPr lvl="1">
              <a:buFont typeface="Wingdings" pitchFamily="2" charset="2"/>
              <a:buChar char="q"/>
            </a:pPr>
            <a:r>
              <a:rPr lang="en-GB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Computational Fluid Dynamics in ENEA-</a:t>
            </a:r>
            <a:r>
              <a:rPr lang="en-GB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COMSO.</a:t>
            </a:r>
          </a:p>
          <a:p>
            <a:pPr lvl="1">
              <a:buFont typeface="Wingdings" pitchFamily="2" charset="2"/>
              <a:buChar char="q"/>
            </a:pPr>
            <a:endParaRPr lang="en-GB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 lvl="1">
              <a:buFont typeface="Wingdings" pitchFamily="2" charset="2"/>
              <a:buChar char="q"/>
            </a:pPr>
            <a:r>
              <a:rPr lang="en-GB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Why investing on “combustion dynamics” research.</a:t>
            </a:r>
          </a:p>
          <a:p>
            <a:pPr lvl="1">
              <a:buFont typeface="Wingdings" pitchFamily="2" charset="2"/>
              <a:buChar char="q"/>
            </a:pPr>
            <a:endParaRPr lang="en-GB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 lvl="1">
              <a:buFont typeface="Wingdings" pitchFamily="2" charset="2"/>
              <a:buChar char="q"/>
            </a:pPr>
            <a:r>
              <a:rPr lang="en-GB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Performance analysis of the </a:t>
            </a:r>
            <a:r>
              <a:rPr lang="en-GB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HeaRT</a:t>
            </a:r>
            <a:r>
              <a:rPr lang="en-GB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code on CRESCO2-3 and </a:t>
            </a:r>
            <a:r>
              <a:rPr lang="en-GB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Shaheen</a:t>
            </a:r>
            <a:r>
              <a:rPr lang="en-GB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GB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(Blue </a:t>
            </a:r>
            <a:r>
              <a:rPr lang="en-GB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Gene/P) </a:t>
            </a:r>
            <a:r>
              <a:rPr lang="en-GB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parallel machines.</a:t>
            </a:r>
          </a:p>
          <a:p>
            <a:pPr lvl="1">
              <a:buFont typeface="Wingdings" pitchFamily="2" charset="2"/>
              <a:buChar char="q"/>
            </a:pPr>
            <a:endParaRPr lang="en-GB" dirty="0" smtClean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 lvl="1">
              <a:buFont typeface="Wingdings" pitchFamily="2" charset="2"/>
              <a:buChar char="q"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4907680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3" name="Titel 1"/>
          <p:cNvSpPr>
            <a:spLocks noGrp="1"/>
          </p:cNvSpPr>
          <p:nvPr>
            <p:ph type="ctrTitle"/>
          </p:nvPr>
        </p:nvSpPr>
        <p:spPr>
          <a:xfrm>
            <a:off x="2914650" y="307977"/>
            <a:ext cx="5867400" cy="847725"/>
          </a:xfrm>
        </p:spPr>
        <p:txBody>
          <a:bodyPr/>
          <a:lstStyle/>
          <a:p>
            <a:r>
              <a:rPr lang="nl-NL" sz="3600" dirty="0">
                <a:solidFill>
                  <a:schemeClr val="bg1"/>
                </a:solidFill>
                <a:latin typeface="Arial Bold"/>
                <a:ea typeface="Arial Bold"/>
                <a:cs typeface="Arial Bold"/>
              </a:rPr>
              <a:t>Contact</a:t>
            </a:r>
          </a:p>
        </p:txBody>
      </p:sp>
      <p:sp>
        <p:nvSpPr>
          <p:cNvPr id="168965" name="Tekstvak 7"/>
          <p:cNvSpPr txBox="1">
            <a:spLocks noChangeArrowheads="1"/>
          </p:cNvSpPr>
          <p:nvPr/>
        </p:nvSpPr>
        <p:spPr bwMode="auto">
          <a:xfrm>
            <a:off x="0" y="6510342"/>
            <a:ext cx="9144000" cy="371541"/>
          </a:xfrm>
          <a:prstGeom prst="rect">
            <a:avLst/>
          </a:prstGeom>
          <a:solidFill>
            <a:srgbClr val="3366FF"/>
          </a:solidFill>
          <a:ln w="9525">
            <a:noFill/>
            <a:miter lim="800000"/>
            <a:headEnd/>
            <a:tailEnd/>
          </a:ln>
          <a:extLst/>
        </p:spPr>
        <p:txBody>
          <a:bodyPr lIns="91390" tIns="45697" rIns="91390" bIns="456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lang="nl-NL" sz="1800" b="0">
              <a:solidFill>
                <a:srgbClr val="002A5C"/>
              </a:solidFill>
              <a:ea typeface="+mn-ea"/>
            </a:endParaRP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>
            <a:alphaModFix amt="76000"/>
          </a:blip>
          <a:srcRect/>
          <a:stretch>
            <a:fillRect/>
          </a:stretch>
        </p:blipFill>
        <p:spPr bwMode="auto">
          <a:xfrm>
            <a:off x="4882668" y="2143352"/>
            <a:ext cx="4009817" cy="251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859069" y="5301208"/>
            <a:ext cx="7416824" cy="1152128"/>
          </a:xfrm>
          <a:prstGeom prst="rect">
            <a:avLst/>
          </a:prstGeom>
        </p:spPr>
        <p:txBody>
          <a:bodyPr vert="horz" lIns="91390" tIns="45697" rIns="91390" bIns="45697" rtlCol="0" anchor="ctr">
            <a:normAutofit fontScale="67500" lnSpcReduction="2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sz="4900" b="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n-ea"/>
                <a:cs typeface="Calibri" pitchFamily="34" charset="0"/>
              </a:rPr>
              <a:t>Thanks for your attention!</a:t>
            </a:r>
            <a:endParaRPr lang="en-GB" sz="3600" b="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+mn-ea"/>
              <a:cs typeface="Calibri" pitchFamily="34" charset="0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endParaRPr lang="en-GB" sz="3600" b="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+mn-ea"/>
              <a:cs typeface="Calibri" pitchFamily="34" charset="0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sz="3600" b="0" i="1" dirty="0" err="1">
                <a:solidFill>
                  <a:srgbClr val="2A2A5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n-ea"/>
                <a:cs typeface="Calibri" pitchFamily="34" charset="0"/>
              </a:rPr>
              <a:t>Eugenio.Giacomazzi@ENEA.it</a:t>
            </a:r>
            <a:endParaRPr lang="en-GB" sz="3600" b="0" i="1" dirty="0">
              <a:solidFill>
                <a:srgbClr val="2A2A5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9517" y="1772816"/>
            <a:ext cx="4392488" cy="2952328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0" tIns="45697" rIns="91390" bIns="45697" rtlCol="0" anchor="ctr"/>
          <a:lstStyle/>
          <a:p>
            <a:pPr algn="ctr" eaLnBrk="1" hangingPunct="1"/>
            <a:endParaRPr lang="en-GB" sz="1800" b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6" name="Picture 15" descr="ENE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02840"/>
            <a:ext cx="1512168" cy="53595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81185" y="1814409"/>
            <a:ext cx="2882908" cy="553998"/>
          </a:xfrm>
          <a:prstGeom prst="rect">
            <a:avLst/>
          </a:prstGeom>
          <a:noFill/>
        </p:spPr>
        <p:txBody>
          <a:bodyPr wrap="none" lIns="91390" tIns="45697" rIns="91390" bIns="45697" rtlCol="0">
            <a:spAutoFit/>
          </a:bodyPr>
          <a:lstStyle/>
          <a:p>
            <a:pPr eaLnBrk="1" hangingPunct="1"/>
            <a:r>
              <a:rPr lang="en-GB" sz="1000" dirty="0">
                <a:solidFill>
                  <a:srgbClr val="002A5C"/>
                </a:solidFill>
                <a:latin typeface="Times"/>
                <a:ea typeface="+mn-ea"/>
                <a:cs typeface="Times"/>
              </a:rPr>
              <a:t>ITALIAN NATIONAL AGENCY</a:t>
            </a:r>
          </a:p>
          <a:p>
            <a:pPr eaLnBrk="1" hangingPunct="1"/>
            <a:r>
              <a:rPr lang="en-GB" sz="1000" dirty="0">
                <a:solidFill>
                  <a:srgbClr val="002A5C"/>
                </a:solidFill>
                <a:latin typeface="Times"/>
                <a:ea typeface="+mn-ea"/>
                <a:cs typeface="Times"/>
              </a:rPr>
              <a:t>FOR NEW TECHNOLOGIES, ENERGY AND</a:t>
            </a:r>
          </a:p>
          <a:p>
            <a:pPr eaLnBrk="1" hangingPunct="1"/>
            <a:r>
              <a:rPr lang="en-GB" sz="1000" dirty="0">
                <a:solidFill>
                  <a:srgbClr val="002A5C"/>
                </a:solidFill>
                <a:latin typeface="Times"/>
                <a:ea typeface="+mn-ea"/>
                <a:cs typeface="Times"/>
              </a:rPr>
              <a:t>SUSTAINABLE ECONOMIC DEVELOPMENT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0732178"/>
              </p:ext>
            </p:extLst>
          </p:nvPr>
        </p:nvGraphicFramePr>
        <p:xfrm>
          <a:off x="271054" y="2306895"/>
          <a:ext cx="3744416" cy="304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4056"/>
                <a:gridCol w="3240360"/>
              </a:tblGrid>
              <a:tr h="15240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>
                          <a:latin typeface="Times"/>
                          <a:cs typeface="Times"/>
                        </a:rPr>
                        <a:t> UTTEI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latin typeface="Times"/>
                          <a:cs typeface="Times"/>
                        </a:rPr>
                        <a:t>–</a:t>
                      </a:r>
                      <a:r>
                        <a:rPr lang="en-GB" sz="1000" dirty="0" smtClean="0">
                          <a:latin typeface="Times"/>
                          <a:cs typeface="Times"/>
                        </a:rPr>
                        <a:t> Unit of Advanced Technologies for Energy and Industry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52400">
                <a:tc>
                  <a:txBody>
                    <a:bodyPr/>
                    <a:lstStyle/>
                    <a:p>
                      <a:r>
                        <a:rPr lang="en-GB" sz="1000" dirty="0" smtClean="0">
                          <a:latin typeface="Times"/>
                          <a:cs typeface="Times"/>
                        </a:rPr>
                        <a:t> COMSO</a:t>
                      </a:r>
                      <a:endParaRPr lang="en-GB" sz="1000" dirty="0">
                        <a:latin typeface="Times"/>
                        <a:cs typeface="Times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latin typeface="Times"/>
                          <a:cs typeface="Times"/>
                        </a:rPr>
                        <a:t>–</a:t>
                      </a:r>
                      <a:r>
                        <a:rPr lang="en-GB" sz="1000" dirty="0" smtClean="0">
                          <a:latin typeface="Times"/>
                          <a:cs typeface="Times"/>
                        </a:rPr>
                        <a:t> Sustainable Combustion Processes Laboratory</a:t>
                      </a:r>
                      <a:endParaRPr lang="en-GB" sz="1000" dirty="0">
                        <a:latin typeface="Times"/>
                        <a:cs typeface="Times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349169" y="2780928"/>
            <a:ext cx="2204224" cy="738664"/>
          </a:xfrm>
          <a:prstGeom prst="rect">
            <a:avLst/>
          </a:prstGeom>
          <a:noFill/>
        </p:spPr>
        <p:txBody>
          <a:bodyPr wrap="none" lIns="91390" tIns="45697" rIns="91390" bIns="45697" rtlCol="0">
            <a:spAutoFit/>
          </a:bodyPr>
          <a:lstStyle/>
          <a:p>
            <a:pPr algn="ctr" eaLnBrk="1" hangingPunct="1"/>
            <a:r>
              <a:rPr lang="en-GB" sz="1800" dirty="0">
                <a:solidFill>
                  <a:srgbClr val="002A5C"/>
                </a:solidFill>
                <a:latin typeface="Times"/>
                <a:ea typeface="+mn-ea"/>
                <a:cs typeface="Times"/>
              </a:rPr>
              <a:t>Eugenio Giacomazzi</a:t>
            </a:r>
          </a:p>
          <a:p>
            <a:pPr algn="ctr" eaLnBrk="1" hangingPunct="1"/>
            <a:r>
              <a:rPr lang="en-GB" sz="1200" b="0" dirty="0">
                <a:solidFill>
                  <a:srgbClr val="002A5C"/>
                </a:solidFill>
                <a:latin typeface="Times"/>
                <a:ea typeface="+mn-ea"/>
                <a:cs typeface="Times"/>
              </a:rPr>
              <a:t>Ph.D., Aeronautic Engineer</a:t>
            </a:r>
          </a:p>
          <a:p>
            <a:pPr algn="ctr" eaLnBrk="1" hangingPunct="1"/>
            <a:r>
              <a:rPr lang="en-GB" sz="1200" b="0" dirty="0">
                <a:solidFill>
                  <a:srgbClr val="002A5C"/>
                </a:solidFill>
                <a:latin typeface="Times"/>
                <a:ea typeface="+mn-ea"/>
                <a:cs typeface="Times"/>
              </a:rPr>
              <a:t>Researcher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9540" y="3632542"/>
            <a:ext cx="2997936" cy="1092607"/>
          </a:xfrm>
          <a:prstGeom prst="rect">
            <a:avLst/>
          </a:prstGeom>
          <a:noFill/>
        </p:spPr>
        <p:txBody>
          <a:bodyPr wrap="none" lIns="91390" tIns="45697" rIns="91390" bIns="45697" rtlCol="0">
            <a:spAutoFit/>
          </a:bodyPr>
          <a:lstStyle/>
          <a:p>
            <a:pPr eaLnBrk="1" hangingPunct="1"/>
            <a:r>
              <a:rPr lang="en-GB" sz="1000" b="0" dirty="0">
                <a:solidFill>
                  <a:srgbClr val="002A5C"/>
                </a:solidFill>
                <a:latin typeface="Times"/>
                <a:ea typeface="+mn-ea"/>
                <a:cs typeface="Times"/>
              </a:rPr>
              <a:t>ENEA </a:t>
            </a:r>
            <a:r>
              <a:rPr lang="en-US" sz="1000" b="0" dirty="0">
                <a:solidFill>
                  <a:srgbClr val="002A5C"/>
                </a:solidFill>
                <a:latin typeface="Times"/>
                <a:ea typeface="+mn-ea"/>
                <a:cs typeface="Times"/>
              </a:rPr>
              <a:t>–</a:t>
            </a:r>
            <a:r>
              <a:rPr lang="en-GB" sz="1000" b="0" dirty="0">
                <a:solidFill>
                  <a:srgbClr val="002A5C"/>
                </a:solidFill>
                <a:latin typeface="Times"/>
                <a:ea typeface="+mn-ea"/>
                <a:cs typeface="Times"/>
              </a:rPr>
              <a:t> C.R. </a:t>
            </a:r>
            <a:r>
              <a:rPr lang="en-GB" sz="1000" b="0" dirty="0" err="1">
                <a:solidFill>
                  <a:srgbClr val="002A5C"/>
                </a:solidFill>
                <a:latin typeface="Times"/>
                <a:ea typeface="+mn-ea"/>
                <a:cs typeface="Times"/>
              </a:rPr>
              <a:t>Casaccia</a:t>
            </a:r>
            <a:r>
              <a:rPr lang="en-GB" sz="1000" b="0" dirty="0">
                <a:solidFill>
                  <a:srgbClr val="002A5C"/>
                </a:solidFill>
                <a:latin typeface="Times"/>
                <a:ea typeface="+mn-ea"/>
                <a:cs typeface="Times"/>
              </a:rPr>
              <a:t>, UTTEI-COMSO, S.P. 081</a:t>
            </a:r>
          </a:p>
          <a:p>
            <a:pPr eaLnBrk="1" hangingPunct="1"/>
            <a:r>
              <a:rPr lang="en-GB" sz="1000" b="0" dirty="0">
                <a:solidFill>
                  <a:srgbClr val="002A5C"/>
                </a:solidFill>
                <a:latin typeface="Times"/>
                <a:ea typeface="+mn-ea"/>
                <a:cs typeface="Times"/>
              </a:rPr>
              <a:t>V</a:t>
            </a:r>
            <a:r>
              <a:rPr lang="en-US" sz="1000" b="0" dirty="0" err="1">
                <a:solidFill>
                  <a:srgbClr val="002A5C"/>
                </a:solidFill>
                <a:latin typeface="Times"/>
                <a:ea typeface="+mn-ea"/>
                <a:cs typeface="Times"/>
              </a:rPr>
              <a:t>i</a:t>
            </a:r>
            <a:r>
              <a:rPr lang="en-GB" sz="1000" b="0" dirty="0">
                <a:solidFill>
                  <a:srgbClr val="002A5C"/>
                </a:solidFill>
                <a:latin typeface="Times"/>
                <a:ea typeface="+mn-ea"/>
                <a:cs typeface="Times"/>
              </a:rPr>
              <a:t>a </a:t>
            </a:r>
            <a:r>
              <a:rPr lang="en-GB" sz="1000" b="0" dirty="0" err="1">
                <a:solidFill>
                  <a:srgbClr val="002A5C"/>
                </a:solidFill>
                <a:latin typeface="Times"/>
                <a:ea typeface="+mn-ea"/>
                <a:cs typeface="Times"/>
              </a:rPr>
              <a:t>Anguillarese</a:t>
            </a:r>
            <a:r>
              <a:rPr lang="en-GB" sz="1000" b="0" dirty="0">
                <a:solidFill>
                  <a:srgbClr val="002A5C"/>
                </a:solidFill>
                <a:latin typeface="Times"/>
                <a:ea typeface="+mn-ea"/>
                <a:cs typeface="Times"/>
              </a:rPr>
              <a:t>, 301</a:t>
            </a:r>
          </a:p>
          <a:p>
            <a:pPr eaLnBrk="1" hangingPunct="1"/>
            <a:r>
              <a:rPr lang="en-GB" sz="1000" b="0" dirty="0">
                <a:solidFill>
                  <a:srgbClr val="002A5C"/>
                </a:solidFill>
                <a:latin typeface="Times"/>
                <a:ea typeface="+mn-ea"/>
                <a:cs typeface="Times"/>
              </a:rPr>
              <a:t>00123 </a:t>
            </a:r>
            <a:r>
              <a:rPr lang="en-US" sz="1000" b="0" dirty="0">
                <a:solidFill>
                  <a:srgbClr val="002A5C"/>
                </a:solidFill>
                <a:latin typeface="Times"/>
                <a:ea typeface="+mn-ea"/>
                <a:cs typeface="Times"/>
              </a:rPr>
              <a:t>–</a:t>
            </a:r>
            <a:r>
              <a:rPr lang="en-GB" sz="1000" b="0" dirty="0">
                <a:solidFill>
                  <a:srgbClr val="002A5C"/>
                </a:solidFill>
                <a:latin typeface="Times"/>
                <a:ea typeface="+mn-ea"/>
                <a:cs typeface="Times"/>
              </a:rPr>
              <a:t> S. M. </a:t>
            </a:r>
            <a:r>
              <a:rPr lang="en-GB" sz="1000" b="0" dirty="0" err="1">
                <a:solidFill>
                  <a:srgbClr val="002A5C"/>
                </a:solidFill>
                <a:latin typeface="Times"/>
                <a:ea typeface="+mn-ea"/>
                <a:cs typeface="Times"/>
              </a:rPr>
              <a:t>Galeria</a:t>
            </a:r>
            <a:r>
              <a:rPr lang="en-GB" sz="1000" b="0" dirty="0">
                <a:solidFill>
                  <a:srgbClr val="002A5C"/>
                </a:solidFill>
                <a:latin typeface="Times"/>
                <a:ea typeface="+mn-ea"/>
                <a:cs typeface="Times"/>
              </a:rPr>
              <a:t>, ROMA </a:t>
            </a:r>
            <a:r>
              <a:rPr lang="en-US" sz="1000" b="0" dirty="0">
                <a:solidFill>
                  <a:srgbClr val="002A5C"/>
                </a:solidFill>
                <a:latin typeface="Times"/>
                <a:ea typeface="+mn-ea"/>
                <a:cs typeface="Times"/>
              </a:rPr>
              <a:t>–</a:t>
            </a:r>
            <a:r>
              <a:rPr lang="en-GB" sz="1000" b="0" dirty="0">
                <a:solidFill>
                  <a:srgbClr val="002A5C"/>
                </a:solidFill>
                <a:latin typeface="Times"/>
                <a:ea typeface="+mn-ea"/>
                <a:cs typeface="Times"/>
              </a:rPr>
              <a:t> ITALY</a:t>
            </a:r>
          </a:p>
          <a:p>
            <a:pPr eaLnBrk="1" hangingPunct="1"/>
            <a:endParaRPr lang="en-GB" sz="500" b="0" dirty="0">
              <a:solidFill>
                <a:srgbClr val="002A5C"/>
              </a:solidFill>
              <a:latin typeface="Times"/>
              <a:ea typeface="+mn-ea"/>
              <a:cs typeface="Times"/>
            </a:endParaRPr>
          </a:p>
          <a:p>
            <a:pPr eaLnBrk="1" hangingPunct="1"/>
            <a:r>
              <a:rPr lang="en-GB" sz="1000" b="0" dirty="0">
                <a:solidFill>
                  <a:srgbClr val="002A5C"/>
                </a:solidFill>
                <a:latin typeface="Times"/>
                <a:ea typeface="+mn-ea"/>
                <a:cs typeface="Times"/>
              </a:rPr>
              <a:t>Tel.: +39.063048.4649 / 4690 </a:t>
            </a:r>
            <a:r>
              <a:rPr lang="en-US" sz="1000" b="0" dirty="0">
                <a:solidFill>
                  <a:srgbClr val="002A5C"/>
                </a:solidFill>
                <a:latin typeface="Times"/>
                <a:ea typeface="+mn-ea"/>
                <a:cs typeface="Times"/>
              </a:rPr>
              <a:t>–</a:t>
            </a:r>
            <a:r>
              <a:rPr lang="en-GB" sz="1000" b="0" dirty="0">
                <a:solidFill>
                  <a:srgbClr val="002A5C"/>
                </a:solidFill>
                <a:latin typeface="Times"/>
                <a:ea typeface="+mn-ea"/>
                <a:cs typeface="Times"/>
              </a:rPr>
              <a:t> Fax: +39.063048.4811</a:t>
            </a:r>
          </a:p>
          <a:p>
            <a:pPr eaLnBrk="1" hangingPunct="1"/>
            <a:r>
              <a:rPr lang="en-GB" sz="1000" b="0" dirty="0">
                <a:solidFill>
                  <a:srgbClr val="002A5C"/>
                </a:solidFill>
                <a:latin typeface="Times"/>
                <a:ea typeface="+mn-ea"/>
                <a:cs typeface="Times"/>
              </a:rPr>
              <a:t>Mobile Phone: +39.3383461449</a:t>
            </a:r>
          </a:p>
          <a:p>
            <a:pPr eaLnBrk="1" hangingPunct="1"/>
            <a:r>
              <a:rPr lang="en-GB" sz="1000" b="0" dirty="0">
                <a:solidFill>
                  <a:srgbClr val="002A5C"/>
                </a:solidFill>
                <a:latin typeface="Times"/>
                <a:ea typeface="+mn-ea"/>
                <a:cs typeface="Times"/>
              </a:rPr>
              <a:t>E-Mail: </a:t>
            </a:r>
            <a:r>
              <a:rPr lang="en-GB" sz="1000" b="0" dirty="0" err="1">
                <a:solidFill>
                  <a:srgbClr val="002A5C"/>
                </a:solidFill>
                <a:latin typeface="Times"/>
                <a:ea typeface="+mn-ea"/>
                <a:cs typeface="Times"/>
              </a:rPr>
              <a:t>eugenio.giacomazzi@enea.it</a:t>
            </a:r>
            <a:endParaRPr lang="en-GB" sz="1000" b="0" dirty="0">
              <a:solidFill>
                <a:srgbClr val="002A5C"/>
              </a:solidFill>
              <a:latin typeface="Times"/>
              <a:ea typeface="+mn-ea"/>
              <a:cs typeface="Times"/>
            </a:endParaRPr>
          </a:p>
        </p:txBody>
      </p:sp>
      <p:pic>
        <p:nvPicPr>
          <p:cNvPr id="17" name="Picture 16" descr="LOGO_COMSO.t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246" y="4005068"/>
            <a:ext cx="611746" cy="524797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816469" y="4458645"/>
            <a:ext cx="766030" cy="276999"/>
          </a:xfrm>
          <a:prstGeom prst="rect">
            <a:avLst/>
          </a:prstGeom>
          <a:noFill/>
        </p:spPr>
        <p:txBody>
          <a:bodyPr wrap="none" lIns="91390" tIns="45697" rIns="91390" bIns="45697" rtlCol="0">
            <a:spAutoFit/>
          </a:bodyPr>
          <a:lstStyle/>
          <a:p>
            <a:pPr eaLnBrk="1" hangingPunct="1"/>
            <a:r>
              <a:rPr lang="en-GB" sz="1200" dirty="0">
                <a:ln>
                  <a:solidFill>
                    <a:srgbClr val="002A5C"/>
                  </a:solidFill>
                </a:ln>
                <a:solidFill>
                  <a:srgbClr val="339933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Times"/>
                <a:ea typeface="+mn-ea"/>
                <a:cs typeface="Times"/>
              </a:rPr>
              <a:t>COMSO</a:t>
            </a:r>
          </a:p>
        </p:txBody>
      </p:sp>
      <p:pic>
        <p:nvPicPr>
          <p:cNvPr id="4" name="Picture 3" descr="LOGO_ENEA.t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20"/>
            <a:ext cx="9144000" cy="12445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30488" y="314077"/>
            <a:ext cx="1903085" cy="646331"/>
          </a:xfrm>
          <a:prstGeom prst="rect">
            <a:avLst/>
          </a:prstGeom>
          <a:noFill/>
        </p:spPr>
        <p:txBody>
          <a:bodyPr wrap="none" lIns="91390" tIns="45697" rIns="91390" bIns="45697" rtlCol="0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  <a:latin typeface="Arial"/>
                <a:cs typeface="Arial"/>
              </a:rPr>
              <a:t>Contact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64575" y="2132856"/>
            <a:ext cx="3095857" cy="20928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 smtClean="0"/>
              <a:t>Numerical Combustion Team</a:t>
            </a:r>
          </a:p>
          <a:p>
            <a:pPr marL="449263" indent="-176213">
              <a:buFont typeface="Arial"/>
              <a:buChar char="•"/>
            </a:pPr>
            <a:r>
              <a:rPr lang="en-GB" sz="1600" dirty="0" err="1" smtClean="0"/>
              <a:t>Arcidiacono</a:t>
            </a:r>
            <a:r>
              <a:rPr lang="en-GB" sz="1600" dirty="0" smtClean="0"/>
              <a:t> </a:t>
            </a:r>
            <a:r>
              <a:rPr lang="en-GB" sz="1600" dirty="0" err="1" smtClean="0"/>
              <a:t>Nunzio</a:t>
            </a:r>
            <a:endParaRPr lang="en-GB" sz="1600" dirty="0" smtClean="0"/>
          </a:p>
          <a:p>
            <a:pPr marL="449263" indent="-176213">
              <a:buFont typeface="Arial"/>
              <a:buChar char="•"/>
            </a:pPr>
            <a:r>
              <a:rPr lang="en-GB" sz="1600" dirty="0" err="1" smtClean="0"/>
              <a:t>Calchetti</a:t>
            </a:r>
            <a:r>
              <a:rPr lang="en-GB" sz="1600" dirty="0" smtClean="0"/>
              <a:t> Giorgio</a:t>
            </a:r>
          </a:p>
          <a:p>
            <a:pPr marL="449263" indent="-176213">
              <a:buFont typeface="Arial"/>
              <a:buChar char="•"/>
            </a:pPr>
            <a:r>
              <a:rPr lang="en-GB" sz="1600" dirty="0" err="1" smtClean="0"/>
              <a:t>Cecere</a:t>
            </a:r>
            <a:r>
              <a:rPr lang="en-GB" sz="1600" dirty="0" smtClean="0"/>
              <a:t> </a:t>
            </a:r>
            <a:r>
              <a:rPr lang="en-GB" sz="1600" dirty="0" err="1" smtClean="0"/>
              <a:t>Donato</a:t>
            </a:r>
            <a:endParaRPr lang="en-GB" sz="1600" dirty="0" smtClean="0"/>
          </a:p>
          <a:p>
            <a:pPr marL="449263" indent="-176213">
              <a:buFont typeface="Arial"/>
              <a:buChar char="•"/>
            </a:pPr>
            <a:r>
              <a:rPr lang="en-GB" sz="1600" dirty="0" smtClean="0"/>
              <a:t>Di </a:t>
            </a:r>
            <a:r>
              <a:rPr lang="en-GB" sz="1600" dirty="0" err="1"/>
              <a:t>Nardo</a:t>
            </a:r>
            <a:r>
              <a:rPr lang="en-GB" sz="1600" dirty="0"/>
              <a:t> </a:t>
            </a:r>
            <a:r>
              <a:rPr lang="en-GB" sz="1600" dirty="0" smtClean="0"/>
              <a:t>Antonio</a:t>
            </a:r>
          </a:p>
          <a:p>
            <a:pPr marL="449263" indent="-176213">
              <a:buFont typeface="Arial"/>
              <a:buChar char="•"/>
            </a:pPr>
            <a:r>
              <a:rPr lang="en-GB" sz="1600" dirty="0" smtClean="0"/>
              <a:t>(</a:t>
            </a:r>
            <a:r>
              <a:rPr lang="en-GB" sz="1600" dirty="0" err="1" smtClean="0"/>
              <a:t>Donato</a:t>
            </a:r>
            <a:r>
              <a:rPr lang="en-GB" sz="1600" dirty="0" smtClean="0"/>
              <a:t> </a:t>
            </a:r>
            <a:r>
              <a:rPr lang="en-GB" sz="1600" dirty="0" err="1" smtClean="0"/>
              <a:t>Filippo</a:t>
            </a:r>
            <a:r>
              <a:rPr lang="en-GB" sz="1600" dirty="0" smtClean="0"/>
              <a:t>)</a:t>
            </a:r>
          </a:p>
          <a:p>
            <a:pPr marL="449263" indent="-176213">
              <a:buFont typeface="Arial"/>
              <a:buChar char="•"/>
            </a:pPr>
            <a:r>
              <a:rPr lang="en-GB" sz="1600" dirty="0" smtClean="0"/>
              <a:t>Giacomazzi Eugenio</a:t>
            </a:r>
          </a:p>
          <a:p>
            <a:pPr marL="449263" indent="-176213">
              <a:buFont typeface="Arial"/>
              <a:buChar char="•"/>
            </a:pPr>
            <a:r>
              <a:rPr lang="en-GB" sz="1600" dirty="0" err="1" smtClean="0"/>
              <a:t>Picchia</a:t>
            </a:r>
            <a:r>
              <a:rPr lang="en-GB" sz="1600" dirty="0" smtClean="0"/>
              <a:t> Franca Rita</a:t>
            </a:r>
          </a:p>
        </p:txBody>
      </p:sp>
    </p:spTree>
    <p:extLst>
      <p:ext uri="{BB962C8B-B14F-4D97-AF65-F5344CB8AC3E}">
        <p14:creationId xmlns:p14="http://schemas.microsoft.com/office/powerpoint/2010/main" val="21571469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ChangeArrowheads="1"/>
          </p:cNvSpPr>
          <p:nvPr/>
        </p:nvSpPr>
        <p:spPr bwMode="auto">
          <a:xfrm>
            <a:off x="3173413" y="5"/>
            <a:ext cx="3313112" cy="5492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90" tIns="45697" rIns="91390" bIns="45697" anchor="ctr"/>
          <a:lstStyle/>
          <a:p>
            <a:endParaRPr lang="it-IT">
              <a:solidFill>
                <a:srgbClr val="000000"/>
              </a:solidFill>
            </a:endParaRPr>
          </a:p>
        </p:txBody>
      </p:sp>
      <p:pic>
        <p:nvPicPr>
          <p:cNvPr id="23554" name="Picture 3" descr="FUOCO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" y="0"/>
            <a:ext cx="91678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Freeform 4"/>
          <p:cNvSpPr>
            <a:spLocks/>
          </p:cNvSpPr>
          <p:nvPr/>
        </p:nvSpPr>
        <p:spPr bwMode="auto">
          <a:xfrm>
            <a:off x="77788" y="260350"/>
            <a:ext cx="4598987" cy="5689600"/>
          </a:xfrm>
          <a:custGeom>
            <a:avLst/>
            <a:gdLst>
              <a:gd name="T0" fmla="*/ 2147483647 w 2897"/>
              <a:gd name="T1" fmla="*/ 2147483647 h 3584"/>
              <a:gd name="T2" fmla="*/ 2147483647 w 2897"/>
              <a:gd name="T3" fmla="*/ 2147483647 h 3584"/>
              <a:gd name="T4" fmla="*/ 2147483647 w 2897"/>
              <a:gd name="T5" fmla="*/ 2147483647 h 3584"/>
              <a:gd name="T6" fmla="*/ 0 w 2897"/>
              <a:gd name="T7" fmla="*/ 0 h 3584"/>
              <a:gd name="T8" fmla="*/ 0 w 2897"/>
              <a:gd name="T9" fmla="*/ 2147483647 h 3584"/>
              <a:gd name="T10" fmla="*/ 2147483647 w 2897"/>
              <a:gd name="T11" fmla="*/ 2147483647 h 3584"/>
              <a:gd name="T12" fmla="*/ 2147483647 w 2897"/>
              <a:gd name="T13" fmla="*/ 2147483647 h 3584"/>
              <a:gd name="T14" fmla="*/ 2147483647 w 2897"/>
              <a:gd name="T15" fmla="*/ 2147483647 h 358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897"/>
              <a:gd name="T25" fmla="*/ 0 h 3584"/>
              <a:gd name="T26" fmla="*/ 2897 w 2897"/>
              <a:gd name="T27" fmla="*/ 3584 h 3584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897" h="3584">
                <a:moveTo>
                  <a:pt x="590" y="3175"/>
                </a:moveTo>
                <a:lnTo>
                  <a:pt x="2897" y="166"/>
                </a:lnTo>
                <a:lnTo>
                  <a:pt x="2676" y="46"/>
                </a:lnTo>
                <a:lnTo>
                  <a:pt x="0" y="0"/>
                </a:lnTo>
                <a:lnTo>
                  <a:pt x="0" y="3402"/>
                </a:lnTo>
                <a:lnTo>
                  <a:pt x="318" y="3448"/>
                </a:lnTo>
                <a:lnTo>
                  <a:pt x="2812" y="3584"/>
                </a:lnTo>
                <a:lnTo>
                  <a:pt x="590" y="31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390" tIns="45697" rIns="91390" bIns="45697"/>
          <a:lstStyle/>
          <a:p>
            <a:endParaRPr lang="en-GB"/>
          </a:p>
        </p:txBody>
      </p:sp>
      <p:pic>
        <p:nvPicPr>
          <p:cNvPr id="23556" name="Triangolo isoscele 8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413" y="620718"/>
            <a:ext cx="7113587" cy="465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Text Box 6"/>
          <p:cNvSpPr txBox="1">
            <a:spLocks noChangeArrowheads="1"/>
          </p:cNvSpPr>
          <p:nvPr/>
        </p:nvSpPr>
        <p:spPr bwMode="auto">
          <a:xfrm>
            <a:off x="2814638" y="2924175"/>
            <a:ext cx="3548062" cy="232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0" tIns="45697" rIns="71963" bIns="45697"/>
          <a:lstStyle>
            <a:lvl1pPr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it-IT" sz="1800" b="0">
                <a:solidFill>
                  <a:srgbClr val="FF0000"/>
                </a:solidFill>
                <a:latin typeface="Calibri" charset="0"/>
                <a:cs typeface="Arial" charset="0"/>
              </a:rPr>
              <a:t> </a:t>
            </a:r>
          </a:p>
        </p:txBody>
      </p:sp>
      <p:sp>
        <p:nvSpPr>
          <p:cNvPr id="89095" name="CasellaDiTesto 13"/>
          <p:cNvSpPr txBox="1">
            <a:spLocks noChangeArrowheads="1"/>
          </p:cNvSpPr>
          <p:nvPr/>
        </p:nvSpPr>
        <p:spPr bwMode="auto">
          <a:xfrm>
            <a:off x="1259936" y="4005263"/>
            <a:ext cx="3184022" cy="1139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90" tIns="45697" rIns="91390" bIns="45697">
            <a:spAutoFit/>
          </a:bodyPr>
          <a:lstStyle/>
          <a:p>
            <a:pPr algn="ctr" eaLnBrk="1" hangingPunct="1">
              <a:defRPr/>
            </a:pPr>
            <a:r>
              <a:rPr lang="it-IT" sz="170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  <a:ea typeface="+mn-ea"/>
                <a:cs typeface="Arial" charset="0"/>
              </a:rPr>
              <a:t>MODELLING</a:t>
            </a:r>
          </a:p>
          <a:p>
            <a:pPr algn="ctr" eaLnBrk="1" hangingPunct="1">
              <a:defRPr/>
            </a:pPr>
            <a:r>
              <a:rPr lang="it-IT" sz="170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  <a:ea typeface="+mn-ea"/>
                <a:cs typeface="Arial" charset="0"/>
              </a:rPr>
              <a:t>AND</a:t>
            </a:r>
          </a:p>
          <a:p>
            <a:pPr algn="ctr" eaLnBrk="1" hangingPunct="1">
              <a:defRPr/>
            </a:pPr>
            <a:r>
              <a:rPr lang="it-IT" sz="170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  <a:ea typeface="+mn-ea"/>
                <a:cs typeface="Arial" charset="0"/>
              </a:rPr>
              <a:t>SIMULATION </a:t>
            </a:r>
          </a:p>
          <a:p>
            <a:pPr algn="ctr" eaLnBrk="1" hangingPunct="1">
              <a:defRPr/>
            </a:pPr>
            <a:r>
              <a:rPr lang="it-IT" sz="1600" b="0">
                <a:solidFill>
                  <a:srgbClr val="0070C0"/>
                </a:solidFill>
                <a:latin typeface="Baskerville Old Face" pitchFamily="18" charset="0"/>
                <a:ea typeface="+mn-ea"/>
                <a:cs typeface="Arial" charset="0"/>
              </a:rPr>
              <a:t>(RANS, LES, DNS, CHEMISTRY)</a:t>
            </a:r>
          </a:p>
        </p:txBody>
      </p:sp>
      <p:sp>
        <p:nvSpPr>
          <p:cNvPr id="16" name="CasellaDiTesto 15"/>
          <p:cNvSpPr txBox="1"/>
          <p:nvPr/>
        </p:nvSpPr>
        <p:spPr bwMode="auto">
          <a:xfrm>
            <a:off x="5118997" y="4208463"/>
            <a:ext cx="2489003" cy="874118"/>
          </a:xfrm>
          <a:prstGeom prst="rect">
            <a:avLst/>
          </a:prstGeom>
          <a:noFill/>
        </p:spPr>
        <p:txBody>
          <a:bodyPr wrap="none" lIns="91390" tIns="45697" rIns="91390" bIns="45697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it-IT" sz="1700" dirty="0">
                <a:solidFill>
                  <a:srgbClr val="953735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Baskerville Old Face" charset="0"/>
                <a:cs typeface="Arial" charset="0"/>
              </a:rPr>
              <a:t>EXPERIMENTAL</a:t>
            </a:r>
          </a:p>
          <a:p>
            <a:pPr algn="ctr" eaLnBrk="1" hangingPunct="1">
              <a:defRPr/>
            </a:pPr>
            <a:r>
              <a:rPr lang="it-IT" sz="1700" dirty="0">
                <a:solidFill>
                  <a:srgbClr val="953735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Baskerville Old Face" charset="0"/>
                <a:cs typeface="Arial" charset="0"/>
              </a:rPr>
              <a:t>DIAGNOSTICS </a:t>
            </a:r>
          </a:p>
          <a:p>
            <a:pPr algn="ctr" eaLnBrk="1" hangingPunct="1">
              <a:defRPr/>
            </a:pPr>
            <a:r>
              <a:rPr lang="it-IT" sz="1600" b="0" dirty="0">
                <a:solidFill>
                  <a:srgbClr val="953735"/>
                </a:solidFill>
                <a:latin typeface="Baskerville Old Face" charset="0"/>
                <a:cs typeface="Arial" charset="0"/>
              </a:rPr>
              <a:t>(LDA, CARS, LIF, PIV, …)</a:t>
            </a:r>
          </a:p>
        </p:txBody>
      </p:sp>
      <p:sp>
        <p:nvSpPr>
          <p:cNvPr id="89097" name="CasellaDiTesto 16"/>
          <p:cNvSpPr txBox="1">
            <a:spLocks noChangeArrowheads="1"/>
          </p:cNvSpPr>
          <p:nvPr/>
        </p:nvSpPr>
        <p:spPr bwMode="auto">
          <a:xfrm>
            <a:off x="3153479" y="1557338"/>
            <a:ext cx="2832287" cy="116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90" tIns="45697" rIns="91390" bIns="45697">
            <a:spAutoFit/>
          </a:bodyPr>
          <a:lstStyle/>
          <a:p>
            <a:pPr algn="ctr" eaLnBrk="1" hangingPunct="1">
              <a:defRPr/>
            </a:pPr>
            <a:r>
              <a:rPr lang="it-IT" sz="17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  <a:ea typeface="+mn-ea"/>
                <a:cs typeface="Arial" charset="0"/>
              </a:rPr>
              <a:t>THEORY</a:t>
            </a:r>
          </a:p>
          <a:p>
            <a:pPr algn="ctr" eaLnBrk="1" hangingPunct="1">
              <a:defRPr/>
            </a:pPr>
            <a:r>
              <a:rPr lang="it-IT" sz="17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  <a:ea typeface="+mn-ea"/>
                <a:cs typeface="Arial" charset="0"/>
              </a:rPr>
              <a:t>AND</a:t>
            </a:r>
          </a:p>
          <a:p>
            <a:pPr algn="ctr" eaLnBrk="1" hangingPunct="1">
              <a:defRPr/>
            </a:pPr>
            <a:r>
              <a:rPr lang="it-IT" sz="17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  <a:ea typeface="+mn-ea"/>
                <a:cs typeface="Arial" charset="0"/>
              </a:rPr>
              <a:t>OBSERVATION</a:t>
            </a:r>
          </a:p>
          <a:p>
            <a:pPr algn="ctr" eaLnBrk="1" hangingPunct="1">
              <a:defRPr/>
            </a:pPr>
            <a:r>
              <a:rPr lang="it-IT" sz="1800" b="0">
                <a:solidFill>
                  <a:srgbClr val="000000"/>
                </a:solidFill>
                <a:latin typeface="Baskerville Old Face" pitchFamily="18" charset="0"/>
                <a:ea typeface="+mn-ea"/>
                <a:cs typeface="Arial" charset="0"/>
              </a:rPr>
              <a:t>(Small and large scale plants)</a:t>
            </a:r>
          </a:p>
        </p:txBody>
      </p:sp>
      <p:sp>
        <p:nvSpPr>
          <p:cNvPr id="23561" name="Freeform 10"/>
          <p:cNvSpPr>
            <a:spLocks/>
          </p:cNvSpPr>
          <p:nvPr/>
        </p:nvSpPr>
        <p:spPr bwMode="auto">
          <a:xfrm>
            <a:off x="509588" y="5300666"/>
            <a:ext cx="8137525" cy="1176337"/>
          </a:xfrm>
          <a:custGeom>
            <a:avLst/>
            <a:gdLst>
              <a:gd name="T0" fmla="*/ 2147483647 w 5126"/>
              <a:gd name="T1" fmla="*/ 2147483647 h 741"/>
              <a:gd name="T2" fmla="*/ 2147483647 w 5126"/>
              <a:gd name="T3" fmla="*/ 0 h 741"/>
              <a:gd name="T4" fmla="*/ 2147483647 w 5126"/>
              <a:gd name="T5" fmla="*/ 2147483647 h 741"/>
              <a:gd name="T6" fmla="*/ 0 w 5126"/>
              <a:gd name="T7" fmla="*/ 2147483647 h 741"/>
              <a:gd name="T8" fmla="*/ 2147483647 w 5126"/>
              <a:gd name="T9" fmla="*/ 2147483647 h 74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126"/>
              <a:gd name="T16" fmla="*/ 0 h 741"/>
              <a:gd name="T17" fmla="*/ 5126 w 5126"/>
              <a:gd name="T18" fmla="*/ 741 h 74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126" h="741">
                <a:moveTo>
                  <a:pt x="318" y="15"/>
                </a:moveTo>
                <a:lnTo>
                  <a:pt x="4887" y="0"/>
                </a:lnTo>
                <a:lnTo>
                  <a:pt x="5126" y="605"/>
                </a:lnTo>
                <a:lnTo>
                  <a:pt x="0" y="741"/>
                </a:lnTo>
                <a:lnTo>
                  <a:pt x="318" y="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390" tIns="45697" rIns="91390" bIns="45697"/>
          <a:lstStyle/>
          <a:p>
            <a:endParaRPr lang="en-GB"/>
          </a:p>
        </p:txBody>
      </p:sp>
      <p:sp>
        <p:nvSpPr>
          <p:cNvPr id="19" name="Ovale 18"/>
          <p:cNvSpPr/>
          <p:nvPr/>
        </p:nvSpPr>
        <p:spPr bwMode="auto">
          <a:xfrm>
            <a:off x="828328" y="5500702"/>
            <a:ext cx="3143250" cy="1071546"/>
          </a:xfrm>
          <a:prstGeom prst="ellipse">
            <a:avLst/>
          </a:prstGeom>
          <a:gradFill flip="none" rotWithShape="1">
            <a:gsLst>
              <a:gs pos="0">
                <a:srgbClr val="FF99FF">
                  <a:shade val="30000"/>
                  <a:satMod val="115000"/>
                </a:srgbClr>
              </a:gs>
              <a:gs pos="50000">
                <a:srgbClr val="FF99FF">
                  <a:shade val="67500"/>
                  <a:satMod val="115000"/>
                </a:srgbClr>
              </a:gs>
              <a:gs pos="100000">
                <a:srgbClr val="FF99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rgbClr val="FF99FF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0" tIns="45697" rIns="91390" bIns="45697" anchor="ctr"/>
          <a:lstStyle/>
          <a:p>
            <a:pPr algn="ctr" eaLnBrk="1" hangingPunct="1">
              <a:defRPr/>
            </a:pPr>
            <a:r>
              <a:rPr lang="it-IT" sz="1400" i="1" dirty="0">
                <a:solidFill>
                  <a:srgbClr val="604A7B"/>
                </a:solidFill>
                <a:latin typeface="Baskerville Old Face" pitchFamily="18" charset="0"/>
                <a:cs typeface="Arial" charset="0"/>
              </a:rPr>
              <a:t>DESIGN AND DEVELOPMENT OF NEW TECHNOLOGIES</a:t>
            </a:r>
          </a:p>
        </p:txBody>
      </p:sp>
      <p:grpSp>
        <p:nvGrpSpPr>
          <p:cNvPr id="2" name="Gruppo 25"/>
          <p:cNvGrpSpPr>
            <a:grpSpLocks/>
          </p:cNvGrpSpPr>
          <p:nvPr/>
        </p:nvGrpSpPr>
        <p:grpSpPr bwMode="auto">
          <a:xfrm>
            <a:off x="3938588" y="5286375"/>
            <a:ext cx="1357312" cy="992188"/>
            <a:chOff x="6669841" y="1214422"/>
            <a:chExt cx="1357322" cy="991491"/>
          </a:xfrm>
        </p:grpSpPr>
        <p:sp>
          <p:nvSpPr>
            <p:cNvPr id="24" name="Rettangolo 23"/>
            <p:cNvSpPr/>
            <p:nvPr/>
          </p:nvSpPr>
          <p:spPr>
            <a:xfrm>
              <a:off x="7215945" y="1214422"/>
              <a:ext cx="285752" cy="78526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it-IT" sz="1800" b="0">
                <a:solidFill>
                  <a:srgbClr val="FFFFFF"/>
                </a:solidFill>
              </a:endParaRPr>
            </a:p>
          </p:txBody>
        </p:sp>
        <p:sp>
          <p:nvSpPr>
            <p:cNvPr id="25" name="Freccia bidirezionale orizzontale 24"/>
            <p:cNvSpPr/>
            <p:nvPr/>
          </p:nvSpPr>
          <p:spPr>
            <a:xfrm>
              <a:off x="6669841" y="1777589"/>
              <a:ext cx="1357322" cy="428324"/>
            </a:xfrm>
            <a:prstGeom prst="left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it-IT" sz="1800" b="0">
                <a:solidFill>
                  <a:srgbClr val="FFFFFF"/>
                </a:solidFill>
              </a:endParaRPr>
            </a:p>
          </p:txBody>
        </p:sp>
      </p:grpSp>
      <p:sp>
        <p:nvSpPr>
          <p:cNvPr id="23566" name="Freeform 18"/>
          <p:cNvSpPr>
            <a:spLocks/>
          </p:cNvSpPr>
          <p:nvPr/>
        </p:nvSpPr>
        <p:spPr bwMode="auto">
          <a:xfrm>
            <a:off x="4541842" y="333378"/>
            <a:ext cx="4897437" cy="5400675"/>
          </a:xfrm>
          <a:custGeom>
            <a:avLst/>
            <a:gdLst>
              <a:gd name="T0" fmla="*/ 2147483647 w 3085"/>
              <a:gd name="T1" fmla="*/ 2147483647 h 3402"/>
              <a:gd name="T2" fmla="*/ 0 w 3085"/>
              <a:gd name="T3" fmla="*/ 2147483647 h 3402"/>
              <a:gd name="T4" fmla="*/ 2147483647 w 3085"/>
              <a:gd name="T5" fmla="*/ 0 h 3402"/>
              <a:gd name="T6" fmla="*/ 2147483647 w 3085"/>
              <a:gd name="T7" fmla="*/ 0 h 3402"/>
              <a:gd name="T8" fmla="*/ 2147483647 w 3085"/>
              <a:gd name="T9" fmla="*/ 2147483647 h 3402"/>
              <a:gd name="T10" fmla="*/ 2147483647 w 3085"/>
              <a:gd name="T11" fmla="*/ 2147483647 h 3402"/>
              <a:gd name="T12" fmla="*/ 2147483647 w 3085"/>
              <a:gd name="T13" fmla="*/ 2147483647 h 340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085"/>
              <a:gd name="T22" fmla="*/ 0 h 3402"/>
              <a:gd name="T23" fmla="*/ 3085 w 3085"/>
              <a:gd name="T24" fmla="*/ 3402 h 340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085" h="3402">
                <a:moveTo>
                  <a:pt x="2268" y="3129"/>
                </a:moveTo>
                <a:lnTo>
                  <a:pt x="0" y="136"/>
                </a:lnTo>
                <a:lnTo>
                  <a:pt x="409" y="0"/>
                </a:lnTo>
                <a:lnTo>
                  <a:pt x="3085" y="0"/>
                </a:lnTo>
                <a:lnTo>
                  <a:pt x="3039" y="3402"/>
                </a:lnTo>
                <a:lnTo>
                  <a:pt x="409" y="3402"/>
                </a:lnTo>
                <a:lnTo>
                  <a:pt x="2268" y="312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390" tIns="45697" rIns="91390" bIns="45697"/>
          <a:lstStyle/>
          <a:p>
            <a:endParaRPr lang="en-GB"/>
          </a:p>
        </p:txBody>
      </p:sp>
      <p:sp>
        <p:nvSpPr>
          <p:cNvPr id="20" name="Ovale 19"/>
          <p:cNvSpPr/>
          <p:nvPr/>
        </p:nvSpPr>
        <p:spPr bwMode="auto">
          <a:xfrm>
            <a:off x="5279706" y="5465777"/>
            <a:ext cx="3143250" cy="1071546"/>
          </a:xfrm>
          <a:prstGeom prst="ellipse">
            <a:avLst/>
          </a:prstGeom>
          <a:gradFill flip="none" rotWithShape="1">
            <a:gsLst>
              <a:gs pos="0">
                <a:srgbClr val="FF99FF">
                  <a:shade val="30000"/>
                  <a:satMod val="115000"/>
                </a:srgbClr>
              </a:gs>
              <a:gs pos="50000">
                <a:srgbClr val="FF99FF">
                  <a:shade val="67500"/>
                  <a:satMod val="115000"/>
                </a:srgbClr>
              </a:gs>
              <a:gs pos="100000">
                <a:srgbClr val="FF99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rgbClr val="FF99FF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0" tIns="45697" rIns="91390" bIns="45697" anchor="ctr"/>
          <a:lstStyle/>
          <a:p>
            <a:pPr algn="ctr" eaLnBrk="1" hangingPunct="1">
              <a:defRPr/>
            </a:pPr>
            <a:r>
              <a:rPr lang="it-IT" sz="1400" i="1" dirty="0">
                <a:solidFill>
                  <a:srgbClr val="0070C0"/>
                </a:solidFill>
                <a:latin typeface="Baskerville Old Face" pitchFamily="18" charset="0"/>
                <a:cs typeface="Arial" charset="0"/>
              </a:rPr>
              <a:t>DEVELOPMENT OF CONTROL SYSTEMS</a:t>
            </a:r>
          </a:p>
        </p:txBody>
      </p:sp>
      <p:sp>
        <p:nvSpPr>
          <p:cNvPr id="23570" name="Rectangle 24"/>
          <p:cNvSpPr>
            <a:spLocks noChangeArrowheads="1"/>
          </p:cNvSpPr>
          <p:nvPr/>
        </p:nvSpPr>
        <p:spPr bwMode="auto">
          <a:xfrm>
            <a:off x="3030538" y="5"/>
            <a:ext cx="3311525" cy="5492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90" tIns="45697" rIns="91390" bIns="45697" anchor="ctr"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22" name="Freccia in giù 21"/>
          <p:cNvSpPr>
            <a:spLocks noChangeArrowheads="1"/>
          </p:cNvSpPr>
          <p:nvPr/>
        </p:nvSpPr>
        <p:spPr bwMode="auto">
          <a:xfrm>
            <a:off x="4470400" y="2708280"/>
            <a:ext cx="215900" cy="360363"/>
          </a:xfrm>
          <a:prstGeom prst="downArrow">
            <a:avLst>
              <a:gd name="adj1" fmla="val 50000"/>
              <a:gd name="adj2" fmla="val 50074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91390" tIns="45697" rIns="91390" bIns="45697"/>
          <a:lstStyle/>
          <a:p>
            <a:endParaRPr lang="en-GB"/>
          </a:p>
        </p:txBody>
      </p:sp>
      <p:sp>
        <p:nvSpPr>
          <p:cNvPr id="23" name="Freccia in giù 22"/>
          <p:cNvSpPr>
            <a:spLocks noChangeArrowheads="1"/>
          </p:cNvSpPr>
          <p:nvPr/>
        </p:nvSpPr>
        <p:spPr bwMode="auto">
          <a:xfrm rot="7500000">
            <a:off x="5351468" y="3895730"/>
            <a:ext cx="217487" cy="360363"/>
          </a:xfrm>
          <a:prstGeom prst="downArrow">
            <a:avLst>
              <a:gd name="adj1" fmla="val 50000"/>
              <a:gd name="adj2" fmla="val 49708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91390" tIns="45697" rIns="91390" bIns="45697"/>
          <a:lstStyle/>
          <a:p>
            <a:endParaRPr lang="en-GB"/>
          </a:p>
        </p:txBody>
      </p:sp>
      <p:sp>
        <p:nvSpPr>
          <p:cNvPr id="26" name="Freccia in giù 25"/>
          <p:cNvSpPr>
            <a:spLocks noChangeArrowheads="1"/>
          </p:cNvSpPr>
          <p:nvPr/>
        </p:nvSpPr>
        <p:spPr bwMode="auto">
          <a:xfrm rot="-7500000">
            <a:off x="3636169" y="3885407"/>
            <a:ext cx="215900" cy="360362"/>
          </a:xfrm>
          <a:prstGeom prst="downArrow">
            <a:avLst>
              <a:gd name="adj1" fmla="val 50000"/>
              <a:gd name="adj2" fmla="val 5007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91390" tIns="45697" rIns="91390" bIns="45697"/>
          <a:lstStyle/>
          <a:p>
            <a:endParaRPr lang="en-GB"/>
          </a:p>
        </p:txBody>
      </p:sp>
      <p:sp>
        <p:nvSpPr>
          <p:cNvPr id="27" name="Rectangle 25"/>
          <p:cNvSpPr>
            <a:spLocks noChangeArrowheads="1"/>
          </p:cNvSpPr>
          <p:nvPr/>
        </p:nvSpPr>
        <p:spPr bwMode="auto">
          <a:xfrm>
            <a:off x="242893" y="0"/>
            <a:ext cx="8688387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390" tIns="45697" rIns="91390" bIns="45697" anchor="ctr"/>
          <a:lstStyle/>
          <a:p>
            <a:pPr algn="ctr">
              <a:defRPr/>
            </a:pPr>
            <a:r>
              <a:rPr lang="it-IT">
                <a:solidFill>
                  <a:srgbClr val="FF33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+mn-cs"/>
              </a:rPr>
              <a:t>“Combustion Fundamentals”-Based Structure of COMSO</a:t>
            </a:r>
            <a:endParaRPr lang="it-IT" sz="4400" b="0">
              <a:solidFill>
                <a:schemeClr val="tx2"/>
              </a:solidFill>
              <a:cs typeface="+mn-cs"/>
            </a:endParaRPr>
          </a:p>
        </p:txBody>
      </p:sp>
      <p:sp>
        <p:nvSpPr>
          <p:cNvPr id="4" name="Circular Arrow 3"/>
          <p:cNvSpPr>
            <a:spLocks noChangeAspect="1"/>
          </p:cNvSpPr>
          <p:nvPr/>
        </p:nvSpPr>
        <p:spPr bwMode="auto">
          <a:xfrm>
            <a:off x="3327400" y="2525713"/>
            <a:ext cx="2482850" cy="2484437"/>
          </a:xfrm>
          <a:prstGeom prst="circularArrow">
            <a:avLst/>
          </a:prstGeom>
          <a:solidFill>
            <a:schemeClr val="accent6">
              <a:lumMod val="40000"/>
              <a:lumOff val="60000"/>
              <a:alpha val="3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1390" tIns="45697" rIns="91390" bIns="45697"/>
          <a:lstStyle/>
          <a:p>
            <a:pPr>
              <a:defRPr/>
            </a:pPr>
            <a:endParaRPr lang="en-GB">
              <a:latin typeface="Times New Roman" pitchFamily="18" charset="0"/>
            </a:endParaRPr>
          </a:p>
        </p:txBody>
      </p:sp>
      <p:sp>
        <p:nvSpPr>
          <p:cNvPr id="28" name="Circular Arrow 27"/>
          <p:cNvSpPr>
            <a:spLocks noChangeAspect="1"/>
          </p:cNvSpPr>
          <p:nvPr/>
        </p:nvSpPr>
        <p:spPr bwMode="auto">
          <a:xfrm rot="10800000">
            <a:off x="3330575" y="2538417"/>
            <a:ext cx="2484438" cy="2484437"/>
          </a:xfrm>
          <a:prstGeom prst="circularArrow">
            <a:avLst/>
          </a:prstGeom>
          <a:solidFill>
            <a:schemeClr val="accent6">
              <a:lumMod val="40000"/>
              <a:lumOff val="60000"/>
              <a:alpha val="3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1390" tIns="45697" rIns="91390" bIns="45697"/>
          <a:lstStyle/>
          <a:p>
            <a:pPr>
              <a:defRPr/>
            </a:pPr>
            <a:endParaRPr lang="en-GB">
              <a:latin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758704" y="3573904"/>
            <a:ext cx="1625704" cy="1152128"/>
          </a:xfrm>
          <a:prstGeom prst="rect">
            <a:avLst/>
          </a:prstGeom>
          <a:noFill/>
        </p:spPr>
        <p:txBody>
          <a:bodyPr spcFirstLastPara="1" lIns="91390" tIns="45697" rIns="91390" bIns="45697">
            <a:prstTxWarp prst="textArchDown">
              <a:avLst/>
            </a:prstTxWarp>
            <a:spAutoFit/>
          </a:bodyPr>
          <a:lstStyle/>
          <a:p>
            <a:pPr algn="ctr">
              <a:defRPr/>
            </a:pPr>
            <a:r>
              <a:rPr lang="it-IT" sz="200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</a:t>
            </a:r>
            <a:r>
              <a:rPr lang="it-IT" sz="20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Y  </a:t>
            </a:r>
            <a:r>
              <a:rPr lang="it-IT" sz="200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</a:t>
            </a:r>
            <a:r>
              <a:rPr lang="it-IT" sz="20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E  </a:t>
            </a:r>
            <a:r>
              <a:rPr lang="it-IT" sz="200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</a:t>
            </a:r>
            <a:r>
              <a:rPr lang="it-IT" sz="20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G  Y</a:t>
            </a:r>
          </a:p>
        </p:txBody>
      </p:sp>
      <p:sp>
        <p:nvSpPr>
          <p:cNvPr id="12" name="Fusione 11"/>
          <p:cNvSpPr>
            <a:spLocks noChangeArrowheads="1"/>
          </p:cNvSpPr>
          <p:nvPr/>
        </p:nvSpPr>
        <p:spPr bwMode="auto">
          <a:xfrm>
            <a:off x="2886075" y="2924175"/>
            <a:ext cx="3429000" cy="2357438"/>
          </a:xfrm>
          <a:prstGeom prst="flowChartMerge">
            <a:avLst/>
          </a:prstGeom>
          <a:gradFill rotWithShape="0">
            <a:gsLst>
              <a:gs pos="0">
                <a:srgbClr val="9AB5E4">
                  <a:alpha val="30000"/>
                </a:srgbClr>
              </a:gs>
              <a:gs pos="100000">
                <a:srgbClr val="E1E8F5"/>
              </a:gs>
            </a:gsLst>
            <a:lin ang="5400000"/>
          </a:gra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wrap="none" lIns="0" tIns="0" rIns="0" bIns="35981" anchor="ctr"/>
          <a:lstStyle/>
          <a:p>
            <a:pPr algn="ctr" eaLnBrk="1" hangingPunct="1">
              <a:defRPr/>
            </a:pPr>
            <a:r>
              <a:rPr lang="it-IT" sz="17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askerville Old Face" pitchFamily="18" charset="0"/>
                <a:ea typeface="+mn-ea"/>
                <a:cs typeface="Arial" charset="0"/>
              </a:rPr>
              <a:t>SYNTHETIC VIEW</a:t>
            </a:r>
          </a:p>
          <a:p>
            <a:pPr algn="ctr" eaLnBrk="1" hangingPunct="1">
              <a:defRPr/>
            </a:pPr>
            <a:r>
              <a:rPr lang="it-IT" sz="17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askerville Old Face" pitchFamily="18" charset="0"/>
                <a:ea typeface="+mn-ea"/>
                <a:cs typeface="Arial" charset="0"/>
              </a:rPr>
              <a:t>AND</a:t>
            </a:r>
          </a:p>
          <a:p>
            <a:pPr algn="ctr" eaLnBrk="1" hangingPunct="1">
              <a:defRPr/>
            </a:pPr>
            <a:r>
              <a:rPr lang="it-IT" sz="17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askerville Old Face" pitchFamily="18" charset="0"/>
                <a:ea typeface="+mn-ea"/>
                <a:cs typeface="Arial" charset="0"/>
              </a:rPr>
              <a:t>UNDERSTANDING</a:t>
            </a:r>
            <a:endParaRPr lang="it-IT" sz="17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ea typeface="+mn-ea"/>
              <a:cs typeface="Arial" charset="0"/>
            </a:endParaRPr>
          </a:p>
        </p:txBody>
      </p:sp>
      <p:grpSp>
        <p:nvGrpSpPr>
          <p:cNvPr id="29" name="Group 4"/>
          <p:cNvGrpSpPr>
            <a:grpSpLocks/>
          </p:cNvGrpSpPr>
          <p:nvPr/>
        </p:nvGrpSpPr>
        <p:grpSpPr bwMode="auto">
          <a:xfrm>
            <a:off x="6876256" y="1052736"/>
            <a:ext cx="1785938" cy="1604963"/>
            <a:chOff x="5069" y="0"/>
            <a:chExt cx="1125" cy="1011"/>
          </a:xfrm>
        </p:grpSpPr>
        <p:pic>
          <p:nvPicPr>
            <p:cNvPr id="30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175" r="16429" b="24330"/>
            <a:stretch>
              <a:fillRect/>
            </a:stretch>
          </p:blipFill>
          <p:spPr bwMode="auto">
            <a:xfrm>
              <a:off x="5172" y="0"/>
              <a:ext cx="919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31" name="Text Box 6"/>
            <p:cNvSpPr txBox="1">
              <a:spLocks noChangeArrowheads="1"/>
            </p:cNvSpPr>
            <p:nvPr/>
          </p:nvSpPr>
          <p:spPr bwMode="auto">
            <a:xfrm>
              <a:off x="5069" y="719"/>
              <a:ext cx="1125" cy="29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742950" indent="-28575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GB" sz="1200" dirty="0">
                  <a:solidFill>
                    <a:srgbClr val="00AE00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cs typeface="+mn-cs"/>
                </a:rPr>
                <a:t>Sustainable Combustion</a:t>
              </a:r>
            </a:p>
            <a:p>
              <a:pPr algn="ctr">
                <a:defRPr/>
              </a:pPr>
              <a:r>
                <a:rPr lang="en-GB" sz="1200" dirty="0">
                  <a:solidFill>
                    <a:srgbClr val="00AE00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cs typeface="+mn-cs"/>
                </a:rPr>
                <a:t>Processes Laboratory</a:t>
              </a:r>
            </a:p>
          </p:txBody>
        </p:sp>
      </p:grpSp>
      <p:pic>
        <p:nvPicPr>
          <p:cNvPr id="32" name="Picture 31" descr="ENEA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412776"/>
            <a:ext cx="2034862" cy="721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7163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7950" y="895176"/>
            <a:ext cx="8929688" cy="5918200"/>
          </a:xfrm>
        </p:spPr>
        <p:txBody>
          <a:bodyPr/>
          <a:lstStyle/>
          <a:p>
            <a:pPr marL="162605" indent="-162605" defTabSz="407272" eaLnBrk="1">
              <a:lnSpc>
                <a:spcPts val="1792"/>
              </a:lnSpc>
              <a:spcBef>
                <a:spcPts val="454"/>
              </a:spcBef>
              <a:buSzPct val="56000"/>
              <a:buBlip>
                <a:blip r:embed="rId3"/>
              </a:buBlip>
              <a:tabLst>
                <a:tab pos="176993" algn="l"/>
                <a:tab pos="584225" algn="l"/>
                <a:tab pos="991458" algn="l"/>
                <a:tab pos="1398686" algn="l"/>
                <a:tab pos="1805916" algn="l"/>
                <a:tab pos="2213146" algn="l"/>
                <a:tab pos="2620376" algn="l"/>
                <a:tab pos="3027607" algn="l"/>
                <a:tab pos="3434838" algn="l"/>
                <a:tab pos="3842068" algn="l"/>
                <a:tab pos="4249302" algn="l"/>
                <a:tab pos="4656528" algn="l"/>
                <a:tab pos="5063759" algn="l"/>
                <a:tab pos="5470989" algn="l"/>
                <a:tab pos="5878219" algn="l"/>
                <a:tab pos="6285450" algn="l"/>
                <a:tab pos="6692680" algn="l"/>
                <a:tab pos="7099910" algn="l"/>
                <a:tab pos="7507141" algn="l"/>
                <a:tab pos="7914370" algn="l"/>
                <a:tab pos="8530252" algn="l"/>
              </a:tabLst>
              <a:defRPr/>
            </a:pPr>
            <a:r>
              <a:rPr lang="en-GB" sz="1800" dirty="0">
                <a:solidFill>
                  <a:srgbClr val="0099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+mn-cs"/>
              </a:rPr>
              <a:t>People working in CFD</a:t>
            </a:r>
            <a:r>
              <a:rPr lang="en-GB" sz="1800" dirty="0">
                <a:ea typeface="+mn-ea"/>
                <a:cs typeface="+mn-cs"/>
              </a:rPr>
              <a:t>: 7 / 3 Ph.D.</a:t>
            </a:r>
          </a:p>
          <a:p>
            <a:pPr marL="162605" indent="-162605" defTabSz="407272" eaLnBrk="1">
              <a:lnSpc>
                <a:spcPts val="1792"/>
              </a:lnSpc>
              <a:spcBef>
                <a:spcPts val="454"/>
              </a:spcBef>
              <a:buSzPct val="56000"/>
              <a:buBlip>
                <a:blip r:embed="rId3"/>
              </a:buBlip>
              <a:tabLst>
                <a:tab pos="176993" algn="l"/>
                <a:tab pos="584225" algn="l"/>
                <a:tab pos="991458" algn="l"/>
                <a:tab pos="1398686" algn="l"/>
                <a:tab pos="1805916" algn="l"/>
                <a:tab pos="2213146" algn="l"/>
                <a:tab pos="2620376" algn="l"/>
                <a:tab pos="3027607" algn="l"/>
                <a:tab pos="3434838" algn="l"/>
                <a:tab pos="3842068" algn="l"/>
                <a:tab pos="4249302" algn="l"/>
                <a:tab pos="4656528" algn="l"/>
                <a:tab pos="5063759" algn="l"/>
                <a:tab pos="5470989" algn="l"/>
                <a:tab pos="5878219" algn="l"/>
                <a:tab pos="6285450" algn="l"/>
                <a:tab pos="6692680" algn="l"/>
                <a:tab pos="7099910" algn="l"/>
                <a:tab pos="7507141" algn="l"/>
                <a:tab pos="7914370" algn="l"/>
                <a:tab pos="8530252" algn="l"/>
              </a:tabLst>
              <a:defRPr/>
            </a:pPr>
            <a:r>
              <a:rPr lang="en-GB" sz="1800" dirty="0">
                <a:solidFill>
                  <a:srgbClr val="0099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+mn-cs"/>
              </a:rPr>
              <a:t>Modelling capability</a:t>
            </a:r>
            <a:r>
              <a:rPr lang="en-GB" sz="1800" dirty="0">
                <a:ea typeface="+mn-ea"/>
                <a:cs typeface="+mn-cs"/>
              </a:rPr>
              <a:t>: yes.</a:t>
            </a:r>
          </a:p>
          <a:p>
            <a:pPr marL="162605" indent="-162605" defTabSz="407272" eaLnBrk="1">
              <a:lnSpc>
                <a:spcPts val="1792"/>
              </a:lnSpc>
              <a:spcBef>
                <a:spcPts val="454"/>
              </a:spcBef>
              <a:buSzPct val="56000"/>
              <a:buBlip>
                <a:blip r:embed="rId3"/>
              </a:buBlip>
              <a:tabLst>
                <a:tab pos="176993" algn="l"/>
                <a:tab pos="584225" algn="l"/>
                <a:tab pos="991458" algn="l"/>
                <a:tab pos="1398686" algn="l"/>
                <a:tab pos="1805916" algn="l"/>
                <a:tab pos="2213146" algn="l"/>
                <a:tab pos="2620376" algn="l"/>
                <a:tab pos="3027607" algn="l"/>
                <a:tab pos="3434838" algn="l"/>
                <a:tab pos="3842068" algn="l"/>
                <a:tab pos="4249302" algn="l"/>
                <a:tab pos="4656528" algn="l"/>
                <a:tab pos="5063759" algn="l"/>
                <a:tab pos="5470989" algn="l"/>
                <a:tab pos="5878219" algn="l"/>
                <a:tab pos="6285450" algn="l"/>
                <a:tab pos="6692680" algn="l"/>
                <a:tab pos="7099910" algn="l"/>
                <a:tab pos="7507141" algn="l"/>
                <a:tab pos="7914370" algn="l"/>
                <a:tab pos="8530252" algn="l"/>
              </a:tabLst>
              <a:defRPr/>
            </a:pPr>
            <a:r>
              <a:rPr lang="en-GB" sz="1800" dirty="0">
                <a:solidFill>
                  <a:srgbClr val="0099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+mn-cs"/>
              </a:rPr>
              <a:t>Numerical Code(s)</a:t>
            </a:r>
            <a:r>
              <a:rPr lang="en-GB" sz="1800" dirty="0">
                <a:ea typeface="+mn-ea"/>
                <a:cs typeface="+mn-cs"/>
              </a:rPr>
              <a:t>:</a:t>
            </a:r>
          </a:p>
          <a:p>
            <a:pPr marL="309380" lvl="1" indent="-113680" defTabSz="407272" eaLnBrk="1">
              <a:spcBef>
                <a:spcPts val="100"/>
              </a:spcBef>
              <a:spcAft>
                <a:spcPts val="100"/>
              </a:spcAft>
              <a:buSzPct val="59000"/>
              <a:buBlip>
                <a:blip r:embed="rId4"/>
              </a:buBlip>
              <a:tabLst>
                <a:tab pos="176993" algn="l"/>
                <a:tab pos="584225" algn="l"/>
                <a:tab pos="991458" algn="l"/>
                <a:tab pos="1398686" algn="l"/>
                <a:tab pos="1805916" algn="l"/>
                <a:tab pos="2213146" algn="l"/>
                <a:tab pos="2620376" algn="l"/>
                <a:tab pos="3027607" algn="l"/>
                <a:tab pos="3434838" algn="l"/>
                <a:tab pos="3842068" algn="l"/>
                <a:tab pos="4249302" algn="l"/>
                <a:tab pos="4656528" algn="l"/>
                <a:tab pos="5063759" algn="l"/>
                <a:tab pos="5470989" algn="l"/>
                <a:tab pos="5878219" algn="l"/>
                <a:tab pos="6285450" algn="l"/>
                <a:tab pos="6692680" algn="l"/>
                <a:tab pos="7099910" algn="l"/>
                <a:tab pos="7507141" algn="l"/>
                <a:tab pos="7914370" algn="l"/>
                <a:tab pos="8530252" algn="l"/>
              </a:tabLst>
              <a:defRPr/>
            </a:pPr>
            <a:r>
              <a:rPr lang="en-GB" sz="1600" dirty="0" err="1"/>
              <a:t>HeaRT</a:t>
            </a:r>
            <a:r>
              <a:rPr lang="en-GB" sz="1600" dirty="0"/>
              <a:t> (in-house) for LES.</a:t>
            </a:r>
          </a:p>
          <a:p>
            <a:pPr marL="309380" lvl="1" indent="-113680" defTabSz="407272" eaLnBrk="1">
              <a:spcAft>
                <a:spcPts val="522"/>
              </a:spcAft>
              <a:buSzPct val="59000"/>
              <a:buBlip>
                <a:blip r:embed="rId4"/>
              </a:buBlip>
              <a:tabLst>
                <a:tab pos="176993" algn="l"/>
                <a:tab pos="584225" algn="l"/>
                <a:tab pos="991458" algn="l"/>
                <a:tab pos="1398686" algn="l"/>
                <a:tab pos="1805916" algn="l"/>
                <a:tab pos="2213146" algn="l"/>
                <a:tab pos="2620376" algn="l"/>
                <a:tab pos="3027607" algn="l"/>
                <a:tab pos="3434838" algn="l"/>
                <a:tab pos="3842068" algn="l"/>
                <a:tab pos="4249302" algn="l"/>
                <a:tab pos="4656528" algn="l"/>
                <a:tab pos="5063759" algn="l"/>
                <a:tab pos="5470989" algn="l"/>
                <a:tab pos="5878219" algn="l"/>
                <a:tab pos="6285450" algn="l"/>
                <a:tab pos="6692680" algn="l"/>
                <a:tab pos="7099910" algn="l"/>
                <a:tab pos="7507141" algn="l"/>
                <a:tab pos="7914370" algn="l"/>
                <a:tab pos="8530252" algn="l"/>
              </a:tabLst>
              <a:defRPr/>
            </a:pPr>
            <a:r>
              <a:rPr lang="en-GB" sz="1600" dirty="0" smtClean="0"/>
              <a:t>FLUENT/ANSYS </a:t>
            </a:r>
            <a:r>
              <a:rPr lang="en-GB" sz="1600" dirty="0"/>
              <a:t>(commercial) for </a:t>
            </a:r>
            <a:r>
              <a:rPr lang="en-GB" sz="1600" dirty="0" smtClean="0"/>
              <a:t>RANS and first attempt LES </a:t>
            </a:r>
            <a:r>
              <a:rPr lang="en-GB" sz="1600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GB" sz="1600" dirty="0">
                <a:cs typeface="Wingdings"/>
                <a:sym typeface="Wingdings"/>
              </a:rPr>
              <a:t> moving to </a:t>
            </a:r>
            <a:r>
              <a:rPr lang="en-GB" sz="1600" dirty="0" err="1">
                <a:cs typeface="Wingdings"/>
                <a:sym typeface="Wingdings"/>
              </a:rPr>
              <a:t>OpenFOAM</a:t>
            </a:r>
            <a:r>
              <a:rPr lang="en-GB" sz="1600" dirty="0">
                <a:cs typeface="Wingdings"/>
                <a:sym typeface="Wingdings"/>
              </a:rPr>
              <a:t>.</a:t>
            </a:r>
            <a:endParaRPr lang="en-GB" sz="1600" dirty="0"/>
          </a:p>
          <a:p>
            <a:pPr marL="162605" indent="-162605" defTabSz="407272" eaLnBrk="1">
              <a:lnSpc>
                <a:spcPts val="1792"/>
              </a:lnSpc>
              <a:spcBef>
                <a:spcPts val="454"/>
              </a:spcBef>
              <a:buSzPct val="56000"/>
              <a:buBlip>
                <a:blip r:embed="rId3"/>
              </a:buBlip>
              <a:tabLst>
                <a:tab pos="176993" algn="l"/>
                <a:tab pos="584225" algn="l"/>
                <a:tab pos="991458" algn="l"/>
                <a:tab pos="1398686" algn="l"/>
                <a:tab pos="1805916" algn="l"/>
                <a:tab pos="2213146" algn="l"/>
                <a:tab pos="2620376" algn="l"/>
                <a:tab pos="3027607" algn="l"/>
                <a:tab pos="3434838" algn="l"/>
                <a:tab pos="3842068" algn="l"/>
                <a:tab pos="4249302" algn="l"/>
                <a:tab pos="4656528" algn="l"/>
                <a:tab pos="5063759" algn="l"/>
                <a:tab pos="5470989" algn="l"/>
                <a:tab pos="5878219" algn="l"/>
                <a:tab pos="6285450" algn="l"/>
                <a:tab pos="6692680" algn="l"/>
                <a:tab pos="7099910" algn="l"/>
                <a:tab pos="7507141" algn="l"/>
                <a:tab pos="7914370" algn="l"/>
                <a:tab pos="8530252" algn="l"/>
              </a:tabLst>
              <a:defRPr/>
            </a:pPr>
            <a:r>
              <a:rPr lang="en-GB" sz="1800" dirty="0" smtClean="0">
                <a:solidFill>
                  <a:srgbClr val="0099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+mn-cs"/>
              </a:rPr>
              <a:t>Computing </a:t>
            </a:r>
            <a:r>
              <a:rPr lang="en-GB" sz="1800" dirty="0">
                <a:solidFill>
                  <a:srgbClr val="0099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+mn-cs"/>
              </a:rPr>
              <a:t>Power</a:t>
            </a:r>
            <a:r>
              <a:rPr lang="en-GB" sz="1800" dirty="0">
                <a:ea typeface="+mn-ea"/>
                <a:cs typeface="+mn-cs"/>
              </a:rPr>
              <a:t>:</a:t>
            </a:r>
            <a:endParaRPr lang="en-GB" sz="1800" dirty="0"/>
          </a:p>
          <a:p>
            <a:pPr marL="309380" lvl="1" indent="-113680" defTabSz="407272" eaLnBrk="1">
              <a:spcBef>
                <a:spcPts val="100"/>
              </a:spcBef>
              <a:spcAft>
                <a:spcPts val="100"/>
              </a:spcAft>
              <a:buSzPct val="59000"/>
              <a:buBlip>
                <a:blip r:embed="rId4"/>
              </a:buBlip>
              <a:tabLst>
                <a:tab pos="176993" algn="l"/>
                <a:tab pos="584225" algn="l"/>
                <a:tab pos="991458" algn="l"/>
                <a:tab pos="1398686" algn="l"/>
                <a:tab pos="1805916" algn="l"/>
                <a:tab pos="2213146" algn="l"/>
                <a:tab pos="2620376" algn="l"/>
                <a:tab pos="3027607" algn="l"/>
                <a:tab pos="3434838" algn="l"/>
                <a:tab pos="3842068" algn="l"/>
                <a:tab pos="4249302" algn="l"/>
                <a:tab pos="4656528" algn="l"/>
                <a:tab pos="5063759" algn="l"/>
                <a:tab pos="5470989" algn="l"/>
                <a:tab pos="5878219" algn="l"/>
                <a:tab pos="6285450" algn="l"/>
                <a:tab pos="6692680" algn="l"/>
                <a:tab pos="7099910" algn="l"/>
                <a:tab pos="7507141" algn="l"/>
                <a:tab pos="7914370" algn="l"/>
                <a:tab pos="8530252" algn="l"/>
              </a:tabLst>
              <a:defRPr/>
            </a:pPr>
            <a:r>
              <a:rPr lang="en-GB" sz="1800" dirty="0" smtClean="0">
                <a:ea typeface="+mn-ea"/>
                <a:cs typeface="+mn-cs"/>
              </a:rPr>
              <a:t>CRESCO2 </a:t>
            </a:r>
            <a:r>
              <a:rPr lang="en-GB" sz="1800" dirty="0">
                <a:ea typeface="+mn-ea"/>
                <a:cs typeface="+mn-cs"/>
              </a:rPr>
              <a:t>supercomputing platform: 3072 cores, </a:t>
            </a:r>
            <a:r>
              <a:rPr lang="en-GB" sz="1800" dirty="0" smtClean="0">
                <a:ea typeface="+mn-ea"/>
                <a:cs typeface="+mn-cs"/>
              </a:rPr>
              <a:t>24 </a:t>
            </a:r>
            <a:r>
              <a:rPr lang="en-GB" sz="1800" dirty="0" err="1">
                <a:ea typeface="+mn-ea"/>
                <a:cs typeface="+mn-cs"/>
              </a:rPr>
              <a:t>T</a:t>
            </a:r>
            <a:r>
              <a:rPr lang="en-GB" sz="1800" dirty="0" err="1" smtClean="0">
                <a:ea typeface="+mn-ea"/>
                <a:cs typeface="+mn-cs"/>
              </a:rPr>
              <a:t>Flops</a:t>
            </a:r>
            <a:r>
              <a:rPr lang="en-GB" sz="1800" dirty="0" smtClean="0">
                <a:ea typeface="+mn-ea"/>
                <a:cs typeface="+mn-cs"/>
              </a:rPr>
              <a:t>;</a:t>
            </a:r>
          </a:p>
          <a:p>
            <a:pPr marL="309380" lvl="1" indent="-113680" defTabSz="407272" eaLnBrk="1">
              <a:spcBef>
                <a:spcPts val="100"/>
              </a:spcBef>
              <a:spcAft>
                <a:spcPts val="100"/>
              </a:spcAft>
              <a:buSzPct val="59000"/>
              <a:buBlip>
                <a:blip r:embed="rId4"/>
              </a:buBlip>
              <a:tabLst>
                <a:tab pos="176993" algn="l"/>
                <a:tab pos="584225" algn="l"/>
                <a:tab pos="991458" algn="l"/>
                <a:tab pos="1398686" algn="l"/>
                <a:tab pos="1805916" algn="l"/>
                <a:tab pos="2213146" algn="l"/>
                <a:tab pos="2620376" algn="l"/>
                <a:tab pos="3027607" algn="l"/>
                <a:tab pos="3434838" algn="l"/>
                <a:tab pos="3842068" algn="l"/>
                <a:tab pos="4249302" algn="l"/>
                <a:tab pos="4656528" algn="l"/>
                <a:tab pos="5063759" algn="l"/>
                <a:tab pos="5470989" algn="l"/>
                <a:tab pos="5878219" algn="l"/>
                <a:tab pos="6285450" algn="l"/>
                <a:tab pos="6692680" algn="l"/>
                <a:tab pos="7099910" algn="l"/>
                <a:tab pos="7507141" algn="l"/>
                <a:tab pos="7914370" algn="l"/>
                <a:tab pos="8530252" algn="l"/>
              </a:tabLst>
              <a:defRPr/>
            </a:pPr>
            <a:r>
              <a:rPr lang="en-GB" sz="1800" dirty="0" smtClean="0">
                <a:ea typeface="+mn-ea"/>
                <a:cs typeface="+mn-cs"/>
              </a:rPr>
              <a:t>CRESCO3 supercomputing platform: </a:t>
            </a:r>
            <a:r>
              <a:rPr lang="en-GB" sz="1800" dirty="0" smtClean="0">
                <a:ea typeface="+mn-ea"/>
                <a:cs typeface="+mn-cs"/>
              </a:rPr>
              <a:t>2016</a:t>
            </a:r>
            <a:r>
              <a:rPr lang="en-GB" sz="1800" dirty="0" smtClean="0">
                <a:ea typeface="+mn-ea"/>
                <a:cs typeface="+mn-cs"/>
              </a:rPr>
              <a:t> </a:t>
            </a:r>
            <a:r>
              <a:rPr lang="en-GB" sz="1800" dirty="0" smtClean="0">
                <a:ea typeface="+mn-ea"/>
                <a:cs typeface="+mn-cs"/>
              </a:rPr>
              <a:t>cores, </a:t>
            </a:r>
            <a:r>
              <a:rPr lang="en-GB" sz="1800" dirty="0" smtClean="0">
                <a:ea typeface="+mn-ea"/>
                <a:cs typeface="+mn-cs"/>
              </a:rPr>
              <a:t>20</a:t>
            </a:r>
            <a:r>
              <a:rPr lang="en-GB" sz="1800" dirty="0" smtClean="0">
                <a:ea typeface="+mn-ea"/>
                <a:cs typeface="+mn-cs"/>
              </a:rPr>
              <a:t> T</a:t>
            </a:r>
            <a:r>
              <a:rPr lang="en-US" sz="1800" dirty="0">
                <a:ea typeface="+mn-ea"/>
                <a:cs typeface="+mn-cs"/>
              </a:rPr>
              <a:t>F</a:t>
            </a:r>
            <a:r>
              <a:rPr lang="en-GB" sz="1800" dirty="0" smtClean="0">
                <a:ea typeface="+mn-ea"/>
                <a:cs typeface="+mn-cs"/>
              </a:rPr>
              <a:t>lops</a:t>
            </a:r>
            <a:r>
              <a:rPr lang="en-GB" sz="1800" dirty="0" smtClean="0">
                <a:ea typeface="+mn-ea"/>
                <a:cs typeface="+mn-cs"/>
              </a:rPr>
              <a:t>;</a:t>
            </a:r>
            <a:endParaRPr lang="en-GB" sz="1800" dirty="0">
              <a:ea typeface="+mn-ea"/>
              <a:cs typeface="+mn-cs"/>
            </a:endParaRPr>
          </a:p>
          <a:p>
            <a:pPr marL="309380" lvl="1" indent="-113680" defTabSz="407272" eaLnBrk="1">
              <a:spcBef>
                <a:spcPts val="100"/>
              </a:spcBef>
              <a:spcAft>
                <a:spcPts val="100"/>
              </a:spcAft>
              <a:buSzPct val="59000"/>
              <a:buBlip>
                <a:blip r:embed="rId4"/>
              </a:buBlip>
              <a:tabLst>
                <a:tab pos="176993" algn="l"/>
                <a:tab pos="584225" algn="l"/>
                <a:tab pos="991458" algn="l"/>
                <a:tab pos="1398686" algn="l"/>
                <a:tab pos="1805916" algn="l"/>
                <a:tab pos="2213146" algn="l"/>
                <a:tab pos="2620376" algn="l"/>
                <a:tab pos="3027607" algn="l"/>
                <a:tab pos="3434838" algn="l"/>
                <a:tab pos="3842068" algn="l"/>
                <a:tab pos="4249302" algn="l"/>
                <a:tab pos="4656528" algn="l"/>
                <a:tab pos="5063759" algn="l"/>
                <a:tab pos="5470989" algn="l"/>
                <a:tab pos="5878219" algn="l"/>
                <a:tab pos="6285450" algn="l"/>
                <a:tab pos="6692680" algn="l"/>
                <a:tab pos="7099910" algn="l"/>
                <a:tab pos="7507141" algn="l"/>
                <a:tab pos="7914370" algn="l"/>
                <a:tab pos="8530252" algn="l"/>
              </a:tabLst>
              <a:defRPr/>
            </a:pPr>
            <a:r>
              <a:rPr lang="en-GB" sz="1800" dirty="0">
                <a:ea typeface="+mn-ea"/>
                <a:cs typeface="+mn-cs"/>
              </a:rPr>
              <a:t>many smaller clusters and parallel machines.</a:t>
            </a:r>
          </a:p>
          <a:p>
            <a:pPr marL="162605" indent="-162605" defTabSz="407272" eaLnBrk="1">
              <a:lnSpc>
                <a:spcPts val="1792"/>
              </a:lnSpc>
              <a:spcBef>
                <a:spcPts val="454"/>
              </a:spcBef>
              <a:buSzPct val="56000"/>
              <a:buBlip>
                <a:blip r:embed="rId3"/>
              </a:buBlip>
              <a:tabLst>
                <a:tab pos="176993" algn="l"/>
                <a:tab pos="584225" algn="l"/>
                <a:tab pos="991458" algn="l"/>
                <a:tab pos="1398686" algn="l"/>
                <a:tab pos="1805916" algn="l"/>
                <a:tab pos="2213146" algn="l"/>
                <a:tab pos="2620376" algn="l"/>
                <a:tab pos="3027607" algn="l"/>
                <a:tab pos="3434838" algn="l"/>
                <a:tab pos="3842068" algn="l"/>
                <a:tab pos="4249302" algn="l"/>
                <a:tab pos="4656528" algn="l"/>
                <a:tab pos="5063759" algn="l"/>
                <a:tab pos="5470989" algn="l"/>
                <a:tab pos="5878219" algn="l"/>
                <a:tab pos="6285450" algn="l"/>
                <a:tab pos="6692680" algn="l"/>
                <a:tab pos="7099910" algn="l"/>
                <a:tab pos="7507141" algn="l"/>
                <a:tab pos="7914370" algn="l"/>
                <a:tab pos="8530252" algn="l"/>
              </a:tabLst>
              <a:defRPr/>
            </a:pPr>
            <a:r>
              <a:rPr lang="en-GB" sz="1800" dirty="0" smtClean="0">
                <a:solidFill>
                  <a:srgbClr val="0099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+mn-cs"/>
              </a:rPr>
              <a:t>Current Issues</a:t>
            </a:r>
            <a:r>
              <a:rPr lang="en-GB" sz="1800" dirty="0">
                <a:ea typeface="+mn-ea"/>
                <a:cs typeface="+mn-cs"/>
              </a:rPr>
              <a:t>:</a:t>
            </a:r>
          </a:p>
          <a:p>
            <a:pPr marL="309380" lvl="1" indent="-113680" defTabSz="407272" eaLnBrk="1">
              <a:spcBef>
                <a:spcPts val="100"/>
              </a:spcBef>
              <a:spcAft>
                <a:spcPts val="100"/>
              </a:spcAft>
              <a:buSzPct val="59000"/>
              <a:buBlip>
                <a:blip r:embed="rId4"/>
              </a:buBlip>
              <a:tabLst>
                <a:tab pos="176993" algn="l"/>
                <a:tab pos="584225" algn="l"/>
                <a:tab pos="991458" algn="l"/>
                <a:tab pos="1398686" algn="l"/>
                <a:tab pos="1805916" algn="l"/>
                <a:tab pos="2213146" algn="l"/>
                <a:tab pos="2620376" algn="l"/>
                <a:tab pos="3027607" algn="l"/>
                <a:tab pos="3434838" algn="l"/>
                <a:tab pos="3842068" algn="l"/>
                <a:tab pos="4249302" algn="l"/>
                <a:tab pos="4656528" algn="l"/>
                <a:tab pos="5063759" algn="l"/>
                <a:tab pos="5470989" algn="l"/>
                <a:tab pos="5878219" algn="l"/>
                <a:tab pos="6285450" algn="l"/>
                <a:tab pos="6692680" algn="l"/>
                <a:tab pos="7099910" algn="l"/>
                <a:tab pos="7507141" algn="l"/>
                <a:tab pos="7914370" algn="l"/>
                <a:tab pos="8530252" algn="l"/>
              </a:tabLst>
              <a:defRPr/>
            </a:pPr>
            <a:r>
              <a:rPr lang="en-GB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Steady and unsteady</a:t>
            </a:r>
            <a:r>
              <a:rPr lang="en-GB" sz="1600" dirty="0"/>
              <a:t> simulations of </a:t>
            </a:r>
            <a:r>
              <a:rPr lang="en-GB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turbulent reactive and non-reactive</a:t>
            </a:r>
            <a:r>
              <a:rPr lang="en-GB" sz="1600" dirty="0"/>
              <a:t>, </a:t>
            </a:r>
            <a:r>
              <a:rPr lang="en-GB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single- and multi-phase</a:t>
            </a:r>
            <a:r>
              <a:rPr lang="en-GB" sz="1600" dirty="0"/>
              <a:t> flows, at </a:t>
            </a:r>
            <a:r>
              <a:rPr lang="en-GB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low and high Mach</a:t>
            </a:r>
            <a:r>
              <a:rPr lang="en-GB" sz="1600" dirty="0"/>
              <a:t> numbers</a:t>
            </a:r>
            <a:r>
              <a:rPr lang="en-GB" sz="1600" dirty="0" smtClean="0"/>
              <a:t>.</a:t>
            </a:r>
          </a:p>
          <a:p>
            <a:pPr marL="309380" lvl="1" indent="-113680" defTabSz="407272" eaLnBrk="1">
              <a:spcBef>
                <a:spcPts val="100"/>
              </a:spcBef>
              <a:spcAft>
                <a:spcPts val="100"/>
              </a:spcAft>
              <a:buSzPct val="59000"/>
              <a:buBlip>
                <a:blip r:embed="rId4"/>
              </a:buBlip>
              <a:tabLst>
                <a:tab pos="176993" algn="l"/>
                <a:tab pos="584225" algn="l"/>
                <a:tab pos="991458" algn="l"/>
                <a:tab pos="1398686" algn="l"/>
                <a:tab pos="1805916" algn="l"/>
                <a:tab pos="2213146" algn="l"/>
                <a:tab pos="2620376" algn="l"/>
                <a:tab pos="3027607" algn="l"/>
                <a:tab pos="3434838" algn="l"/>
                <a:tab pos="3842068" algn="l"/>
                <a:tab pos="4249302" algn="l"/>
                <a:tab pos="4656528" algn="l"/>
                <a:tab pos="5063759" algn="l"/>
                <a:tab pos="5470989" algn="l"/>
                <a:tab pos="5878219" algn="l"/>
                <a:tab pos="6285450" algn="l"/>
                <a:tab pos="6692680" algn="l"/>
                <a:tab pos="7099910" algn="l"/>
                <a:tab pos="7507141" algn="l"/>
                <a:tab pos="7914370" algn="l"/>
                <a:tab pos="8530252" algn="l"/>
              </a:tabLst>
              <a:defRPr/>
            </a:pPr>
            <a:r>
              <a:rPr lang="en-GB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Combustion </a:t>
            </a:r>
            <a:r>
              <a:rPr lang="en-GB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dynamics </a:t>
            </a:r>
            <a:r>
              <a:rPr lang="en-US" sz="1600" dirty="0"/>
              <a:t>a</a:t>
            </a:r>
            <a:r>
              <a:rPr lang="en-GB" sz="1600" dirty="0" err="1"/>
              <a:t>nd</a:t>
            </a:r>
            <a:r>
              <a:rPr lang="en-GB" sz="1600" dirty="0"/>
              <a:t> </a:t>
            </a:r>
            <a:r>
              <a:rPr lang="en-GB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control</a:t>
            </a:r>
            <a:r>
              <a:rPr lang="en-GB" sz="1600" dirty="0"/>
              <a:t>.</a:t>
            </a:r>
          </a:p>
          <a:p>
            <a:pPr marL="309380" lvl="1" indent="-113680" defTabSz="407272" eaLnBrk="1">
              <a:spcBef>
                <a:spcPts val="100"/>
              </a:spcBef>
              <a:spcAft>
                <a:spcPts val="100"/>
              </a:spcAft>
              <a:buSzPct val="59000"/>
              <a:buBlip>
                <a:blip r:embed="rId4"/>
              </a:buBlip>
              <a:tabLst>
                <a:tab pos="176993" algn="l"/>
                <a:tab pos="584225" algn="l"/>
                <a:tab pos="991458" algn="l"/>
                <a:tab pos="1398686" algn="l"/>
                <a:tab pos="1805916" algn="l"/>
                <a:tab pos="2213146" algn="l"/>
                <a:tab pos="2620376" algn="l"/>
                <a:tab pos="3027607" algn="l"/>
                <a:tab pos="3434838" algn="l"/>
                <a:tab pos="3842068" algn="l"/>
                <a:tab pos="4249302" algn="l"/>
                <a:tab pos="4656528" algn="l"/>
                <a:tab pos="5063759" algn="l"/>
                <a:tab pos="5470989" algn="l"/>
                <a:tab pos="5878219" algn="l"/>
                <a:tab pos="6285450" algn="l"/>
                <a:tab pos="6692680" algn="l"/>
                <a:tab pos="7099910" algn="l"/>
                <a:tab pos="7507141" algn="l"/>
                <a:tab pos="7914370" algn="l"/>
                <a:tab pos="8530252" algn="l"/>
              </a:tabLst>
              <a:defRPr/>
            </a:pPr>
            <a:r>
              <a:rPr lang="en-GB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Development</a:t>
            </a:r>
            <a:r>
              <a:rPr lang="en-GB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600" dirty="0"/>
              <a:t>of </a:t>
            </a:r>
            <a:r>
              <a:rPr lang="en-GB" sz="1600" dirty="0" err="1"/>
              <a:t>subgrid</a:t>
            </a:r>
            <a:r>
              <a:rPr lang="en-GB" sz="1600" dirty="0"/>
              <a:t> scale models for LES.</a:t>
            </a:r>
          </a:p>
          <a:p>
            <a:pPr marL="300940" lvl="1" indent="-113680" defTabSz="407272" eaLnBrk="1">
              <a:spcBef>
                <a:spcPts val="100"/>
              </a:spcBef>
              <a:spcAft>
                <a:spcPts val="100"/>
              </a:spcAft>
              <a:buSzPct val="59000"/>
              <a:buBlip>
                <a:blip r:embed="rId4"/>
              </a:buBlip>
              <a:tabLst>
                <a:tab pos="176993" algn="l"/>
                <a:tab pos="584225" algn="l"/>
                <a:tab pos="991458" algn="l"/>
                <a:tab pos="1398686" algn="l"/>
                <a:tab pos="1805916" algn="l"/>
                <a:tab pos="2213146" algn="l"/>
                <a:tab pos="2620376" algn="l"/>
                <a:tab pos="3027607" algn="l"/>
                <a:tab pos="3434838" algn="l"/>
                <a:tab pos="3842068" algn="l"/>
                <a:tab pos="4249302" algn="l"/>
                <a:tab pos="4656528" algn="l"/>
                <a:tab pos="5063759" algn="l"/>
                <a:tab pos="5470989" algn="l"/>
                <a:tab pos="5878219" algn="l"/>
                <a:tab pos="6285450" algn="l"/>
                <a:tab pos="6692680" algn="l"/>
                <a:tab pos="7099910" algn="l"/>
                <a:tab pos="7507141" algn="l"/>
                <a:tab pos="7914370" algn="l"/>
                <a:tab pos="8530252" algn="l"/>
              </a:tabLst>
              <a:defRPr/>
            </a:pPr>
            <a:r>
              <a:rPr lang="en-GB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Premixed and non-premixed combustion</a:t>
            </a:r>
            <a:r>
              <a:rPr lang="en-GB" sz="1600" dirty="0"/>
              <a:t> of CH</a:t>
            </a:r>
            <a:r>
              <a:rPr lang="en-GB" sz="1600" baseline="-25000" dirty="0"/>
              <a:t>4</a:t>
            </a:r>
            <a:r>
              <a:rPr lang="en-GB" sz="1600" dirty="0"/>
              <a:t>, H</a:t>
            </a:r>
            <a:r>
              <a:rPr lang="en-GB" sz="1600" baseline="-25000" dirty="0"/>
              <a:t>2</a:t>
            </a:r>
            <a:r>
              <a:rPr lang="en-GB" sz="1600" dirty="0"/>
              <a:t>, </a:t>
            </a:r>
            <a:r>
              <a:rPr lang="en-GB" sz="1600" dirty="0" err="1"/>
              <a:t>syngas</a:t>
            </a:r>
            <a:r>
              <a:rPr lang="en-GB" sz="1600" dirty="0"/>
              <a:t> with air at </a:t>
            </a:r>
            <a:r>
              <a:rPr lang="en-GB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atmospheric and pressurized</a:t>
            </a:r>
            <a:r>
              <a:rPr lang="en-GB" sz="1600" dirty="0"/>
              <a:t> conditions of combustors present in literature, in our laboratories or in industries.</a:t>
            </a:r>
          </a:p>
          <a:p>
            <a:pPr marL="300940" lvl="1" indent="-113680" defTabSz="407272" eaLnBrk="1">
              <a:spcBef>
                <a:spcPts val="100"/>
              </a:spcBef>
              <a:spcAft>
                <a:spcPts val="100"/>
              </a:spcAft>
              <a:buSzPct val="59000"/>
              <a:buBlip>
                <a:blip r:embed="rId4"/>
              </a:buBlip>
              <a:tabLst>
                <a:tab pos="176993" algn="l"/>
                <a:tab pos="584225" algn="l"/>
                <a:tab pos="991458" algn="l"/>
                <a:tab pos="1398686" algn="l"/>
                <a:tab pos="1805916" algn="l"/>
                <a:tab pos="2213146" algn="l"/>
                <a:tab pos="2620376" algn="l"/>
                <a:tab pos="3027607" algn="l"/>
                <a:tab pos="3434838" algn="l"/>
                <a:tab pos="3842068" algn="l"/>
                <a:tab pos="4249302" algn="l"/>
                <a:tab pos="4656528" algn="l"/>
                <a:tab pos="5063759" algn="l"/>
                <a:tab pos="5470989" algn="l"/>
                <a:tab pos="5878219" algn="l"/>
                <a:tab pos="6285450" algn="l"/>
                <a:tab pos="6692680" algn="l"/>
                <a:tab pos="7099910" algn="l"/>
                <a:tab pos="7507141" algn="l"/>
                <a:tab pos="7914370" algn="l"/>
                <a:tab pos="8530252" algn="l"/>
              </a:tabLst>
              <a:defRPr/>
            </a:pPr>
            <a:r>
              <a:rPr lang="en-GB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Development</a:t>
            </a:r>
            <a:r>
              <a:rPr lang="en-GB" sz="1600" dirty="0"/>
              <a:t> of advanced </a:t>
            </a:r>
            <a:r>
              <a:rPr lang="en-GB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MILD combustion</a:t>
            </a:r>
            <a:r>
              <a:rPr lang="en-GB" sz="1600" dirty="0"/>
              <a:t> burners.</a:t>
            </a:r>
          </a:p>
          <a:p>
            <a:pPr marL="300940" lvl="1" indent="-113680" defTabSz="407272" eaLnBrk="1">
              <a:spcBef>
                <a:spcPts val="100"/>
              </a:spcBef>
              <a:spcAft>
                <a:spcPts val="100"/>
              </a:spcAft>
              <a:buSzPct val="59000"/>
              <a:buBlip>
                <a:blip r:embed="rId4"/>
              </a:buBlip>
              <a:tabLst>
                <a:tab pos="176993" algn="l"/>
                <a:tab pos="584225" algn="l"/>
                <a:tab pos="991458" algn="l"/>
                <a:tab pos="1398686" algn="l"/>
                <a:tab pos="1805916" algn="l"/>
                <a:tab pos="2213146" algn="l"/>
                <a:tab pos="2620376" algn="l"/>
                <a:tab pos="3027607" algn="l"/>
                <a:tab pos="3434838" algn="l"/>
                <a:tab pos="3842068" algn="l"/>
                <a:tab pos="4249302" algn="l"/>
                <a:tab pos="4656528" algn="l"/>
                <a:tab pos="5063759" algn="l"/>
                <a:tab pos="5470989" algn="l"/>
                <a:tab pos="5878219" algn="l"/>
                <a:tab pos="6285450" algn="l"/>
                <a:tab pos="6692680" algn="l"/>
                <a:tab pos="7099910" algn="l"/>
                <a:tab pos="7507141" algn="l"/>
                <a:tab pos="7914370" algn="l"/>
                <a:tab pos="8530252" algn="l"/>
              </a:tabLst>
              <a:defRPr/>
            </a:pPr>
            <a:r>
              <a:rPr lang="en-GB" sz="1600" dirty="0"/>
              <a:t>Pressurized multi-phase </a:t>
            </a:r>
            <a:r>
              <a:rPr lang="en-GB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combustion of a slurry of coal</a:t>
            </a:r>
            <a:r>
              <a:rPr lang="en-GB" sz="1600" dirty="0"/>
              <a:t> (coal, steam, hot gases).</a:t>
            </a:r>
          </a:p>
          <a:p>
            <a:pPr marL="300940" lvl="1" indent="-113680" defTabSz="407272" eaLnBrk="1">
              <a:spcBef>
                <a:spcPts val="100"/>
              </a:spcBef>
              <a:spcAft>
                <a:spcPts val="100"/>
              </a:spcAft>
              <a:buSzPct val="59000"/>
              <a:buBlip>
                <a:blip r:embed="rId4"/>
              </a:buBlip>
              <a:tabLst>
                <a:tab pos="176993" algn="l"/>
                <a:tab pos="584225" algn="l"/>
                <a:tab pos="991458" algn="l"/>
                <a:tab pos="1398686" algn="l"/>
                <a:tab pos="1805916" algn="l"/>
                <a:tab pos="2213146" algn="l"/>
                <a:tab pos="2620376" algn="l"/>
                <a:tab pos="3027607" algn="l"/>
                <a:tab pos="3434838" algn="l"/>
                <a:tab pos="3842068" algn="l"/>
                <a:tab pos="4249302" algn="l"/>
                <a:tab pos="4656528" algn="l"/>
                <a:tab pos="5063759" algn="l"/>
                <a:tab pos="5470989" algn="l"/>
                <a:tab pos="5878219" algn="l"/>
                <a:tab pos="6285450" algn="l"/>
                <a:tab pos="6692680" algn="l"/>
                <a:tab pos="7099910" algn="l"/>
                <a:tab pos="7507141" algn="l"/>
                <a:tab pos="7914370" algn="l"/>
                <a:tab pos="8530252" algn="l"/>
              </a:tabLst>
              <a:defRPr/>
            </a:pPr>
            <a:r>
              <a:rPr lang="en-GB" sz="1600" dirty="0"/>
              <a:t>Implementation and development of </a:t>
            </a:r>
            <a:r>
              <a:rPr lang="en-GB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numerical techniques</a:t>
            </a:r>
            <a:r>
              <a:rPr lang="en-GB" sz="1600" dirty="0"/>
              <a:t> (numerical schemes, complex geometry treatment, mesh refinement).</a:t>
            </a: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1501775" y="25400"/>
            <a:ext cx="61214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390" tIns="45697" rIns="91390" bIns="45697" anchor="ctr"/>
          <a:lstStyle/>
          <a:p>
            <a:pPr algn="ctr">
              <a:defRPr/>
            </a:pPr>
            <a:r>
              <a:rPr lang="it-IT" dirty="0" err="1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+mn-cs"/>
              </a:rPr>
              <a:t>COMSO’s</a:t>
            </a:r>
            <a:r>
              <a:rPr lang="it-IT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+mn-cs"/>
              </a:rPr>
              <a:t> CFD </a:t>
            </a:r>
            <a:r>
              <a:rPr lang="it-IT" dirty="0" err="1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+mn-cs"/>
              </a:rPr>
              <a:t>Resources</a:t>
            </a:r>
            <a:r>
              <a:rPr lang="it-IT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+mn-cs"/>
              </a:rPr>
              <a:t> and </a:t>
            </a:r>
            <a:r>
              <a:rPr lang="it-IT" dirty="0" err="1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+mn-cs"/>
              </a:rPr>
              <a:t>Activities</a:t>
            </a:r>
            <a:endParaRPr lang="it-IT" sz="1400" b="0" dirty="0">
              <a:solidFill>
                <a:srgbClr val="0000FF"/>
              </a:solidFill>
              <a:cs typeface="+mn-cs"/>
            </a:endParaRPr>
          </a:p>
        </p:txBody>
      </p:sp>
      <p:sp>
        <p:nvSpPr>
          <p:cNvPr id="4" name="Text Box 18"/>
          <p:cNvSpPr txBox="1">
            <a:spLocks noChangeArrowheads="1"/>
          </p:cNvSpPr>
          <p:nvPr/>
        </p:nvSpPr>
        <p:spPr bwMode="auto">
          <a:xfrm>
            <a:off x="8169280" y="0"/>
            <a:ext cx="974725" cy="5254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1380" tIns="45692" rIns="91380" bIns="45692">
            <a:spAutoFit/>
          </a:bodyPr>
          <a:lstStyle/>
          <a:p>
            <a:pPr>
              <a:defRPr/>
            </a:pPr>
            <a:r>
              <a:rPr lang="it-IT" sz="2800" i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CFD</a:t>
            </a:r>
            <a:endParaRPr lang="it-IT" sz="1800" dirty="0"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844" name="Line 20"/>
          <p:cNvSpPr>
            <a:spLocks noChangeShapeType="1"/>
          </p:cNvSpPr>
          <p:nvPr/>
        </p:nvSpPr>
        <p:spPr bwMode="auto">
          <a:xfrm>
            <a:off x="8051800" y="5"/>
            <a:ext cx="0" cy="5318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380" tIns="45692" rIns="91380" bIns="45692"/>
          <a:lstStyle/>
          <a:p>
            <a:endParaRPr lang="en-GB"/>
          </a:p>
        </p:txBody>
      </p:sp>
      <p:sp>
        <p:nvSpPr>
          <p:cNvPr id="35845" name="Line 21"/>
          <p:cNvSpPr>
            <a:spLocks noChangeShapeType="1"/>
          </p:cNvSpPr>
          <p:nvPr/>
        </p:nvSpPr>
        <p:spPr bwMode="auto">
          <a:xfrm>
            <a:off x="8032750" y="531813"/>
            <a:ext cx="11112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380" tIns="45692" rIns="91380" bIns="45692"/>
          <a:lstStyle/>
          <a:p>
            <a:endParaRPr lang="en-GB"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482" name="Rectangle 2"/>
          <p:cNvSpPr>
            <a:spLocks noChangeArrowheads="1"/>
          </p:cNvSpPr>
          <p:nvPr/>
        </p:nvSpPr>
        <p:spPr bwMode="auto">
          <a:xfrm>
            <a:off x="-34921" y="391344"/>
            <a:ext cx="9144000" cy="6494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1390" tIns="45697" rIns="91390" bIns="45697">
            <a:spAutoFit/>
          </a:bodyPr>
          <a:lstStyle/>
          <a:p>
            <a:pPr algn="just">
              <a:buClr>
                <a:srgbClr val="000000"/>
              </a:buClr>
              <a:buSzPct val="60000"/>
              <a:buFont typeface="Wingdings" charset="0"/>
              <a:buChar char="q"/>
              <a:defRPr/>
            </a:pPr>
            <a:r>
              <a:rPr lang="en-GB" sz="1800" dirty="0">
                <a:solidFill>
                  <a:schemeClr val="accent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" charset="0"/>
                <a:cs typeface="+mn-cs"/>
                <a:sym typeface="Symbol" charset="0"/>
              </a:rPr>
              <a:t> Implementation</a:t>
            </a:r>
          </a:p>
          <a:p>
            <a:pPr marL="190400" lvl="1" algn="just">
              <a:buClr>
                <a:srgbClr val="000000"/>
              </a:buClr>
              <a:buSzPct val="60000"/>
              <a:buFont typeface="Wingdings" charset="0"/>
              <a:buChar char="q"/>
              <a:defRPr/>
            </a:pPr>
            <a:r>
              <a:rPr lang="en-GB" sz="1800" dirty="0">
                <a:effectLst>
                  <a:outerShdw blurRad="38100" dist="38100" dir="2700000" algn="tl">
                    <a:srgbClr val="DDDDDD"/>
                  </a:outerShdw>
                </a:effectLst>
                <a:latin typeface="Times" charset="0"/>
                <a:cs typeface="+mn-cs"/>
                <a:sym typeface="Symbol" charset="0"/>
              </a:rPr>
              <a:t> </a:t>
            </a:r>
            <a:r>
              <a:rPr lang="en-GB" sz="1800" b="0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Times" charset="0"/>
                <a:cs typeface="+mn-cs"/>
                <a:sym typeface="Symbol" charset="0"/>
              </a:rPr>
              <a:t>Fortran 95</a:t>
            </a:r>
            <a:r>
              <a:rPr lang="en-GB" sz="1800" b="0" dirty="0">
                <a:latin typeface="Times" charset="0"/>
                <a:cs typeface="+mn-cs"/>
                <a:sym typeface="Symbol" charset="0"/>
              </a:rPr>
              <a:t> with </a:t>
            </a:r>
            <a:r>
              <a:rPr lang="en-GB" sz="1800" b="0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Times" charset="0"/>
                <a:cs typeface="+mn-cs"/>
                <a:sym typeface="Symbol" charset="0"/>
              </a:rPr>
              <a:t>MPI</a:t>
            </a:r>
            <a:r>
              <a:rPr lang="en-GB" sz="1800" b="0" dirty="0">
                <a:latin typeface="Times" charset="0"/>
                <a:cs typeface="+mn-cs"/>
                <a:sym typeface="Symbol" charset="0"/>
              </a:rPr>
              <a:t> parallelization.</a:t>
            </a:r>
          </a:p>
          <a:p>
            <a:pPr marL="190400" lvl="1" algn="just">
              <a:buClr>
                <a:srgbClr val="000000"/>
              </a:buClr>
              <a:buSzPct val="60000"/>
              <a:buFont typeface="Wingdings" charset="0"/>
              <a:buChar char="q"/>
              <a:defRPr/>
            </a:pPr>
            <a:r>
              <a:rPr lang="en-GB" sz="1800" b="0" dirty="0">
                <a:latin typeface="Times" charset="0"/>
                <a:cs typeface="+mn-cs"/>
                <a:sym typeface="Symbol" charset="0"/>
              </a:rPr>
              <a:t> </a:t>
            </a:r>
            <a:r>
              <a:rPr lang="en-GB" sz="1800" b="0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Times" charset="0"/>
                <a:cs typeface="+mn-cs"/>
                <a:sym typeface="Symbol" charset="0"/>
              </a:rPr>
              <a:t>Genetic</a:t>
            </a:r>
            <a:r>
              <a:rPr lang="en-GB" sz="1800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Times" charset="0"/>
                <a:cs typeface="+mn-cs"/>
                <a:sym typeface="Symbol" charset="0"/>
              </a:rPr>
              <a:t> </a:t>
            </a:r>
            <a:r>
              <a:rPr lang="en-GB" sz="1800" b="0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Times" charset="0"/>
                <a:cs typeface="+mn-cs"/>
                <a:sym typeface="Symbol" charset="0"/>
              </a:rPr>
              <a:t>algorithm</a:t>
            </a:r>
            <a:r>
              <a:rPr lang="en-GB" sz="1800" b="0" dirty="0">
                <a:latin typeface="Times" charset="0"/>
                <a:cs typeface="+mn-cs"/>
                <a:sym typeface="Symbol" charset="0"/>
              </a:rPr>
              <a:t> for domain decomposition.</a:t>
            </a:r>
          </a:p>
          <a:p>
            <a:pPr marL="190400" lvl="1" algn="just">
              <a:buClr>
                <a:srgbClr val="000000"/>
              </a:buClr>
              <a:buSzPct val="60000"/>
              <a:buFont typeface="Wingdings" charset="0"/>
              <a:buChar char="q"/>
              <a:defRPr/>
            </a:pPr>
            <a:endParaRPr lang="en-GB" sz="1200" dirty="0">
              <a:effectLst>
                <a:outerShdw blurRad="38100" dist="38100" dir="2700000" algn="tl">
                  <a:srgbClr val="DDDDDD"/>
                </a:outerShdw>
              </a:effectLst>
              <a:latin typeface="Times" charset="0"/>
              <a:cs typeface="+mn-cs"/>
              <a:sym typeface="Symbol" charset="0"/>
            </a:endParaRPr>
          </a:p>
          <a:p>
            <a:pPr algn="just">
              <a:buClr>
                <a:srgbClr val="000000"/>
              </a:buClr>
              <a:buSzPct val="60000"/>
              <a:buFont typeface="Wingdings" charset="0"/>
              <a:buChar char="q"/>
              <a:defRPr/>
            </a:pPr>
            <a:r>
              <a:rPr lang="en-GB" sz="1800" dirty="0">
                <a:solidFill>
                  <a:schemeClr val="accent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" charset="0"/>
                <a:cs typeface="+mn-cs"/>
                <a:sym typeface="Symbol" charset="0"/>
              </a:rPr>
              <a:t> </a:t>
            </a:r>
            <a:r>
              <a:rPr lang="en-GB" sz="18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" charset="0"/>
                <a:cs typeface="+mn-cs"/>
                <a:sym typeface="Symbol" charset="0"/>
              </a:rPr>
              <a:t>Numerics</a:t>
            </a:r>
            <a:endParaRPr lang="en-GB" sz="1800" dirty="0">
              <a:solidFill>
                <a:schemeClr val="accent2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" charset="0"/>
              <a:cs typeface="+mn-cs"/>
              <a:sym typeface="Symbol" charset="0"/>
            </a:endParaRPr>
          </a:p>
          <a:p>
            <a:pPr marL="190400" lvl="1" algn="just">
              <a:buClr>
                <a:srgbClr val="000000"/>
              </a:buClr>
              <a:buSzPct val="60000"/>
              <a:buFont typeface="Wingdings" charset="0"/>
              <a:buChar char="q"/>
              <a:defRPr/>
            </a:pPr>
            <a:r>
              <a:rPr lang="en-GB" sz="1800" b="0" dirty="0">
                <a:cs typeface="+mn-cs"/>
                <a:sym typeface="Symbol" charset="0"/>
              </a:rPr>
              <a:t> </a:t>
            </a:r>
            <a:r>
              <a:rPr lang="en-GB" sz="1800" b="0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structured</a:t>
            </a:r>
            <a:r>
              <a:rPr lang="en-GB" sz="1800" b="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 </a:t>
            </a:r>
            <a:r>
              <a:rPr lang="en-GB" sz="1800" b="0" dirty="0">
                <a:cs typeface="+mn-cs"/>
                <a:sym typeface="Symbol" charset="0"/>
              </a:rPr>
              <a:t>grids with possibility to use local </a:t>
            </a:r>
            <a:r>
              <a:rPr lang="en-GB" sz="1800" b="0" dirty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Mesh Refinement</a:t>
            </a:r>
            <a:r>
              <a:rPr lang="en-GB" sz="1800" dirty="0">
                <a:solidFill>
                  <a:schemeClr val="accent5">
                    <a:lumMod val="75000"/>
                  </a:schemeClr>
                </a:solidFill>
                <a:cs typeface="+mn-cs"/>
                <a:sym typeface="Symbol" charset="0"/>
              </a:rPr>
              <a:t> </a:t>
            </a:r>
            <a:r>
              <a:rPr lang="en-GB" sz="1800" b="0" dirty="0">
                <a:cs typeface="+mn-cs"/>
                <a:sym typeface="Symbol" charset="0"/>
              </a:rPr>
              <a:t>(</a:t>
            </a:r>
            <a:r>
              <a:rPr lang="en-GB" sz="1800" b="0" dirty="0">
                <a:solidFill>
                  <a:srgbClr val="0000FF"/>
                </a:solidFill>
                <a:cs typeface="+mn-cs"/>
                <a:sym typeface="Symbol" charset="0"/>
              </a:rPr>
              <a:t>in phase of </a:t>
            </a:r>
            <a:r>
              <a:rPr lang="en-GB" sz="1800" b="0" dirty="0" smtClean="0">
                <a:solidFill>
                  <a:srgbClr val="0000FF"/>
                </a:solidFill>
                <a:cs typeface="+mn-cs"/>
                <a:sym typeface="Symbol" charset="0"/>
              </a:rPr>
              <a:t>validation</a:t>
            </a:r>
            <a:r>
              <a:rPr lang="en-GB" sz="1800" b="0" dirty="0" smtClean="0">
                <a:cs typeface="+mn-cs"/>
                <a:sym typeface="Symbol" charset="0"/>
              </a:rPr>
              <a:t>)</a:t>
            </a:r>
            <a:r>
              <a:rPr lang="en-GB" sz="1800" b="0" dirty="0">
                <a:cs typeface="+mn-cs"/>
                <a:sym typeface="Symbol" charset="0"/>
              </a:rPr>
              <a:t>;</a:t>
            </a:r>
          </a:p>
          <a:p>
            <a:pPr marL="190400" lvl="1" algn="just">
              <a:buClr>
                <a:srgbClr val="000000"/>
              </a:buClr>
              <a:buSzPct val="60000"/>
              <a:buFont typeface="Wingdings" charset="0"/>
              <a:buChar char="q"/>
              <a:defRPr/>
            </a:pPr>
            <a:r>
              <a:rPr lang="en-GB" sz="1800" b="0" dirty="0">
                <a:cs typeface="+mn-cs"/>
                <a:sym typeface="Symbol" charset="0"/>
              </a:rPr>
              <a:t> </a:t>
            </a:r>
            <a:r>
              <a:rPr lang="en-GB" sz="1800" b="0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conservative</a:t>
            </a:r>
            <a:r>
              <a:rPr lang="en-GB" sz="1800" b="0" dirty="0">
                <a:cs typeface="+mn-cs"/>
                <a:sym typeface="Symbol" charset="0"/>
              </a:rPr>
              <a:t>, </a:t>
            </a:r>
            <a:r>
              <a:rPr lang="en-GB" sz="1800" b="0" dirty="0">
                <a:solidFill>
                  <a:srgbClr val="FF33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compressible</a:t>
            </a:r>
            <a:r>
              <a:rPr lang="en-GB" sz="1800" b="0" dirty="0">
                <a:cs typeface="+mn-cs"/>
                <a:sym typeface="Symbol" charset="0"/>
              </a:rPr>
              <a:t>, </a:t>
            </a:r>
            <a:r>
              <a:rPr lang="en-GB" sz="1800" b="0" dirty="0">
                <a:solidFill>
                  <a:srgbClr val="FF33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density based</a:t>
            </a:r>
            <a:r>
              <a:rPr lang="en-GB" sz="1800" b="0" dirty="0">
                <a:cs typeface="+mn-cs"/>
                <a:sym typeface="Symbol" charset="0"/>
              </a:rPr>
              <a:t>, </a:t>
            </a:r>
            <a:r>
              <a:rPr lang="en-GB" sz="1800" b="0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staggered</a:t>
            </a:r>
            <a:r>
              <a:rPr lang="en-GB" sz="1800" b="0" dirty="0">
                <a:cs typeface="+mn-cs"/>
                <a:sym typeface="Symbol" charset="0"/>
              </a:rPr>
              <a:t>, (non-uniform) </a:t>
            </a:r>
            <a:r>
              <a:rPr lang="en-GB" sz="1800" b="0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FD</a:t>
            </a:r>
            <a:r>
              <a:rPr lang="en-GB" sz="1800" b="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 </a:t>
            </a:r>
            <a:r>
              <a:rPr lang="en-GB" sz="1800" b="0" dirty="0">
                <a:cs typeface="+mn-cs"/>
                <a:sym typeface="Symbol" charset="0"/>
              </a:rPr>
              <a:t>formulation</a:t>
            </a:r>
            <a:endParaRPr lang="en-GB" sz="2000" b="0" dirty="0">
              <a:cs typeface="+mn-cs"/>
              <a:sym typeface="Symbol" charset="0"/>
            </a:endParaRPr>
          </a:p>
          <a:p>
            <a:pPr marL="190400" lvl="1" algn="just">
              <a:buClr>
                <a:srgbClr val="000000"/>
              </a:buClr>
              <a:buSzPct val="60000"/>
              <a:defRPr/>
            </a:pPr>
            <a:r>
              <a:rPr lang="en-GB" sz="1600" b="0" dirty="0">
                <a:cs typeface="+mn-cs"/>
                <a:sym typeface="Symbol" charset="0"/>
              </a:rPr>
              <a:t>   </a:t>
            </a:r>
            <a:r>
              <a:rPr lang="en-GB" sz="1600" b="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[</a:t>
            </a:r>
            <a:r>
              <a:rPr lang="it-CH" sz="1600" b="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</a:rPr>
              <a:t>S. Nagarajan, S.K. Lele, J.H. Ferziger, Journal of Computational Physics, 191:392-419, 2003]</a:t>
            </a:r>
            <a:r>
              <a:rPr lang="it-CH" sz="1600" b="0" dirty="0">
                <a:cs typeface="+mn-cs"/>
              </a:rPr>
              <a:t>;</a:t>
            </a:r>
            <a:endParaRPr lang="en-GB" sz="1600" b="0" dirty="0">
              <a:cs typeface="+mn-cs"/>
              <a:sym typeface="Symbol" charset="0"/>
            </a:endParaRPr>
          </a:p>
          <a:p>
            <a:pPr marL="190400" lvl="1" algn="just">
              <a:buClr>
                <a:srgbClr val="000000"/>
              </a:buClr>
              <a:buSzPct val="60000"/>
              <a:buFont typeface="Wingdings" charset="0"/>
              <a:buChar char="q"/>
              <a:defRPr/>
            </a:pPr>
            <a:r>
              <a:rPr lang="en-GB" sz="1800" b="0" dirty="0">
                <a:cs typeface="+mn-cs"/>
                <a:sym typeface="Symbol" charset="0"/>
              </a:rPr>
              <a:t> </a:t>
            </a:r>
            <a:r>
              <a:rPr lang="en-GB" sz="1800" b="0" dirty="0">
                <a:solidFill>
                  <a:srgbClr val="FF33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3</a:t>
            </a:r>
            <a:r>
              <a:rPr lang="en-GB" sz="1800" b="0" baseline="30000" dirty="0">
                <a:solidFill>
                  <a:srgbClr val="FF33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rd</a:t>
            </a:r>
            <a:r>
              <a:rPr lang="en-GB" sz="1800" b="0" dirty="0">
                <a:solidFill>
                  <a:srgbClr val="FF33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 order Runge-Kutta</a:t>
            </a:r>
            <a:r>
              <a:rPr lang="en-GB" sz="1800" b="0" dirty="0">
                <a:cs typeface="+mn-cs"/>
                <a:sym typeface="Symbol" charset="0"/>
              </a:rPr>
              <a:t> (Shu-Osher) scheme in time;</a:t>
            </a:r>
          </a:p>
          <a:p>
            <a:pPr marL="190400" lvl="1" algn="just">
              <a:buClr>
                <a:srgbClr val="000000"/>
              </a:buClr>
              <a:buSzPct val="60000"/>
              <a:buFont typeface="Wingdings" charset="0"/>
              <a:buChar char="q"/>
              <a:defRPr/>
            </a:pPr>
            <a:r>
              <a:rPr lang="en-GB" sz="1800" b="0" dirty="0">
                <a:cs typeface="+mn-cs"/>
                <a:sym typeface="Symbol" charset="0"/>
              </a:rPr>
              <a:t> </a:t>
            </a:r>
            <a:r>
              <a:rPr lang="en-GB" sz="1800" b="0" dirty="0">
                <a:solidFill>
                  <a:srgbClr val="FF33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2</a:t>
            </a:r>
            <a:r>
              <a:rPr lang="en-GB" sz="1800" b="0" baseline="30000" dirty="0">
                <a:solidFill>
                  <a:srgbClr val="FF33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nd</a:t>
            </a:r>
            <a:r>
              <a:rPr lang="en-GB" sz="1800" b="0" dirty="0">
                <a:solidFill>
                  <a:srgbClr val="FF33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 order centered</a:t>
            </a:r>
            <a:r>
              <a:rPr lang="en-GB" sz="1800" b="0" dirty="0">
                <a:cs typeface="+mn-cs"/>
                <a:sym typeface="Symbol" charset="0"/>
              </a:rPr>
              <a:t> spatial scheme;</a:t>
            </a:r>
          </a:p>
          <a:p>
            <a:pPr marL="190400" lvl="1" algn="just">
              <a:buClr>
                <a:srgbClr val="000000"/>
              </a:buClr>
              <a:buSzPct val="60000"/>
              <a:buFont typeface="Wingdings" charset="0"/>
              <a:buChar char="q"/>
              <a:defRPr/>
            </a:pPr>
            <a:r>
              <a:rPr lang="en-GB" sz="1800" b="0" dirty="0">
                <a:cs typeface="+mn-cs"/>
                <a:sym typeface="Symbol" charset="0"/>
              </a:rPr>
              <a:t> </a:t>
            </a:r>
            <a:r>
              <a:rPr lang="en-GB" sz="1800" b="0" dirty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6</a:t>
            </a:r>
            <a:r>
              <a:rPr lang="en-GB" sz="1800" b="0" baseline="30000" dirty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th</a:t>
            </a:r>
            <a:r>
              <a:rPr lang="en-GB" sz="1800" b="0" dirty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 order centered</a:t>
            </a:r>
            <a:r>
              <a:rPr lang="en-GB" sz="1800" b="0" dirty="0">
                <a:cs typeface="+mn-cs"/>
                <a:sym typeface="Symbol" charset="0"/>
              </a:rPr>
              <a:t> spatial scheme for convective terms (</a:t>
            </a:r>
            <a:r>
              <a:rPr lang="en-GB" sz="1800" b="0" dirty="0">
                <a:solidFill>
                  <a:srgbClr val="0000FF"/>
                </a:solidFill>
                <a:cs typeface="+mn-cs"/>
                <a:sym typeface="Symbol" charset="0"/>
              </a:rPr>
              <a:t>in progress</a:t>
            </a:r>
            <a:r>
              <a:rPr lang="en-GB" sz="1800" b="0" dirty="0">
                <a:cs typeface="+mn-cs"/>
                <a:sym typeface="Symbol" charset="0"/>
              </a:rPr>
              <a:t>);</a:t>
            </a:r>
          </a:p>
          <a:p>
            <a:pPr marL="190400" lvl="1" algn="just">
              <a:buClr>
                <a:srgbClr val="000000"/>
              </a:buClr>
              <a:buSzPct val="60000"/>
              <a:buFont typeface="Wingdings" charset="0"/>
              <a:buChar char="q"/>
              <a:defRPr/>
            </a:pPr>
            <a:r>
              <a:rPr lang="en-GB" sz="1800" b="0" dirty="0">
                <a:cs typeface="+mn-cs"/>
                <a:sym typeface="Symbol" charset="0"/>
              </a:rPr>
              <a:t> </a:t>
            </a:r>
            <a:r>
              <a:rPr lang="en-GB" sz="1800" b="0" dirty="0">
                <a:solidFill>
                  <a:srgbClr val="60C99C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6</a:t>
            </a:r>
            <a:r>
              <a:rPr lang="en-GB" sz="1800" b="0" baseline="30000" dirty="0">
                <a:solidFill>
                  <a:srgbClr val="60C99C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th</a:t>
            </a:r>
            <a:r>
              <a:rPr lang="en-GB" sz="1800" b="0" dirty="0">
                <a:solidFill>
                  <a:srgbClr val="60C99C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 order compact</a:t>
            </a:r>
            <a:r>
              <a:rPr lang="en-GB" sz="1800" b="0" dirty="0">
                <a:cs typeface="+mn-cs"/>
                <a:sym typeface="Symbol" charset="0"/>
              </a:rPr>
              <a:t> spatial scheme for convective terms </a:t>
            </a:r>
            <a:r>
              <a:rPr lang="en-GB" sz="1800" b="0" dirty="0" smtClean="0">
                <a:cs typeface="+mn-cs"/>
                <a:sym typeface="Symbol" charset="0"/>
              </a:rPr>
              <a:t>(</a:t>
            </a:r>
            <a:r>
              <a:rPr lang="en-GB" sz="1800" b="0" dirty="0" smtClean="0">
                <a:solidFill>
                  <a:srgbClr val="0000FF"/>
                </a:solidFill>
                <a:cs typeface="+mn-cs"/>
                <a:sym typeface="Symbol" charset="0"/>
              </a:rPr>
              <a:t>in phase of validation</a:t>
            </a:r>
            <a:r>
              <a:rPr lang="en-GB" sz="1800" b="0" dirty="0" smtClean="0">
                <a:cs typeface="+mn-cs"/>
                <a:sym typeface="Symbol" charset="0"/>
              </a:rPr>
              <a:t>)</a:t>
            </a:r>
            <a:r>
              <a:rPr lang="en-GB" sz="1800" b="0" dirty="0">
                <a:cs typeface="+mn-cs"/>
                <a:sym typeface="Symbol" charset="0"/>
              </a:rPr>
              <a:t>;</a:t>
            </a:r>
          </a:p>
          <a:p>
            <a:pPr marL="190400" lvl="1" algn="just">
              <a:buClr>
                <a:srgbClr val="000000"/>
              </a:buClr>
              <a:buSzPct val="60000"/>
              <a:buFont typeface="Wingdings" charset="0"/>
              <a:buChar char="q"/>
              <a:defRPr/>
            </a:pPr>
            <a:r>
              <a:rPr lang="en-GB" sz="1800" b="0" dirty="0">
                <a:cs typeface="+mn-cs"/>
                <a:sym typeface="Symbol" charset="0"/>
              </a:rPr>
              <a:t> </a:t>
            </a:r>
            <a:r>
              <a:rPr lang="en-GB" sz="1800" b="0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3</a:t>
            </a:r>
            <a:r>
              <a:rPr lang="en-GB" sz="1800" b="0" baseline="30000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rd</a:t>
            </a:r>
            <a:r>
              <a:rPr lang="en-GB" sz="1800" b="0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 order </a:t>
            </a:r>
            <a:r>
              <a:rPr lang="en-GB" sz="1800" b="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upwind-biased AUSM</a:t>
            </a:r>
            <a:r>
              <a:rPr lang="en-GB" sz="1800" b="0" dirty="0" smtClean="0">
                <a:cs typeface="+mn-cs"/>
                <a:sym typeface="Symbol" charset="0"/>
              </a:rPr>
              <a:t> </a:t>
            </a:r>
            <a:r>
              <a:rPr lang="en-GB" sz="1800" b="0" dirty="0">
                <a:cs typeface="+mn-cs"/>
                <a:sym typeface="Symbol" charset="0"/>
              </a:rPr>
              <a:t>spatial scheme for convective terms;</a:t>
            </a:r>
          </a:p>
          <a:p>
            <a:pPr marL="190400" lvl="1" algn="just">
              <a:buClr>
                <a:srgbClr val="000000"/>
              </a:buClr>
              <a:buSzPct val="60000"/>
              <a:buFont typeface="Wingdings" charset="0"/>
              <a:buChar char="q"/>
              <a:defRPr/>
            </a:pPr>
            <a:r>
              <a:rPr lang="en-GB" sz="1800" b="0" dirty="0">
                <a:cs typeface="+mn-cs"/>
                <a:sym typeface="Symbol" charset="0"/>
              </a:rPr>
              <a:t> </a:t>
            </a:r>
            <a:r>
              <a:rPr lang="en-GB" sz="1800" b="0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5</a:t>
            </a:r>
            <a:r>
              <a:rPr lang="en-GB" sz="1800" b="0" baseline="30000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th</a:t>
            </a:r>
            <a:r>
              <a:rPr lang="en-GB" sz="1800" b="0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-3</a:t>
            </a:r>
            <a:r>
              <a:rPr lang="en-GB" sz="1800" b="0" baseline="30000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rd</a:t>
            </a:r>
            <a:r>
              <a:rPr lang="en-GB" sz="1800" b="0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 order WENO</a:t>
            </a:r>
            <a:r>
              <a:rPr lang="en-GB" sz="1800" b="0" dirty="0">
                <a:cs typeface="+mn-cs"/>
                <a:sym typeface="Symbol" charset="0"/>
              </a:rPr>
              <a:t> spatial scheme for convective terms for supersonic flows (</a:t>
            </a:r>
            <a:r>
              <a:rPr lang="en-GB" sz="1800" b="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S-</a:t>
            </a:r>
            <a:r>
              <a:rPr lang="en-GB" sz="1800" b="0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HeaRT</a:t>
            </a:r>
            <a:r>
              <a:rPr lang="en-GB" sz="1800" b="0" dirty="0">
                <a:cs typeface="+mn-cs"/>
                <a:sym typeface="Symbol" charset="0"/>
              </a:rPr>
              <a:t>);</a:t>
            </a:r>
          </a:p>
          <a:p>
            <a:pPr marL="190400" lvl="1" algn="just">
              <a:buClr>
                <a:srgbClr val="000000"/>
              </a:buClr>
              <a:buSzPct val="60000"/>
              <a:buFont typeface="Wingdings" charset="0"/>
              <a:buChar char="q"/>
              <a:defRPr/>
            </a:pPr>
            <a:r>
              <a:rPr lang="en-GB" sz="1800" b="0" dirty="0">
                <a:cs typeface="+mn-cs"/>
                <a:sym typeface="Symbol" charset="0"/>
              </a:rPr>
              <a:t> </a:t>
            </a:r>
            <a:r>
              <a:rPr lang="en-GB" sz="1800" b="0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finite volume 2nd order upwind</a:t>
            </a:r>
            <a:r>
              <a:rPr lang="en-GB" sz="1800" b="0" dirty="0">
                <a:cs typeface="+mn-cs"/>
                <a:sym typeface="Symbol" charset="0"/>
              </a:rPr>
              <a:t> spatial scheme for dispersed phases (</a:t>
            </a:r>
            <a:r>
              <a:rPr lang="en-GB" sz="1800" b="0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HeaRT-MPh</a:t>
            </a:r>
            <a:r>
              <a:rPr lang="en-GB" sz="1800" b="0" dirty="0">
                <a:cs typeface="+mn-cs"/>
                <a:sym typeface="Symbol" charset="0"/>
              </a:rPr>
              <a:t>);</a:t>
            </a:r>
          </a:p>
          <a:p>
            <a:pPr marL="190400" lvl="1" algn="just">
              <a:buClr>
                <a:srgbClr val="000000"/>
              </a:buClr>
              <a:buSzPct val="60000"/>
              <a:buFont typeface="Wingdings" charset="0"/>
              <a:buChar char="q"/>
              <a:defRPr/>
            </a:pPr>
            <a:r>
              <a:rPr lang="en-GB" sz="1800" b="0" dirty="0">
                <a:cs typeface="+mn-cs"/>
                <a:sym typeface="Symbol" charset="0"/>
              </a:rPr>
              <a:t> </a:t>
            </a:r>
            <a:r>
              <a:rPr lang="en-GB" sz="1800" b="0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explicit filtering</a:t>
            </a:r>
            <a:r>
              <a:rPr lang="en-GB" sz="1800" b="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 of </a:t>
            </a:r>
            <a:r>
              <a:rPr lang="en-GB" sz="1800" b="0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momentum</a:t>
            </a:r>
            <a:r>
              <a:rPr lang="en-GB" sz="1800" b="0" dirty="0">
                <a:cs typeface="+mn-cs"/>
                <a:sym typeface="Symbol" charset="0"/>
              </a:rPr>
              <a:t> variables (e.g., 3D Gaussian every 10000 time-steps)</a:t>
            </a:r>
            <a:r>
              <a:rPr lang="en-GB" sz="1800" b="0" dirty="0" smtClean="0">
                <a:cs typeface="+mn-cs"/>
                <a:sym typeface="Symbol" charset="0"/>
              </a:rPr>
              <a:t>;</a:t>
            </a:r>
            <a:endParaRPr lang="en-GB" sz="1800" b="0" dirty="0">
              <a:sym typeface="Symbol" charset="0"/>
            </a:endParaRPr>
          </a:p>
          <a:p>
            <a:pPr marL="190400" lvl="1" algn="just">
              <a:buClr>
                <a:srgbClr val="000000"/>
              </a:buClr>
              <a:buSzPct val="60000"/>
              <a:buFont typeface="Wingdings" charset="0"/>
              <a:buChar char="q"/>
              <a:defRPr/>
            </a:pPr>
            <a:r>
              <a:rPr lang="en-GB" sz="1800" b="0" dirty="0">
                <a:sym typeface="Symbol" charset="0"/>
              </a:rPr>
              <a:t> </a:t>
            </a:r>
            <a:r>
              <a:rPr lang="en-GB" sz="1800" b="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sym typeface="Symbol" charset="0"/>
              </a:rPr>
              <a:t>selective artificial wiggles-damping</a:t>
            </a:r>
            <a:r>
              <a:rPr lang="en-GB" sz="1800" b="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sym typeface="Symbol" charset="0"/>
              </a:rPr>
              <a:t> for </a:t>
            </a:r>
            <a:r>
              <a:rPr lang="en-GB" sz="1800" b="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sym typeface="Symbol" charset="0"/>
              </a:rPr>
              <a:t>momentum</a:t>
            </a:r>
            <a:r>
              <a:rPr lang="en-GB" sz="1800" b="0" dirty="0" smtClean="0">
                <a:sym typeface="Symbol" charset="0"/>
              </a:rPr>
              <a:t>, </a:t>
            </a:r>
            <a:r>
              <a:rPr lang="en-GB" sz="1800" b="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sym typeface="Symbol" charset="0"/>
              </a:rPr>
              <a:t>energy</a:t>
            </a:r>
            <a:r>
              <a:rPr lang="en-GB" sz="1800" b="0" dirty="0">
                <a:sym typeface="Symbol" charset="0"/>
              </a:rPr>
              <a:t> </a:t>
            </a:r>
            <a:r>
              <a:rPr lang="en-GB" sz="1800" b="0" dirty="0" smtClean="0">
                <a:sym typeface="Symbol" charset="0"/>
              </a:rPr>
              <a:t>and </a:t>
            </a:r>
            <a:r>
              <a:rPr lang="en-GB" sz="1800" b="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sym typeface="Symbol" charset="0"/>
              </a:rPr>
              <a:t>species</a:t>
            </a:r>
            <a:r>
              <a:rPr lang="en-GB" sz="1800" b="0" dirty="0" smtClean="0">
                <a:sym typeface="Symbol" charset="0"/>
              </a:rPr>
              <a:t> equations;</a:t>
            </a:r>
            <a:endParaRPr lang="en-GB" sz="1800" b="0" dirty="0">
              <a:cs typeface="+mn-cs"/>
              <a:sym typeface="Symbol" charset="0"/>
            </a:endParaRPr>
          </a:p>
          <a:p>
            <a:pPr marL="190400" lvl="1" algn="just">
              <a:buClr>
                <a:srgbClr val="000000"/>
              </a:buClr>
              <a:buSzPct val="60000"/>
              <a:buFont typeface="Wingdings" charset="0"/>
              <a:buChar char="q"/>
              <a:defRPr/>
            </a:pPr>
            <a:r>
              <a:rPr lang="en-GB" sz="1800" b="0" dirty="0">
                <a:cs typeface="+mn-cs"/>
                <a:sym typeface="Symbol" charset="0"/>
              </a:rPr>
              <a:t> </a:t>
            </a:r>
            <a:r>
              <a:rPr lang="en-GB" sz="1800" b="0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extended </a:t>
            </a:r>
            <a:r>
              <a:rPr lang="en-GB" sz="1800" b="0" dirty="0">
                <a:solidFill>
                  <a:srgbClr val="FF33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NSCBC</a:t>
            </a:r>
            <a:r>
              <a:rPr lang="en-GB" sz="1800" b="0" dirty="0">
                <a:cs typeface="+mn-cs"/>
                <a:sym typeface="Symbol" charset="0"/>
              </a:rPr>
              <a:t> technique at boundaries considering </a:t>
            </a:r>
            <a:r>
              <a:rPr lang="en-GB" sz="1800" b="0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source terms effect</a:t>
            </a:r>
            <a:r>
              <a:rPr lang="en-GB" sz="1800" b="0" dirty="0">
                <a:cs typeface="+mn-cs"/>
                <a:sym typeface="Symbol" charset="0"/>
              </a:rPr>
              <a:t>;</a:t>
            </a:r>
          </a:p>
          <a:p>
            <a:pPr marL="190400" lvl="1" algn="just">
              <a:buClr>
                <a:srgbClr val="000000"/>
              </a:buClr>
              <a:buSzPct val="60000"/>
              <a:buFont typeface="Wingdings" charset="0"/>
              <a:buChar char="q"/>
              <a:defRPr/>
            </a:pPr>
            <a:r>
              <a:rPr lang="en-GB" sz="1800" b="0" dirty="0">
                <a:cs typeface="+mn-cs"/>
                <a:sym typeface="Symbol" charset="0"/>
              </a:rPr>
              <a:t> </a:t>
            </a:r>
            <a:r>
              <a:rPr lang="en-GB" sz="1800" b="0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synthetic turbulence generator</a:t>
            </a:r>
            <a:r>
              <a:rPr lang="en-GB" sz="1800" dirty="0">
                <a:solidFill>
                  <a:srgbClr val="FF0000"/>
                </a:solidFill>
                <a:cs typeface="+mn-cs"/>
                <a:sym typeface="Symbol" charset="0"/>
              </a:rPr>
              <a:t> </a:t>
            </a:r>
            <a:r>
              <a:rPr lang="en-GB" sz="1800" b="0" dirty="0">
                <a:cs typeface="+mn-cs"/>
                <a:sym typeface="Symbol" charset="0"/>
              </a:rPr>
              <a:t>at inlet boundaries</a:t>
            </a:r>
          </a:p>
          <a:p>
            <a:pPr marL="190400" lvl="1" algn="just">
              <a:buClr>
                <a:srgbClr val="000000"/>
              </a:buClr>
              <a:buSzPct val="60000"/>
              <a:defRPr/>
            </a:pPr>
            <a:r>
              <a:rPr lang="en-GB" sz="1600" b="0" dirty="0">
                <a:cs typeface="+mn-cs"/>
                <a:sym typeface="Symbol" charset="0"/>
              </a:rPr>
              <a:t>   </a:t>
            </a:r>
            <a:r>
              <a:rPr lang="it-IT" sz="1600" b="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</a:rPr>
              <a:t>[Klein M., </a:t>
            </a:r>
            <a:r>
              <a:rPr lang="it-IT" sz="1600" b="0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</a:rPr>
              <a:t>Sadiki</a:t>
            </a:r>
            <a:r>
              <a:rPr lang="it-IT" sz="1600" b="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</a:rPr>
              <a:t> A., </a:t>
            </a:r>
            <a:r>
              <a:rPr lang="it-IT" sz="1600" b="0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</a:rPr>
              <a:t>Janicka</a:t>
            </a:r>
            <a:r>
              <a:rPr lang="it-IT" sz="1600" b="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</a:rPr>
              <a:t> </a:t>
            </a:r>
            <a:r>
              <a:rPr lang="it-IT" sz="1600" b="0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</a:rPr>
              <a:t>J</a:t>
            </a:r>
            <a:r>
              <a:rPr lang="it-IT" sz="1600" b="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</a:rPr>
              <a:t>., Journal of </a:t>
            </a:r>
            <a:r>
              <a:rPr lang="it-IT" sz="1600" b="0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</a:rPr>
              <a:t>Computational</a:t>
            </a:r>
            <a:r>
              <a:rPr lang="it-IT" sz="1600" b="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</a:rPr>
              <a:t> </a:t>
            </a:r>
            <a:r>
              <a:rPr lang="it-IT" sz="1600" b="0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</a:rPr>
              <a:t>Physics</a:t>
            </a:r>
            <a:r>
              <a:rPr lang="it-IT" sz="1600" b="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</a:rPr>
              <a:t>, 186:652-665, 2003]</a:t>
            </a:r>
            <a:r>
              <a:rPr lang="en-GB" sz="1600" b="0" dirty="0">
                <a:cs typeface="+mn-cs"/>
                <a:sym typeface="Symbol" charset="0"/>
              </a:rPr>
              <a:t>.</a:t>
            </a:r>
          </a:p>
          <a:p>
            <a:pPr marL="190400" lvl="1" algn="just">
              <a:buClr>
                <a:srgbClr val="000000"/>
              </a:buClr>
              <a:buSzPct val="60000"/>
              <a:buFont typeface="Wingdings" charset="0"/>
              <a:buChar char="q"/>
              <a:defRPr/>
            </a:pPr>
            <a:endParaRPr lang="en-GB" sz="1200" dirty="0">
              <a:solidFill>
                <a:schemeClr val="accent2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" charset="0"/>
              <a:cs typeface="+mn-cs"/>
              <a:sym typeface="Symbol" charset="0"/>
            </a:endParaRPr>
          </a:p>
          <a:p>
            <a:pPr algn="just">
              <a:buClr>
                <a:srgbClr val="000000"/>
              </a:buClr>
              <a:buSzPct val="60000"/>
              <a:buFont typeface="Wingdings" charset="0"/>
              <a:buChar char="q"/>
              <a:defRPr/>
            </a:pPr>
            <a:r>
              <a:rPr lang="en-GB" sz="1800" dirty="0">
                <a:solidFill>
                  <a:schemeClr val="accent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+mn-cs"/>
                <a:sym typeface="Symbol" charset="0"/>
              </a:rPr>
              <a:t> Complex Geometries</a:t>
            </a:r>
          </a:p>
          <a:p>
            <a:pPr marL="190400" lvl="1" algn="just">
              <a:buClr>
                <a:srgbClr val="000000"/>
              </a:buClr>
              <a:buSzPct val="60000"/>
              <a:buFont typeface="Wingdings" charset="0"/>
              <a:buChar char="q"/>
              <a:defRPr/>
            </a:pPr>
            <a:r>
              <a:rPr lang="en-GB" sz="1800" b="0" dirty="0">
                <a:cs typeface="+mn-cs"/>
                <a:sym typeface="Symbol" charset="0"/>
              </a:rPr>
              <a:t> </a:t>
            </a:r>
            <a:r>
              <a:rPr lang="en-GB" sz="1800" b="0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Immersed Boundary</a:t>
            </a:r>
            <a:r>
              <a:rPr lang="en-GB" sz="1800" b="0" dirty="0">
                <a:cs typeface="+mn-cs"/>
                <a:sym typeface="Symbol" charset="0"/>
              </a:rPr>
              <a:t> and </a:t>
            </a:r>
            <a:r>
              <a:rPr lang="en-GB" sz="1800" b="0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Immersed Volume Methods</a:t>
            </a:r>
            <a:r>
              <a:rPr lang="en-GB" sz="1800" b="0" dirty="0">
                <a:cs typeface="+mn-cs"/>
                <a:sym typeface="Symbol" charset="0"/>
              </a:rPr>
              <a:t> (</a:t>
            </a:r>
            <a:r>
              <a:rPr lang="en-GB" sz="1800" b="0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3</a:t>
            </a:r>
            <a:r>
              <a:rPr lang="en-GB" sz="1800" b="0" baseline="30000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rd</a:t>
            </a:r>
            <a:r>
              <a:rPr lang="en-GB" sz="1800" b="0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 order</a:t>
            </a:r>
            <a:r>
              <a:rPr lang="en-GB" sz="1800" b="0" dirty="0">
                <a:cs typeface="+mn-cs"/>
                <a:sym typeface="Symbol" charset="0"/>
              </a:rPr>
              <a:t> for the time being).</a:t>
            </a:r>
          </a:p>
          <a:p>
            <a:pPr marL="190400" lvl="1" algn="just">
              <a:buClr>
                <a:srgbClr val="000000"/>
              </a:buClr>
              <a:buSzPct val="60000"/>
              <a:defRPr/>
            </a:pPr>
            <a:r>
              <a:rPr lang="en-GB" sz="1800" b="0" dirty="0">
                <a:cs typeface="+mn-cs"/>
                <a:sym typeface="Symbol" charset="0"/>
              </a:rPr>
              <a:t>   IV is IB rearranged in finite volume formulation in the staggered compressible approach.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474788" y="-100013"/>
            <a:ext cx="6121400" cy="549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1390" tIns="45697" rIns="91390" bIns="45697" anchor="ctr"/>
          <a:lstStyle/>
          <a:p>
            <a:pPr algn="ctr">
              <a:defRPr/>
            </a:pPr>
            <a:r>
              <a:rPr lang="it-IT" dirty="0" err="1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+mn-cs"/>
              </a:rPr>
              <a:t>Description</a:t>
            </a:r>
            <a:r>
              <a:rPr lang="it-IT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+mn-cs"/>
              </a:rPr>
              <a:t> of the </a:t>
            </a:r>
            <a:r>
              <a:rPr lang="it-IT" dirty="0" err="1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+mn-cs"/>
              </a:rPr>
              <a:t>Numerical</a:t>
            </a:r>
            <a:r>
              <a:rPr lang="it-IT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+mn-cs"/>
              </a:rPr>
              <a:t> Code: </a:t>
            </a:r>
            <a:r>
              <a:rPr lang="it-IT" dirty="0" err="1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+mn-cs"/>
              </a:rPr>
              <a:t>HeaRT</a:t>
            </a:r>
            <a:endParaRPr lang="it-IT" sz="1400" b="0" dirty="0">
              <a:solidFill>
                <a:srgbClr val="0000FF"/>
              </a:solidFill>
              <a:cs typeface="+mn-cs"/>
            </a:endParaRPr>
          </a:p>
        </p:txBody>
      </p:sp>
      <p:sp>
        <p:nvSpPr>
          <p:cNvPr id="5" name="Text Box 18"/>
          <p:cNvSpPr txBox="1">
            <a:spLocks noChangeArrowheads="1"/>
          </p:cNvSpPr>
          <p:nvPr/>
        </p:nvSpPr>
        <p:spPr bwMode="auto">
          <a:xfrm>
            <a:off x="8169280" y="0"/>
            <a:ext cx="974725" cy="5254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1380" tIns="45692" rIns="91380" bIns="45692">
            <a:spAutoFit/>
          </a:bodyPr>
          <a:lstStyle/>
          <a:p>
            <a:pPr>
              <a:defRPr/>
            </a:pPr>
            <a:r>
              <a:rPr lang="it-IT" sz="2800" i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CFD</a:t>
            </a:r>
            <a:endParaRPr lang="it-IT" sz="1800" dirty="0"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7892" name="Line 20"/>
          <p:cNvSpPr>
            <a:spLocks noChangeShapeType="1"/>
          </p:cNvSpPr>
          <p:nvPr/>
        </p:nvSpPr>
        <p:spPr bwMode="auto">
          <a:xfrm>
            <a:off x="8051800" y="5"/>
            <a:ext cx="0" cy="5318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380" tIns="45692" rIns="91380" bIns="45692"/>
          <a:lstStyle/>
          <a:p>
            <a:endParaRPr lang="en-GB"/>
          </a:p>
        </p:txBody>
      </p:sp>
      <p:sp>
        <p:nvSpPr>
          <p:cNvPr id="37893" name="Line 21"/>
          <p:cNvSpPr>
            <a:spLocks noChangeShapeType="1"/>
          </p:cNvSpPr>
          <p:nvPr/>
        </p:nvSpPr>
        <p:spPr bwMode="auto">
          <a:xfrm>
            <a:off x="8032750" y="531813"/>
            <a:ext cx="11112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380" tIns="45692" rIns="91380" bIns="45692"/>
          <a:lstStyle/>
          <a:p>
            <a:endParaRPr lang="en-GB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2722" name="Rectangle 2"/>
          <p:cNvSpPr>
            <a:spLocks noChangeArrowheads="1"/>
          </p:cNvSpPr>
          <p:nvPr/>
        </p:nvSpPr>
        <p:spPr bwMode="auto">
          <a:xfrm>
            <a:off x="-36508" y="482600"/>
            <a:ext cx="9144001" cy="6186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1390" tIns="45697" rIns="91390" bIns="45697">
            <a:spAutoFit/>
          </a:bodyPr>
          <a:lstStyle/>
          <a:p>
            <a:pPr algn="just">
              <a:buClr>
                <a:srgbClr val="000000"/>
              </a:buClr>
              <a:buSzPct val="60000"/>
              <a:buFont typeface="Wingdings" charset="0"/>
              <a:buChar char="q"/>
              <a:defRPr/>
            </a:pPr>
            <a:r>
              <a:rPr lang="en-GB" sz="1800" dirty="0">
                <a:solidFill>
                  <a:schemeClr val="accent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" charset="0"/>
                <a:cs typeface="+mn-cs"/>
                <a:sym typeface="Symbol" charset="0"/>
              </a:rPr>
              <a:t> Diffusive Transports</a:t>
            </a:r>
          </a:p>
          <a:p>
            <a:pPr marL="190400" lvl="1" algn="just">
              <a:buClr>
                <a:srgbClr val="000000"/>
              </a:buClr>
              <a:buSzPct val="60000"/>
              <a:buFont typeface="Wingdings" charset="0"/>
              <a:buChar char="q"/>
              <a:defRPr/>
            </a:pPr>
            <a:r>
              <a:rPr lang="en-GB" sz="1800" b="0" dirty="0">
                <a:latin typeface="Times" charset="0"/>
                <a:cs typeface="+mn-cs"/>
                <a:sym typeface="Symbol" charset="0"/>
              </a:rPr>
              <a:t> </a:t>
            </a:r>
            <a:r>
              <a:rPr lang="en-GB" sz="1800" b="0" dirty="0">
                <a:solidFill>
                  <a:srgbClr val="FF33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Times" charset="0"/>
                <a:cs typeface="+mn-cs"/>
                <a:sym typeface="Symbol" charset="0"/>
              </a:rPr>
              <a:t>Heat</a:t>
            </a:r>
            <a:r>
              <a:rPr lang="en-GB" sz="1800" b="0" dirty="0">
                <a:latin typeface="Times" charset="0"/>
                <a:cs typeface="+mn-cs"/>
                <a:sym typeface="Symbol" charset="0"/>
              </a:rPr>
              <a:t>: Fourier, species enthalpy transport due to species diffusion;</a:t>
            </a:r>
          </a:p>
          <a:p>
            <a:pPr marL="190400" lvl="1" algn="just">
              <a:buClr>
                <a:srgbClr val="000000"/>
              </a:buClr>
              <a:buSzPct val="60000"/>
              <a:buFont typeface="Wingdings" charset="0"/>
              <a:buChar char="q"/>
              <a:defRPr/>
            </a:pPr>
            <a:r>
              <a:rPr lang="en-GB" sz="1800" b="0" dirty="0">
                <a:latin typeface="Times" charset="0"/>
                <a:cs typeface="+mn-cs"/>
                <a:sym typeface="Symbol" charset="0"/>
              </a:rPr>
              <a:t> </a:t>
            </a:r>
            <a:r>
              <a:rPr lang="en-GB" sz="1800" b="0" dirty="0">
                <a:solidFill>
                  <a:srgbClr val="FF33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Times" charset="0"/>
                <a:cs typeface="+mn-cs"/>
                <a:sym typeface="Symbol" charset="0"/>
              </a:rPr>
              <a:t>Mass diffusion</a:t>
            </a:r>
            <a:r>
              <a:rPr lang="en-GB" sz="1800" b="0" dirty="0">
                <a:latin typeface="Times" charset="0"/>
                <a:cs typeface="+mn-cs"/>
                <a:sym typeface="Symbol" charset="0"/>
              </a:rPr>
              <a:t>: differential diffusion according to </a:t>
            </a:r>
            <a:r>
              <a:rPr lang="en-GB" sz="1800" b="0" dirty="0" err="1">
                <a:latin typeface="Times" charset="0"/>
                <a:cs typeface="+mn-cs"/>
                <a:sym typeface="Symbol" charset="0"/>
              </a:rPr>
              <a:t>Hirschfelder</a:t>
            </a:r>
            <a:r>
              <a:rPr lang="en-GB" sz="1800" b="0" dirty="0">
                <a:latin typeface="Times" charset="0"/>
                <a:cs typeface="+mn-cs"/>
                <a:sym typeface="Symbol" charset="0"/>
              </a:rPr>
              <a:t> and Curtiss law;</a:t>
            </a:r>
          </a:p>
          <a:p>
            <a:pPr marL="190400" lvl="1" algn="just">
              <a:buClr>
                <a:srgbClr val="000000"/>
              </a:buClr>
              <a:buSzPct val="60000"/>
              <a:buFont typeface="Wingdings" charset="0"/>
              <a:buChar char="q"/>
              <a:defRPr/>
            </a:pPr>
            <a:r>
              <a:rPr lang="en-GB" sz="1800" b="0" dirty="0">
                <a:latin typeface="Times" charset="0"/>
                <a:cs typeface="+mn-cs"/>
                <a:sym typeface="Symbol" charset="0"/>
              </a:rPr>
              <a:t> </a:t>
            </a:r>
            <a:r>
              <a:rPr lang="en-GB" sz="1800" b="0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Times" charset="0"/>
                <a:cs typeface="+mn-cs"/>
                <a:sym typeface="Symbol" charset="0"/>
              </a:rPr>
              <a:t>Radiant transfer of energy</a:t>
            </a:r>
            <a:r>
              <a:rPr lang="en-GB" sz="1800" b="0" dirty="0">
                <a:latin typeface="Times" charset="0"/>
                <a:cs typeface="+mn-cs"/>
                <a:sym typeface="Symbol" charset="0"/>
              </a:rPr>
              <a:t>: M1 diffusive model from CTR </a:t>
            </a:r>
            <a:r>
              <a:rPr lang="en-GB" sz="160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Times" charset="0"/>
                <a:cs typeface="+mn-cs"/>
                <a:sym typeface="Symbol" charset="0"/>
              </a:rPr>
              <a:t>[</a:t>
            </a:r>
            <a:r>
              <a:rPr lang="en-GB" sz="1600" b="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Times" charset="0"/>
                <a:cs typeface="+mn-cs"/>
                <a:sym typeface="Symbol" charset="0"/>
              </a:rPr>
              <a:t>Ripoll and </a:t>
            </a:r>
            <a:r>
              <a:rPr lang="en-GB" sz="1600" b="0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Times" charset="0"/>
                <a:cs typeface="+mn-cs"/>
                <a:sym typeface="Symbol" charset="0"/>
              </a:rPr>
              <a:t>Pitsch</a:t>
            </a:r>
            <a:r>
              <a:rPr lang="en-GB" sz="1600" b="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Times" charset="0"/>
                <a:cs typeface="+mn-cs"/>
                <a:sym typeface="Symbol" charset="0"/>
              </a:rPr>
              <a:t>, 2002</a:t>
            </a:r>
            <a:r>
              <a:rPr lang="en-GB" sz="160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Times" charset="0"/>
                <a:cs typeface="+mn-cs"/>
                <a:sym typeface="Symbol" charset="0"/>
              </a:rPr>
              <a:t>]</a:t>
            </a:r>
            <a:r>
              <a:rPr lang="en-GB" sz="1800" b="0" dirty="0">
                <a:latin typeface="Times" charset="0"/>
                <a:cs typeface="+mn-cs"/>
                <a:sym typeface="Symbol" charset="0"/>
              </a:rPr>
              <a:t>.</a:t>
            </a:r>
          </a:p>
          <a:p>
            <a:pPr marL="190400" lvl="1" algn="just">
              <a:buClr>
                <a:srgbClr val="000000"/>
              </a:buClr>
              <a:buSzPct val="60000"/>
              <a:buFont typeface="Wingdings" charset="0"/>
              <a:buChar char="q"/>
              <a:defRPr/>
            </a:pPr>
            <a:endParaRPr lang="en-GB" sz="1200" b="0" dirty="0">
              <a:latin typeface="Times" charset="0"/>
              <a:cs typeface="+mn-cs"/>
              <a:sym typeface="Symbol" charset="0"/>
            </a:endParaRPr>
          </a:p>
          <a:p>
            <a:pPr algn="just">
              <a:buClr>
                <a:srgbClr val="000000"/>
              </a:buClr>
              <a:buSzPct val="60000"/>
              <a:buFont typeface="Wingdings" charset="0"/>
              <a:buChar char="q"/>
              <a:defRPr/>
            </a:pPr>
            <a:r>
              <a:rPr lang="en-GB" sz="1800" dirty="0">
                <a:solidFill>
                  <a:schemeClr val="accent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" charset="0"/>
                <a:cs typeface="+mn-cs"/>
                <a:sym typeface="Symbol" charset="0"/>
              </a:rPr>
              <a:t> Molecular Properties</a:t>
            </a:r>
          </a:p>
          <a:p>
            <a:pPr marL="190400" lvl="1" algn="just">
              <a:buClr>
                <a:srgbClr val="000000"/>
              </a:buClr>
              <a:buSzPct val="60000"/>
              <a:buFont typeface="Wingdings" charset="0"/>
              <a:buChar char="q"/>
              <a:defRPr/>
            </a:pPr>
            <a:r>
              <a:rPr lang="en-GB" sz="1800" b="0" dirty="0">
                <a:latin typeface="Times" charset="0"/>
                <a:cs typeface="+mn-cs"/>
                <a:sym typeface="Symbol" charset="0"/>
              </a:rPr>
              <a:t> </a:t>
            </a:r>
            <a:r>
              <a:rPr lang="en-GB" sz="1800" b="0" dirty="0">
                <a:solidFill>
                  <a:srgbClr val="FF33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Times" charset="0"/>
                <a:cs typeface="+mn-cs"/>
                <a:sym typeface="Symbol" charset="0"/>
              </a:rPr>
              <a:t>kinetic theory</a:t>
            </a:r>
            <a:r>
              <a:rPr lang="en-GB" sz="1800" b="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Times" charset="0"/>
                <a:cs typeface="+mn-cs"/>
                <a:sym typeface="Symbol" charset="0"/>
              </a:rPr>
              <a:t> </a:t>
            </a:r>
            <a:r>
              <a:rPr lang="en-GB" sz="1800" b="0" dirty="0">
                <a:latin typeface="Times" charset="0"/>
                <a:cs typeface="+mn-cs"/>
                <a:sym typeface="Symbol" charset="0"/>
              </a:rPr>
              <a:t>calculation and tabulation (200-5000 K, T=100 K) of single species</a:t>
            </a:r>
          </a:p>
          <a:p>
            <a:pPr marL="190400" lvl="1" algn="just">
              <a:buClr>
                <a:srgbClr val="000000"/>
              </a:buClr>
              <a:buSzPct val="60000"/>
              <a:defRPr/>
            </a:pPr>
            <a:r>
              <a:rPr lang="en-GB" sz="1800" b="0" dirty="0">
                <a:latin typeface="Times" charset="0"/>
                <a:cs typeface="+mn-cs"/>
                <a:sym typeface="Symbol" charset="0"/>
              </a:rPr>
              <a:t>   </a:t>
            </a:r>
            <a:r>
              <a:rPr lang="en-GB" sz="1800" b="0" dirty="0" err="1">
                <a:latin typeface="Times" charset="0"/>
                <a:cs typeface="+mn-cs"/>
                <a:sym typeface="Symbol" charset="0"/>
              </a:rPr>
              <a:t>Cp</a:t>
            </a:r>
            <a:r>
              <a:rPr lang="en-GB" sz="1800" b="0" baseline="-25000" dirty="0" err="1">
                <a:latin typeface="Times" charset="0"/>
                <a:cs typeface="+mn-cs"/>
                <a:sym typeface="Symbol" charset="0"/>
              </a:rPr>
              <a:t>i</a:t>
            </a:r>
            <a:r>
              <a:rPr lang="en-GB" sz="1800" b="0" dirty="0">
                <a:latin typeface="Times" charset="0"/>
                <a:cs typeface="+mn-cs"/>
                <a:sym typeface="Symbol" charset="0"/>
              </a:rPr>
              <a:t>, </a:t>
            </a:r>
            <a:r>
              <a:rPr lang="en-GB" sz="1800" b="0" baseline="-25000" dirty="0" err="1">
                <a:latin typeface="Times" charset="0"/>
                <a:cs typeface="+mn-cs"/>
                <a:sym typeface="Symbol" charset="0"/>
              </a:rPr>
              <a:t>i</a:t>
            </a:r>
            <a:r>
              <a:rPr lang="en-GB" sz="1800" b="0" dirty="0">
                <a:latin typeface="Times" charset="0"/>
                <a:cs typeface="+mn-cs"/>
                <a:sym typeface="Symbol" charset="0"/>
              </a:rPr>
              <a:t>, </a:t>
            </a:r>
            <a:r>
              <a:rPr lang="en-GB" sz="1800" b="0" baseline="-25000" dirty="0" err="1">
                <a:latin typeface="Times" charset="0"/>
                <a:cs typeface="+mn-cs"/>
                <a:sym typeface="Symbol" charset="0"/>
              </a:rPr>
              <a:t>i</a:t>
            </a:r>
            <a:r>
              <a:rPr lang="en-GB" sz="1800" b="0" dirty="0">
                <a:latin typeface="Times" charset="0"/>
                <a:cs typeface="+mn-cs"/>
                <a:sym typeface="Symbol" charset="0"/>
              </a:rPr>
              <a:t> (20% saving in calculation time with respect to NASA polynomials);</a:t>
            </a:r>
          </a:p>
          <a:p>
            <a:pPr marL="355416" lvl="1" indent="-165015" algn="just">
              <a:buClr>
                <a:srgbClr val="000000"/>
              </a:buClr>
              <a:buSzPct val="60000"/>
              <a:buFont typeface="Wingdings" charset="0"/>
              <a:buChar char="q"/>
              <a:defRPr/>
            </a:pPr>
            <a:r>
              <a:rPr lang="en-GB" sz="1800" b="0" dirty="0" err="1">
                <a:solidFill>
                  <a:srgbClr val="FF33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Times" charset="0"/>
                <a:cs typeface="+mn-cs"/>
                <a:sym typeface="Symbol" charset="0"/>
              </a:rPr>
              <a:t>Wilke</a:t>
            </a:r>
            <a:r>
              <a:rPr lang="en-GB" sz="1800" b="0" dirty="0" err="1">
                <a:latin typeface="Times" charset="0"/>
                <a:cs typeface="+mn-cs"/>
                <a:sym typeface="Symbol" charset="0"/>
              </a:rPr>
              <a:t>’s</a:t>
            </a:r>
            <a:r>
              <a:rPr lang="en-GB" sz="1800" b="0" dirty="0">
                <a:latin typeface="Times" charset="0"/>
                <a:cs typeface="+mn-cs"/>
                <a:sym typeface="Symbol" charset="0"/>
              </a:rPr>
              <a:t> law for </a:t>
            </a:r>
            <a:r>
              <a:rPr lang="en-GB" sz="1800" b="0" dirty="0">
                <a:cs typeface="+mn-cs"/>
                <a:sym typeface="Symbol" charset="0"/>
              </a:rPr>
              <a:t></a:t>
            </a:r>
            <a:r>
              <a:rPr lang="en-GB" sz="1800" b="0" baseline="-25000" dirty="0">
                <a:cs typeface="+mn-cs"/>
                <a:sym typeface="Symbol" charset="0"/>
              </a:rPr>
              <a:t>mix</a:t>
            </a:r>
            <a:r>
              <a:rPr lang="en-GB" sz="1800" b="0" dirty="0">
                <a:cs typeface="+mn-cs"/>
                <a:sym typeface="Symbol" charset="0"/>
              </a:rPr>
              <a:t>; </a:t>
            </a:r>
            <a:r>
              <a:rPr lang="en-GB" sz="1800" b="0" dirty="0" err="1">
                <a:solidFill>
                  <a:srgbClr val="FF33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Mathur</a:t>
            </a:r>
            <a:r>
              <a:rPr lang="en-GB" sz="1800" b="0" dirty="0" err="1">
                <a:cs typeface="+mn-cs"/>
                <a:sym typeface="Symbol" charset="0"/>
              </a:rPr>
              <a:t>’s</a:t>
            </a:r>
            <a:r>
              <a:rPr lang="en-GB" sz="1800" b="0" dirty="0">
                <a:cs typeface="+mn-cs"/>
                <a:sym typeface="Symbol" charset="0"/>
              </a:rPr>
              <a:t> law for </a:t>
            </a:r>
            <a:r>
              <a:rPr lang="en-GB" sz="1800" b="0" baseline="-25000" dirty="0">
                <a:cs typeface="+mn-cs"/>
                <a:sym typeface="Symbol" charset="0"/>
              </a:rPr>
              <a:t>mix</a:t>
            </a:r>
            <a:r>
              <a:rPr lang="en-GB" sz="1800" b="0" dirty="0">
                <a:cs typeface="+mn-cs"/>
                <a:sym typeface="Symbol" charset="0"/>
              </a:rPr>
              <a:t>; </a:t>
            </a:r>
            <a:r>
              <a:rPr lang="en-GB" sz="1800" b="0" dirty="0" err="1">
                <a:solidFill>
                  <a:srgbClr val="FF33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Hirschfelder</a:t>
            </a:r>
            <a:r>
              <a:rPr lang="en-GB" sz="1800" b="0" dirty="0">
                <a:solidFill>
                  <a:srgbClr val="FF33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 and Curtiss</a:t>
            </a:r>
            <a:r>
              <a:rPr lang="en-GB" sz="1800" b="0" dirty="0">
                <a:cs typeface="+mn-cs"/>
                <a:sym typeface="Symbol" charset="0"/>
              </a:rPr>
              <a:t>’ law for </a:t>
            </a:r>
            <a:r>
              <a:rPr lang="en-GB" sz="1800" b="0" dirty="0" err="1">
                <a:cs typeface="+mn-cs"/>
                <a:sym typeface="Symbol" charset="0"/>
              </a:rPr>
              <a:t>D</a:t>
            </a:r>
            <a:r>
              <a:rPr lang="en-GB" sz="1800" b="0" baseline="-25000" dirty="0" err="1">
                <a:cs typeface="+mn-cs"/>
                <a:sym typeface="Symbol" charset="0"/>
              </a:rPr>
              <a:t>i,mix</a:t>
            </a:r>
            <a:r>
              <a:rPr lang="en-GB" sz="1800" b="0" dirty="0">
                <a:cs typeface="+mn-cs"/>
                <a:sym typeface="Symbol" charset="0"/>
              </a:rPr>
              <a:t> with binary diffusion </a:t>
            </a:r>
            <a:r>
              <a:rPr lang="en-GB" sz="1800" b="0" dirty="0" err="1">
                <a:cs typeface="+mn-cs"/>
                <a:sym typeface="Symbol" charset="0"/>
              </a:rPr>
              <a:t>D</a:t>
            </a:r>
            <a:r>
              <a:rPr lang="en-GB" sz="1800" b="0" baseline="-25000" dirty="0" err="1">
                <a:cs typeface="+mn-cs"/>
                <a:sym typeface="Symbol" charset="0"/>
              </a:rPr>
              <a:t>i,j</a:t>
            </a:r>
            <a:r>
              <a:rPr lang="en-GB" sz="1800" b="0" baseline="-25000" dirty="0">
                <a:cs typeface="+mn-cs"/>
                <a:sym typeface="Symbol" charset="0"/>
              </a:rPr>
              <a:t> </a:t>
            </a:r>
            <a:r>
              <a:rPr lang="en-GB" sz="1800" b="0" dirty="0">
                <a:cs typeface="+mn-cs"/>
                <a:sym typeface="Symbol" charset="0"/>
              </a:rPr>
              <a:t>estimated by means of stored </a:t>
            </a:r>
            <a:r>
              <a:rPr lang="en-GB" sz="1800" b="0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single species </a:t>
            </a:r>
            <a:r>
              <a:rPr lang="en-GB" sz="1800" b="0" dirty="0" err="1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Sc</a:t>
            </a:r>
            <a:r>
              <a:rPr lang="en-GB" sz="1800" b="0" baseline="-25000" dirty="0" err="1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i</a:t>
            </a:r>
            <a:r>
              <a:rPr lang="en-GB" sz="1800" b="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 </a:t>
            </a:r>
            <a:r>
              <a:rPr lang="en-GB" sz="1800" b="0" dirty="0">
                <a:cs typeface="+mn-cs"/>
                <a:sym typeface="Symbol" charset="0"/>
              </a:rPr>
              <a:t>or via </a:t>
            </a:r>
            <a:r>
              <a:rPr lang="en-GB" sz="1800" b="0" dirty="0">
                <a:solidFill>
                  <a:srgbClr val="FF33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kinetic</a:t>
            </a:r>
            <a:r>
              <a:rPr lang="en-GB" sz="1800" b="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 </a:t>
            </a:r>
            <a:r>
              <a:rPr lang="en-GB" sz="1800" b="0" dirty="0">
                <a:solidFill>
                  <a:srgbClr val="FF33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theory</a:t>
            </a:r>
            <a:r>
              <a:rPr lang="en-GB" sz="1800" b="0" dirty="0">
                <a:cs typeface="+mn-cs"/>
                <a:sym typeface="Symbol" charset="0"/>
              </a:rPr>
              <a:t>. </a:t>
            </a:r>
            <a:endParaRPr lang="en-GB" sz="1800" b="0" dirty="0">
              <a:latin typeface="Times" charset="0"/>
              <a:cs typeface="+mn-cs"/>
              <a:sym typeface="Symbol" charset="0"/>
            </a:endParaRPr>
          </a:p>
          <a:p>
            <a:pPr marL="190400" lvl="1" algn="just">
              <a:buClr>
                <a:srgbClr val="000000"/>
              </a:buClr>
              <a:buSzPct val="60000"/>
              <a:buFont typeface="Wingdings" charset="0"/>
              <a:buChar char="q"/>
              <a:defRPr/>
            </a:pPr>
            <a:endParaRPr lang="en-GB" sz="1200" b="0" dirty="0">
              <a:latin typeface="Times" charset="0"/>
              <a:cs typeface="+mn-cs"/>
              <a:sym typeface="Symbol" charset="0"/>
            </a:endParaRPr>
          </a:p>
          <a:p>
            <a:pPr algn="just">
              <a:buClr>
                <a:srgbClr val="000000"/>
              </a:buClr>
              <a:buSzPct val="60000"/>
              <a:buFont typeface="Wingdings" charset="0"/>
              <a:buChar char="q"/>
              <a:defRPr/>
            </a:pPr>
            <a:r>
              <a:rPr lang="en-GB" sz="1800" dirty="0">
                <a:solidFill>
                  <a:schemeClr val="accent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" charset="0"/>
                <a:cs typeface="+mn-cs"/>
                <a:sym typeface="Symbol" charset="0"/>
              </a:rPr>
              <a:t> Turbulence and Combustion Models</a:t>
            </a:r>
          </a:p>
          <a:p>
            <a:pPr marL="190400" lvl="1" algn="just">
              <a:buClr>
                <a:srgbClr val="000000"/>
              </a:buClr>
              <a:buSzPct val="60000"/>
              <a:buFont typeface="Wingdings" charset="0"/>
              <a:buChar char="q"/>
              <a:defRPr/>
            </a:pPr>
            <a:r>
              <a:rPr lang="en-GB" sz="1800" b="0" dirty="0">
                <a:latin typeface="Times" charset="0"/>
                <a:cs typeface="+mn-cs"/>
                <a:sym typeface="Symbol" charset="0"/>
              </a:rPr>
              <a:t> </a:t>
            </a:r>
            <a:r>
              <a:rPr lang="en-GB" sz="1800" b="0" dirty="0" err="1">
                <a:solidFill>
                  <a:srgbClr val="FF33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Times" charset="0"/>
                <a:cs typeface="+mn-cs"/>
                <a:sym typeface="Symbol" charset="0"/>
              </a:rPr>
              <a:t>subgrid</a:t>
            </a:r>
            <a:r>
              <a:rPr lang="en-GB" sz="1800" b="0" dirty="0">
                <a:solidFill>
                  <a:srgbClr val="FF33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Times" charset="0"/>
                <a:cs typeface="+mn-cs"/>
                <a:sym typeface="Symbol" charset="0"/>
              </a:rPr>
              <a:t> kinetic energy</a:t>
            </a:r>
            <a:r>
              <a:rPr lang="en-GB" sz="1800" b="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Times" charset="0"/>
                <a:cs typeface="+mn-cs"/>
                <a:sym typeface="Symbol" charset="0"/>
              </a:rPr>
              <a:t> </a:t>
            </a:r>
            <a:r>
              <a:rPr lang="en-GB" sz="1800" b="0" dirty="0">
                <a:latin typeface="Times" charset="0"/>
                <a:cs typeface="+mn-cs"/>
                <a:sym typeface="Symbol" charset="0"/>
              </a:rPr>
              <a:t>transport equation;</a:t>
            </a:r>
          </a:p>
          <a:p>
            <a:pPr marL="190400" lvl="1" algn="just">
              <a:buClr>
                <a:srgbClr val="000000"/>
              </a:buClr>
              <a:buSzPct val="60000"/>
              <a:buFont typeface="Wingdings" charset="0"/>
              <a:buChar char="q"/>
              <a:defRPr/>
            </a:pPr>
            <a:r>
              <a:rPr lang="en-GB" sz="1800" b="0" dirty="0">
                <a:latin typeface="Times" charset="0"/>
                <a:cs typeface="+mn-cs"/>
                <a:sym typeface="Symbol" charset="0"/>
              </a:rPr>
              <a:t> </a:t>
            </a:r>
            <a:r>
              <a:rPr lang="en-GB" sz="1800" b="0" dirty="0" err="1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Times" charset="0"/>
                <a:cs typeface="+mn-cs"/>
                <a:sym typeface="Symbol" charset="0"/>
              </a:rPr>
              <a:t>Smagorinsky</a:t>
            </a:r>
            <a:r>
              <a:rPr lang="en-GB" sz="1800" b="0" dirty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Times" charset="0"/>
                <a:cs typeface="+mn-cs"/>
                <a:sym typeface="Symbol" charset="0"/>
              </a:rPr>
              <a:t> </a:t>
            </a:r>
            <a:r>
              <a:rPr lang="en-GB" sz="1800" b="0" dirty="0">
                <a:latin typeface="Times" charset="0"/>
                <a:cs typeface="+mn-cs"/>
                <a:sym typeface="Symbol" charset="0"/>
              </a:rPr>
              <a:t>model;</a:t>
            </a:r>
          </a:p>
          <a:p>
            <a:pPr marL="190400" lvl="1" algn="just">
              <a:buClr>
                <a:srgbClr val="000000"/>
              </a:buClr>
              <a:buSzPct val="60000"/>
              <a:buFont typeface="Wingdings" charset="0"/>
              <a:buChar char="q"/>
              <a:defRPr/>
            </a:pPr>
            <a:r>
              <a:rPr lang="en-GB" sz="1800" b="0" dirty="0">
                <a:latin typeface="Times" charset="0"/>
                <a:cs typeface="+mn-cs"/>
                <a:sym typeface="Symbol" charset="0"/>
              </a:rPr>
              <a:t> </a:t>
            </a:r>
            <a:r>
              <a:rPr lang="en-GB" sz="1800" b="0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Times" charset="0"/>
                <a:cs typeface="+mn-cs"/>
                <a:sym typeface="Symbol" charset="0"/>
              </a:rPr>
              <a:t>Fractal Model</a:t>
            </a:r>
            <a:r>
              <a:rPr lang="en-GB" sz="1800" b="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Times" charset="0"/>
                <a:cs typeface="+mn-cs"/>
                <a:sym typeface="Symbol" charset="0"/>
              </a:rPr>
              <a:t> </a:t>
            </a:r>
            <a:r>
              <a:rPr lang="en-GB" sz="1800" b="0" dirty="0">
                <a:latin typeface="Times" charset="0"/>
                <a:cs typeface="+mn-cs"/>
                <a:sym typeface="Symbol" charset="0"/>
              </a:rPr>
              <a:t>(</a:t>
            </a:r>
            <a:r>
              <a:rPr lang="en-GB" sz="1800" b="0" dirty="0">
                <a:solidFill>
                  <a:srgbClr val="0000FF"/>
                </a:solidFill>
                <a:latin typeface="Times" charset="0"/>
                <a:cs typeface="+mn-cs"/>
                <a:sym typeface="Symbol" charset="0"/>
              </a:rPr>
              <a:t>modified</a:t>
            </a:r>
            <a:r>
              <a:rPr lang="en-GB" sz="1800" b="0" dirty="0">
                <a:latin typeface="Times" charset="0"/>
                <a:cs typeface="+mn-cs"/>
                <a:sym typeface="Symbol" charset="0"/>
              </a:rPr>
              <a:t>) for both turbulence and combustion closures;</a:t>
            </a:r>
          </a:p>
          <a:p>
            <a:pPr marL="190400" lvl="1" algn="just">
              <a:buClr>
                <a:srgbClr val="000000"/>
              </a:buClr>
              <a:buSzPct val="60000"/>
              <a:buFont typeface="Wingdings" charset="0"/>
              <a:buChar char="q"/>
              <a:defRPr/>
            </a:pPr>
            <a:r>
              <a:rPr lang="en-GB" sz="1800" b="0" dirty="0">
                <a:latin typeface="Times" charset="0"/>
                <a:cs typeface="+mn-cs"/>
                <a:sym typeface="Symbol" charset="0"/>
              </a:rPr>
              <a:t> </a:t>
            </a:r>
            <a:r>
              <a:rPr lang="en-GB" sz="1800" b="0" dirty="0" err="1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flamelets</a:t>
            </a:r>
            <a:r>
              <a:rPr lang="en-GB" sz="1800" b="0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 - progress variable - mixture fraction - flame surface density - </a:t>
            </a:r>
            <a:r>
              <a:rPr lang="en-GB" sz="1800" b="0" dirty="0" err="1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pdf</a:t>
            </a:r>
            <a:r>
              <a:rPr lang="en-GB" sz="1800" b="0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 approaches</a:t>
            </a:r>
            <a:r>
              <a:rPr lang="en-GB" sz="1800" b="0" dirty="0">
                <a:cs typeface="+mn-cs"/>
                <a:sym typeface="Symbol" charset="0"/>
              </a:rPr>
              <a:t>;</a:t>
            </a:r>
            <a:endParaRPr lang="en-GB" sz="1800" b="0" dirty="0">
              <a:latin typeface="Times" charset="0"/>
              <a:cs typeface="+mn-cs"/>
              <a:sym typeface="Symbol" charset="0"/>
            </a:endParaRPr>
          </a:p>
          <a:p>
            <a:pPr marL="190400" lvl="1" algn="just">
              <a:buClr>
                <a:srgbClr val="000000"/>
              </a:buClr>
              <a:buSzPct val="60000"/>
              <a:buFont typeface="Wingdings" charset="0"/>
              <a:buChar char="q"/>
              <a:defRPr/>
            </a:pPr>
            <a:r>
              <a:rPr lang="en-GB" sz="1800" b="0" dirty="0">
                <a:solidFill>
                  <a:srgbClr val="FF0000"/>
                </a:solidFill>
                <a:latin typeface="Times" charset="0"/>
                <a:cs typeface="+mn-cs"/>
                <a:sym typeface="Symbol" charset="0"/>
              </a:rPr>
              <a:t> </a:t>
            </a:r>
            <a:r>
              <a:rPr lang="en-GB" sz="1800" b="0" dirty="0" err="1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Times" charset="0"/>
                <a:cs typeface="+mn-cs"/>
                <a:sym typeface="Symbol" charset="0"/>
              </a:rPr>
              <a:t>Germano’s</a:t>
            </a:r>
            <a:r>
              <a:rPr lang="en-GB" sz="1800" b="0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Times" charset="0"/>
                <a:cs typeface="+mn-cs"/>
                <a:sym typeface="Symbol" charset="0"/>
              </a:rPr>
              <a:t> dynamic</a:t>
            </a:r>
            <a:r>
              <a:rPr lang="en-GB" sz="1800" b="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Times" charset="0"/>
                <a:cs typeface="+mn-cs"/>
                <a:sym typeface="Symbol" charset="0"/>
              </a:rPr>
              <a:t> </a:t>
            </a:r>
            <a:r>
              <a:rPr lang="en-GB" sz="1800" b="0" dirty="0">
                <a:latin typeface="Times" charset="0"/>
                <a:cs typeface="+mn-cs"/>
                <a:sym typeface="Symbol" charset="0"/>
              </a:rPr>
              <a:t>procedure to estimate models’ constants locally;</a:t>
            </a:r>
          </a:p>
          <a:p>
            <a:pPr marL="190400" lvl="1" algn="just">
              <a:buClr>
                <a:srgbClr val="000000"/>
              </a:buClr>
              <a:buSzPct val="60000"/>
              <a:buFont typeface="Wingdings" charset="0"/>
              <a:buChar char="q"/>
              <a:defRPr/>
            </a:pPr>
            <a:r>
              <a:rPr lang="en-GB" sz="1800" b="0" dirty="0">
                <a:latin typeface="Times" charset="0"/>
                <a:cs typeface="+mn-cs"/>
                <a:sym typeface="Symbol" charset="0"/>
              </a:rPr>
              <a:t> </a:t>
            </a:r>
            <a:r>
              <a:rPr lang="en-GB" sz="1800" b="0" dirty="0" err="1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Times" charset="0"/>
                <a:cs typeface="+mn-cs"/>
                <a:sym typeface="Symbol" charset="0"/>
              </a:rPr>
              <a:t>Eulerian</a:t>
            </a:r>
            <a:r>
              <a:rPr lang="en-GB" sz="1800" b="0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Times" charset="0"/>
                <a:cs typeface="+mn-cs"/>
                <a:sym typeface="Symbol" charset="0"/>
              </a:rPr>
              <a:t> </a:t>
            </a:r>
            <a:r>
              <a:rPr lang="en-GB" sz="1800" b="0" dirty="0" err="1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Times" charset="0"/>
                <a:cs typeface="+mn-cs"/>
                <a:sym typeface="Symbol" charset="0"/>
              </a:rPr>
              <a:t>Mesoscopic</a:t>
            </a:r>
            <a:r>
              <a:rPr lang="en-GB" sz="1800" b="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Times" charset="0"/>
                <a:cs typeface="+mn-cs"/>
                <a:sym typeface="Symbol" charset="0"/>
              </a:rPr>
              <a:t> </a:t>
            </a:r>
            <a:r>
              <a:rPr lang="en-GB" sz="1800" b="0" dirty="0">
                <a:latin typeface="Times" charset="0"/>
                <a:cs typeface="+mn-cs"/>
                <a:sym typeface="Symbol" charset="0"/>
              </a:rPr>
              <a:t>model for multi-phase flows.</a:t>
            </a:r>
            <a:endParaRPr lang="en-GB" sz="1800" b="0" dirty="0">
              <a:cs typeface="+mn-cs"/>
              <a:sym typeface="Symbol" charset="0"/>
            </a:endParaRPr>
          </a:p>
          <a:p>
            <a:pPr marL="190400" lvl="1" algn="just">
              <a:buClr>
                <a:srgbClr val="000000"/>
              </a:buClr>
              <a:buSzPct val="60000"/>
              <a:buFont typeface="Wingdings" charset="0"/>
              <a:buChar char="q"/>
              <a:defRPr/>
            </a:pPr>
            <a:endParaRPr lang="en-GB" sz="1200" b="0" dirty="0">
              <a:cs typeface="+mn-cs"/>
              <a:sym typeface="Symbol" charset="0"/>
            </a:endParaRPr>
          </a:p>
          <a:p>
            <a:pPr algn="just">
              <a:buClr>
                <a:srgbClr val="000000"/>
              </a:buClr>
              <a:buSzPct val="60000"/>
              <a:buFont typeface="Wingdings" charset="0"/>
              <a:buChar char="q"/>
              <a:defRPr/>
            </a:pPr>
            <a:r>
              <a:rPr lang="en-GB" sz="1800" b="0" dirty="0">
                <a:cs typeface="+mn-cs"/>
                <a:sym typeface="Symbol" charset="0"/>
              </a:rPr>
              <a:t> </a:t>
            </a:r>
            <a:r>
              <a:rPr lang="en-GB" sz="1800" dirty="0">
                <a:solidFill>
                  <a:schemeClr val="accent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+mn-cs"/>
                <a:sym typeface="Symbol" charset="0"/>
              </a:rPr>
              <a:t>Chemical Approach</a:t>
            </a:r>
          </a:p>
          <a:p>
            <a:pPr marL="190400" lvl="1" algn="just">
              <a:buClr>
                <a:srgbClr val="000000"/>
              </a:buClr>
              <a:buSzPct val="60000"/>
              <a:buFont typeface="Wingdings" charset="0"/>
              <a:buChar char="q"/>
              <a:defRPr/>
            </a:pPr>
            <a:r>
              <a:rPr lang="en-GB" sz="1800" b="0" dirty="0">
                <a:cs typeface="+mn-cs"/>
                <a:sym typeface="Symbol" charset="0"/>
              </a:rPr>
              <a:t> </a:t>
            </a:r>
            <a:r>
              <a:rPr lang="en-GB" sz="1800" b="0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single species</a:t>
            </a:r>
            <a:r>
              <a:rPr lang="en-GB" sz="1800" b="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 </a:t>
            </a:r>
            <a:r>
              <a:rPr lang="en-GB" sz="1800" b="0" dirty="0">
                <a:cs typeface="+mn-cs"/>
                <a:sym typeface="Symbol" charset="0"/>
              </a:rPr>
              <a:t>transport equation;</a:t>
            </a:r>
          </a:p>
          <a:p>
            <a:pPr marL="190400" lvl="1" algn="just">
              <a:buClr>
                <a:srgbClr val="000000"/>
              </a:buClr>
              <a:buSzPct val="60000"/>
              <a:buFont typeface="Wingdings" charset="0"/>
              <a:buChar char="q"/>
              <a:defRPr/>
            </a:pPr>
            <a:r>
              <a:rPr lang="en-GB" sz="1800" b="0" dirty="0">
                <a:cs typeface="+mn-cs"/>
                <a:sym typeface="Symbol" charset="0"/>
              </a:rPr>
              <a:t> </a:t>
            </a:r>
            <a:r>
              <a:rPr lang="en-GB" sz="1800" b="0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progress variable and its variance</a:t>
            </a:r>
            <a:r>
              <a:rPr lang="en-GB" sz="1800" b="0" dirty="0">
                <a:cs typeface="+mn-cs"/>
                <a:sym typeface="Symbol" charset="0"/>
              </a:rPr>
              <a:t> transport equations;</a:t>
            </a:r>
          </a:p>
          <a:p>
            <a:pPr marL="190400" lvl="1" algn="just">
              <a:buClr>
                <a:srgbClr val="000000"/>
              </a:buClr>
              <a:buSzPct val="60000"/>
              <a:buFont typeface="Wingdings" charset="0"/>
              <a:buChar char="q"/>
              <a:defRPr/>
            </a:pPr>
            <a:r>
              <a:rPr lang="en-GB" sz="1800" b="0" dirty="0">
                <a:cs typeface="+mn-cs"/>
                <a:sym typeface="Symbol" charset="0"/>
              </a:rPr>
              <a:t> reading of chemical mechanisms </a:t>
            </a:r>
            <a:r>
              <a:rPr lang="en-GB" sz="1800" b="0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also in</a:t>
            </a:r>
            <a:r>
              <a:rPr lang="en-GB" sz="1800" b="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 </a:t>
            </a:r>
            <a:r>
              <a:rPr lang="en-GB" sz="1800" b="0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+mn-cs"/>
                <a:sym typeface="Symbol" charset="0"/>
              </a:rPr>
              <a:t>CHEMKIN format</a:t>
            </a:r>
            <a:r>
              <a:rPr lang="en-GB" sz="1800" b="0" dirty="0">
                <a:cs typeface="+mn-cs"/>
                <a:sym typeface="Symbol" charset="0"/>
              </a:rPr>
              <a:t>.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474788" y="-100013"/>
            <a:ext cx="6121400" cy="549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1390" tIns="45697" rIns="91390" bIns="45697" anchor="ctr"/>
          <a:lstStyle/>
          <a:p>
            <a:pPr algn="ctr">
              <a:defRPr/>
            </a:pPr>
            <a:r>
              <a:rPr lang="it-IT" dirty="0" err="1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+mn-cs"/>
              </a:rPr>
              <a:t>Description</a:t>
            </a:r>
            <a:r>
              <a:rPr lang="it-IT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+mn-cs"/>
              </a:rPr>
              <a:t> of the </a:t>
            </a:r>
            <a:r>
              <a:rPr lang="it-IT" dirty="0" err="1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+mn-cs"/>
              </a:rPr>
              <a:t>Numerical</a:t>
            </a:r>
            <a:r>
              <a:rPr lang="it-IT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+mn-cs"/>
              </a:rPr>
              <a:t> Code: </a:t>
            </a:r>
            <a:r>
              <a:rPr lang="it-IT" dirty="0" err="1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+mn-cs"/>
              </a:rPr>
              <a:t>HeaRT</a:t>
            </a:r>
            <a:endParaRPr lang="it-IT" sz="1400" b="0" dirty="0">
              <a:solidFill>
                <a:srgbClr val="0000FF"/>
              </a:solidFill>
              <a:cs typeface="+mn-cs"/>
            </a:endParaRPr>
          </a:p>
        </p:txBody>
      </p:sp>
      <p:sp>
        <p:nvSpPr>
          <p:cNvPr id="5" name="Text Box 18"/>
          <p:cNvSpPr txBox="1">
            <a:spLocks noChangeArrowheads="1"/>
          </p:cNvSpPr>
          <p:nvPr/>
        </p:nvSpPr>
        <p:spPr bwMode="auto">
          <a:xfrm>
            <a:off x="8169280" y="0"/>
            <a:ext cx="974725" cy="5254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1380" tIns="45692" rIns="91380" bIns="45692">
            <a:spAutoFit/>
          </a:bodyPr>
          <a:lstStyle/>
          <a:p>
            <a:pPr>
              <a:defRPr/>
            </a:pPr>
            <a:r>
              <a:rPr lang="it-IT" sz="2800" i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CFD</a:t>
            </a:r>
            <a:endParaRPr lang="it-IT" sz="1800" dirty="0"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9940" name="Line 20"/>
          <p:cNvSpPr>
            <a:spLocks noChangeShapeType="1"/>
          </p:cNvSpPr>
          <p:nvPr/>
        </p:nvSpPr>
        <p:spPr bwMode="auto">
          <a:xfrm>
            <a:off x="8051800" y="5"/>
            <a:ext cx="0" cy="5318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380" tIns="45692" rIns="91380" bIns="45692"/>
          <a:lstStyle/>
          <a:p>
            <a:endParaRPr lang="en-GB"/>
          </a:p>
        </p:txBody>
      </p:sp>
      <p:sp>
        <p:nvSpPr>
          <p:cNvPr id="39941" name="Line 21"/>
          <p:cNvSpPr>
            <a:spLocks noChangeShapeType="1"/>
          </p:cNvSpPr>
          <p:nvPr/>
        </p:nvSpPr>
        <p:spPr bwMode="auto">
          <a:xfrm>
            <a:off x="8032750" y="531813"/>
            <a:ext cx="11112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380" tIns="45692" rIns="91380" bIns="45692"/>
          <a:lstStyle/>
          <a:p>
            <a:endParaRPr lang="en-GB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5381356" y="17079"/>
            <a:ext cx="3727148" cy="3785308"/>
            <a:chOff x="5381356" y="17079"/>
            <a:chExt cx="3727148" cy="3785308"/>
          </a:xfrm>
        </p:grpSpPr>
        <p:grpSp>
          <p:nvGrpSpPr>
            <p:cNvPr id="4" name="Group 3"/>
            <p:cNvGrpSpPr/>
            <p:nvPr/>
          </p:nvGrpSpPr>
          <p:grpSpPr>
            <a:xfrm>
              <a:off x="5436096" y="17079"/>
              <a:ext cx="3672408" cy="3771961"/>
              <a:chOff x="6588224" y="908720"/>
              <a:chExt cx="3672408" cy="3771961"/>
            </a:xfrm>
          </p:grpSpPr>
          <p:pic>
            <p:nvPicPr>
              <p:cNvPr id="20" name="Picture 19" descr="TVC.jp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88224" y="908720"/>
                <a:ext cx="3672408" cy="3771961"/>
              </a:xfrm>
              <a:prstGeom prst="rect">
                <a:avLst/>
              </a:prstGeom>
            </p:spPr>
          </p:pic>
          <p:sp>
            <p:nvSpPr>
              <p:cNvPr id="3" name="Rectangle 2"/>
              <p:cNvSpPr/>
              <p:nvPr/>
            </p:nvSpPr>
            <p:spPr bwMode="auto">
              <a:xfrm>
                <a:off x="9418432" y="980728"/>
                <a:ext cx="792088" cy="576064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2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5381356" y="3217611"/>
              <a:ext cx="2613115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 smtClean="0"/>
                <a:t>Acoustic Analysis in a TVC</a:t>
              </a:r>
            </a:p>
            <a:p>
              <a:r>
                <a:rPr lang="en-GB" sz="1600" b="0" dirty="0" smtClean="0"/>
                <a:t>[D. </a:t>
              </a:r>
              <a:r>
                <a:rPr lang="en-GB" sz="1600" b="0" dirty="0" err="1" smtClean="0"/>
                <a:t>Cecere</a:t>
              </a:r>
              <a:r>
                <a:rPr lang="en-GB" sz="1600" b="0" dirty="0" smtClean="0"/>
                <a:t> et al., in progress]</a:t>
              </a:r>
              <a:endParaRPr lang="en-GB" sz="1600" b="0" dirty="0"/>
            </a:p>
          </p:txBody>
        </p:sp>
      </p:grpSp>
      <p:grpSp>
        <p:nvGrpSpPr>
          <p:cNvPr id="41985" name="Group 1"/>
          <p:cNvGrpSpPr>
            <a:grpSpLocks/>
          </p:cNvGrpSpPr>
          <p:nvPr/>
        </p:nvGrpSpPr>
        <p:grpSpPr bwMode="auto">
          <a:xfrm>
            <a:off x="58738" y="44450"/>
            <a:ext cx="4602162" cy="2691512"/>
            <a:chOff x="3649663" y="44450"/>
            <a:chExt cx="4602162" cy="2691046"/>
          </a:xfrm>
        </p:grpSpPr>
        <p:pic>
          <p:nvPicPr>
            <p:cNvPr id="42001" name="Picture 5" descr="hot_3d_hely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062" b="15083"/>
            <a:stretch>
              <a:fillRect/>
            </a:stretch>
          </p:blipFill>
          <p:spPr bwMode="auto">
            <a:xfrm>
              <a:off x="3649663" y="44450"/>
              <a:ext cx="4602162" cy="2597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954" name="Text Box 23"/>
            <p:cNvSpPr txBox="1">
              <a:spLocks noChangeArrowheads="1"/>
            </p:cNvSpPr>
            <p:nvPr/>
          </p:nvSpPr>
          <p:spPr bwMode="auto">
            <a:xfrm>
              <a:off x="3649663" y="55561"/>
              <a:ext cx="4180565" cy="26799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0" tIns="45715" rIns="91430" bIns="45715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it-IT" sz="1600" dirty="0" err="1">
                  <a:solidFill>
                    <a:srgbClr val="FFFF00"/>
                  </a:solidFill>
                </a:rPr>
                <a:t>Combustion</a:t>
              </a:r>
              <a:r>
                <a:rPr lang="it-IT" sz="1600" dirty="0">
                  <a:solidFill>
                    <a:srgbClr val="FFFF00"/>
                  </a:solidFill>
                </a:rPr>
                <a:t> Dynamics in VOLVO </a:t>
              </a:r>
              <a:r>
                <a:rPr lang="it-IT" sz="1600" dirty="0" err="1">
                  <a:solidFill>
                    <a:srgbClr val="FFFF00"/>
                  </a:solidFill>
                </a:rPr>
                <a:t>FligMotor</a:t>
              </a:r>
              <a:endParaRPr lang="it-IT" sz="1600" dirty="0">
                <a:solidFill>
                  <a:srgbClr val="FFFF00"/>
                </a:solidFill>
              </a:endParaRPr>
            </a:p>
            <a:p>
              <a:pPr>
                <a:defRPr/>
              </a:pPr>
              <a:r>
                <a:rPr lang="it-IT" sz="1600" dirty="0">
                  <a:solidFill>
                    <a:srgbClr val="FFFF00"/>
                  </a:solidFill>
                </a:rPr>
                <a:t>C3H8/Air </a:t>
              </a:r>
              <a:r>
                <a:rPr lang="it-IT" sz="1600" dirty="0" err="1">
                  <a:solidFill>
                    <a:srgbClr val="FFFF00"/>
                  </a:solidFill>
                </a:rPr>
                <a:t>Premixed</a:t>
              </a:r>
              <a:r>
                <a:rPr lang="it-IT" sz="1600" dirty="0">
                  <a:solidFill>
                    <a:srgbClr val="FFFF00"/>
                  </a:solidFill>
                </a:rPr>
                <a:t> </a:t>
              </a:r>
              <a:r>
                <a:rPr lang="it-IT" sz="1600" dirty="0" err="1">
                  <a:solidFill>
                    <a:srgbClr val="FFFF00"/>
                  </a:solidFill>
                </a:rPr>
                <a:t>Combustor</a:t>
              </a:r>
              <a:endParaRPr lang="it-IT" sz="1600" dirty="0">
                <a:solidFill>
                  <a:srgbClr val="FFFF00"/>
                </a:solidFill>
              </a:endParaRPr>
            </a:p>
            <a:p>
              <a:pPr>
                <a:defRPr/>
              </a:pPr>
              <a:endParaRPr lang="it-IT" sz="1600" dirty="0">
                <a:solidFill>
                  <a:srgbClr val="FFFF00"/>
                </a:solidFill>
              </a:endParaRPr>
            </a:p>
            <a:p>
              <a:pPr>
                <a:defRPr/>
              </a:pPr>
              <a:endParaRPr lang="it-IT" sz="1600" dirty="0">
                <a:solidFill>
                  <a:srgbClr val="FFFF00"/>
                </a:solidFill>
              </a:endParaRPr>
            </a:p>
            <a:p>
              <a:pPr>
                <a:defRPr/>
              </a:pPr>
              <a:endParaRPr lang="it-IT" sz="1600" dirty="0">
                <a:solidFill>
                  <a:srgbClr val="FFFF00"/>
                </a:solidFill>
              </a:endParaRPr>
            </a:p>
            <a:p>
              <a:pPr>
                <a:defRPr/>
              </a:pPr>
              <a:endParaRPr lang="it-IT" sz="1600" dirty="0">
                <a:solidFill>
                  <a:srgbClr val="FFFF00"/>
                </a:solidFill>
              </a:endParaRPr>
            </a:p>
            <a:p>
              <a:pPr>
                <a:defRPr/>
              </a:pPr>
              <a:endParaRPr lang="it-IT" sz="1600" dirty="0">
                <a:solidFill>
                  <a:srgbClr val="FFFF00"/>
                </a:solidFill>
              </a:endParaRPr>
            </a:p>
            <a:p>
              <a:pPr>
                <a:defRPr/>
              </a:pPr>
              <a:endParaRPr lang="it-IT" sz="1600" dirty="0">
                <a:solidFill>
                  <a:srgbClr val="FFFF00"/>
                </a:solidFill>
              </a:endParaRPr>
            </a:p>
            <a:p>
              <a:pPr>
                <a:defRPr/>
              </a:pPr>
              <a:endParaRPr lang="it-IT" sz="800" dirty="0">
                <a:solidFill>
                  <a:srgbClr val="FFFF00"/>
                </a:solidFill>
              </a:endParaRPr>
            </a:p>
            <a:p>
              <a:pPr>
                <a:defRPr/>
              </a:pPr>
              <a:endParaRPr lang="it-IT" sz="800" dirty="0">
                <a:solidFill>
                  <a:srgbClr val="FFFF00"/>
                </a:solidFill>
              </a:endParaRPr>
            </a:p>
            <a:p>
              <a:pPr>
                <a:defRPr/>
              </a:pPr>
              <a:endParaRPr lang="it-IT" sz="500" dirty="0">
                <a:solidFill>
                  <a:srgbClr val="FFFF00"/>
                </a:solidFill>
              </a:endParaRPr>
            </a:p>
            <a:p>
              <a:pPr>
                <a:defRPr/>
              </a:pPr>
              <a:r>
                <a:rPr lang="it-IT" sz="1600" b="0" dirty="0">
                  <a:solidFill>
                    <a:srgbClr val="FFFF00"/>
                  </a:solidFill>
                  <a:effectLst>
                    <a:outerShdw blurRad="50800" dist="38100" dir="2700000" algn="tl" rotWithShape="0">
                      <a:srgbClr val="000000">
                        <a:alpha val="43000"/>
                      </a:srgbClr>
                    </a:outerShdw>
                  </a:effectLst>
                </a:rPr>
                <a:t>[E. Giacomazzi et al., </a:t>
              </a:r>
              <a:r>
                <a:rPr lang="it-IT" sz="1600" b="0" dirty="0" err="1">
                  <a:solidFill>
                    <a:srgbClr val="FFFF00"/>
                  </a:solidFill>
                  <a:effectLst>
                    <a:outerShdw blurRad="50800" dist="38100" dir="2700000" algn="tl" rotWithShape="0">
                      <a:srgbClr val="000000">
                        <a:alpha val="43000"/>
                      </a:srgbClr>
                    </a:outerShdw>
                  </a:effectLst>
                </a:rPr>
                <a:t>Comb</a:t>
              </a:r>
              <a:r>
                <a:rPr lang="it-IT" sz="1600" b="0" dirty="0">
                  <a:solidFill>
                    <a:srgbClr val="FFFF00"/>
                  </a:solidFill>
                  <a:effectLst>
                    <a:outerShdw blurRad="50800" dist="38100" dir="2700000" algn="tl" rotWithShape="0">
                      <a:srgbClr val="000000">
                        <a:alpha val="43000"/>
                      </a:srgbClr>
                    </a:outerShdw>
                  </a:effectLst>
                </a:rPr>
                <a:t>. and </a:t>
              </a:r>
              <a:r>
                <a:rPr lang="it-IT" sz="1600" b="0" dirty="0" err="1">
                  <a:solidFill>
                    <a:srgbClr val="FFFF00"/>
                  </a:solidFill>
                  <a:effectLst>
                    <a:outerShdw blurRad="50800" dist="38100" dir="2700000" algn="tl" rotWithShape="0">
                      <a:srgbClr val="000000">
                        <a:alpha val="43000"/>
                      </a:srgbClr>
                    </a:outerShdw>
                  </a:effectLst>
                </a:rPr>
                <a:t>Flame</a:t>
              </a:r>
              <a:r>
                <a:rPr lang="it-IT" sz="1600" b="0" dirty="0">
                  <a:solidFill>
                    <a:srgbClr val="FFFF00"/>
                  </a:solidFill>
                  <a:effectLst>
                    <a:outerShdw blurRad="50800" dist="38100" dir="2700000" algn="tl" rotWithShape="0">
                      <a:srgbClr val="000000">
                        <a:alpha val="43000"/>
                      </a:srgbClr>
                    </a:outerShdw>
                  </a:effectLst>
                </a:rPr>
                <a:t>, 2004]</a:t>
              </a:r>
            </a:p>
          </p:txBody>
        </p:sp>
      </p:grpSp>
      <p:grpSp>
        <p:nvGrpSpPr>
          <p:cNvPr id="41986" name="Group 5"/>
          <p:cNvGrpSpPr>
            <a:grpSpLocks/>
          </p:cNvGrpSpPr>
          <p:nvPr/>
        </p:nvGrpSpPr>
        <p:grpSpPr bwMode="auto">
          <a:xfrm>
            <a:off x="5508104" y="3878435"/>
            <a:ext cx="3587750" cy="2978737"/>
            <a:chOff x="3505299" y="2708920"/>
            <a:chExt cx="3587601" cy="2979077"/>
          </a:xfrm>
        </p:grpSpPr>
        <p:pic>
          <p:nvPicPr>
            <p:cNvPr id="41999" name="Picture 19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46" t="18880" r="8533" b="14568"/>
            <a:stretch>
              <a:fillRect/>
            </a:stretch>
          </p:blipFill>
          <p:spPr bwMode="auto">
            <a:xfrm>
              <a:off x="3563888" y="2708920"/>
              <a:ext cx="3529012" cy="2935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952" name="TextBox 1"/>
            <p:cNvSpPr txBox="1">
              <a:spLocks noChangeArrowheads="1"/>
            </p:cNvSpPr>
            <p:nvPr/>
          </p:nvSpPr>
          <p:spPr bwMode="auto">
            <a:xfrm>
              <a:off x="3505299" y="4221981"/>
              <a:ext cx="2962593" cy="1466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GB" sz="1600" dirty="0"/>
                <a:t>H2 Supersonic Combustion</a:t>
              </a:r>
            </a:p>
            <a:p>
              <a:pPr>
                <a:defRPr/>
              </a:pPr>
              <a:r>
                <a:rPr lang="en-GB" sz="1600" dirty="0"/>
                <a:t>in </a:t>
              </a:r>
              <a:r>
                <a:rPr lang="en-GB" sz="1600" dirty="0" err="1"/>
                <a:t>HyShot</a:t>
              </a:r>
              <a:r>
                <a:rPr lang="en-GB" sz="1600" dirty="0"/>
                <a:t> II SCRAMJET</a:t>
              </a:r>
            </a:p>
            <a:p>
              <a:pPr>
                <a:defRPr/>
              </a:pPr>
              <a:endParaRPr lang="en-GB" sz="800" dirty="0"/>
            </a:p>
            <a:p>
              <a:pPr>
                <a:defRPr/>
              </a:pPr>
              <a:r>
                <a:rPr lang="en-GB" sz="1600" b="0" dirty="0">
                  <a:effectLst>
                    <a:outerShdw blurRad="50800" dist="38100" dir="2700000" algn="tl" rotWithShape="0">
                      <a:srgbClr val="000000">
                        <a:alpha val="43000"/>
                      </a:srgbClr>
                    </a:outerShdw>
                  </a:effectLst>
                </a:rPr>
                <a:t>[D. </a:t>
              </a:r>
              <a:r>
                <a:rPr lang="en-GB" sz="1600" b="0" dirty="0" err="1">
                  <a:effectLst>
                    <a:outerShdw blurRad="50800" dist="38100" dir="2700000" algn="tl" rotWithShape="0">
                      <a:srgbClr val="000000">
                        <a:alpha val="43000"/>
                      </a:srgbClr>
                    </a:outerShdw>
                  </a:effectLst>
                </a:rPr>
                <a:t>Cecere</a:t>
              </a:r>
              <a:r>
                <a:rPr lang="en-GB" sz="1600" b="0" dirty="0">
                  <a:effectLst>
                    <a:outerShdw blurRad="50800" dist="38100" dir="2700000" algn="tl" rotWithShape="0">
                      <a:srgbClr val="000000">
                        <a:alpha val="43000"/>
                      </a:srgbClr>
                    </a:outerShdw>
                  </a:effectLst>
                </a:rPr>
                <a:t> et al.,</a:t>
              </a:r>
            </a:p>
            <a:p>
              <a:pPr>
                <a:defRPr/>
              </a:pPr>
              <a:r>
                <a:rPr lang="en-GB" sz="1600" b="0" dirty="0">
                  <a:effectLst>
                    <a:outerShdw blurRad="50800" dist="38100" dir="2700000" algn="tl" rotWithShape="0">
                      <a:srgbClr val="000000">
                        <a:alpha val="43000"/>
                      </a:srgbClr>
                    </a:outerShdw>
                  </a:effectLst>
                </a:rPr>
                <a:t> Int. J. of Hydrogen Energy, 2011</a:t>
              </a:r>
            </a:p>
            <a:p>
              <a:pPr>
                <a:defRPr/>
              </a:pPr>
              <a:r>
                <a:rPr lang="en-GB" sz="1600" b="0" dirty="0">
                  <a:effectLst>
                    <a:outerShdw blurRad="50800" dist="38100" dir="2700000" algn="tl" rotWithShape="0">
                      <a:srgbClr val="000000">
                        <a:alpha val="43000"/>
                      </a:srgbClr>
                    </a:outerShdw>
                  </a:effectLst>
                </a:rPr>
                <a:t> Shock Waves, 2012]</a:t>
              </a:r>
            </a:p>
          </p:txBody>
        </p:sp>
      </p:grpSp>
      <p:sp>
        <p:nvSpPr>
          <p:cNvPr id="16" name="Text Box 18"/>
          <p:cNvSpPr txBox="1">
            <a:spLocks noChangeArrowheads="1"/>
          </p:cNvSpPr>
          <p:nvPr/>
        </p:nvSpPr>
        <p:spPr bwMode="auto">
          <a:xfrm>
            <a:off x="8169280" y="0"/>
            <a:ext cx="974725" cy="5254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1380" tIns="45692" rIns="91380" bIns="45692">
            <a:spAutoFit/>
          </a:bodyPr>
          <a:lstStyle/>
          <a:p>
            <a:pPr>
              <a:defRPr/>
            </a:pPr>
            <a:r>
              <a:rPr lang="it-IT" sz="2800" i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CFD</a:t>
            </a:r>
            <a:endParaRPr lang="it-IT" sz="1800" dirty="0"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1992" name="Line 20"/>
          <p:cNvSpPr>
            <a:spLocks noChangeShapeType="1"/>
          </p:cNvSpPr>
          <p:nvPr/>
        </p:nvSpPr>
        <p:spPr bwMode="auto">
          <a:xfrm>
            <a:off x="8051800" y="5"/>
            <a:ext cx="0" cy="5318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380" tIns="45692" rIns="91380" bIns="45692"/>
          <a:lstStyle/>
          <a:p>
            <a:endParaRPr lang="en-GB"/>
          </a:p>
        </p:txBody>
      </p:sp>
      <p:sp>
        <p:nvSpPr>
          <p:cNvPr id="41993" name="Line 21"/>
          <p:cNvSpPr>
            <a:spLocks noChangeShapeType="1"/>
          </p:cNvSpPr>
          <p:nvPr/>
        </p:nvSpPr>
        <p:spPr bwMode="auto">
          <a:xfrm>
            <a:off x="8032750" y="531813"/>
            <a:ext cx="11112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380" tIns="45692" rIns="91380" bIns="45692"/>
          <a:lstStyle/>
          <a:p>
            <a:endParaRPr lang="en-GB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79512" y="2680708"/>
            <a:ext cx="26638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1390" tIns="45697" rIns="91390" bIns="45697" anchor="ctr"/>
          <a:lstStyle/>
          <a:p>
            <a:pPr algn="ctr">
              <a:defRPr/>
            </a:pPr>
            <a:r>
              <a:rPr lang="it-IT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+mn-cs"/>
              </a:rPr>
              <a:t>Some </a:t>
            </a:r>
            <a:r>
              <a:rPr lang="it-IT" dirty="0" err="1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+mn-cs"/>
              </a:rPr>
              <a:t>Examples</a:t>
            </a:r>
            <a:endParaRPr lang="it-IT" sz="1400" b="0" dirty="0">
              <a:solidFill>
                <a:srgbClr val="0000FF"/>
              </a:solidFill>
              <a:cs typeface="+mn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0" y="3300299"/>
            <a:ext cx="3351011" cy="3543468"/>
            <a:chOff x="0" y="3300299"/>
            <a:chExt cx="3351011" cy="3543468"/>
          </a:xfrm>
        </p:grpSpPr>
        <p:pic>
          <p:nvPicPr>
            <p:cNvPr id="41997" name="Picture 2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18"/>
            <a:stretch/>
          </p:blipFill>
          <p:spPr bwMode="auto">
            <a:xfrm>
              <a:off x="43788" y="3300299"/>
              <a:ext cx="3307223" cy="35196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39950" name="Text Box 23"/>
            <p:cNvSpPr txBox="1">
              <a:spLocks noChangeArrowheads="1"/>
            </p:cNvSpPr>
            <p:nvPr/>
          </p:nvSpPr>
          <p:spPr bwMode="auto">
            <a:xfrm>
              <a:off x="0" y="5643449"/>
              <a:ext cx="3161422" cy="1200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0" tIns="45715" rIns="91430" bIns="45715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it-IT" sz="1600" dirty="0">
                  <a:solidFill>
                    <a:srgbClr val="FFFF00"/>
                  </a:solidFill>
                </a:rPr>
                <a:t>SANDIA </a:t>
              </a:r>
              <a:r>
                <a:rPr lang="it-IT" sz="1600" dirty="0" err="1">
                  <a:solidFill>
                    <a:srgbClr val="FFFF00"/>
                  </a:solidFill>
                </a:rPr>
                <a:t>Syngas</a:t>
              </a:r>
              <a:r>
                <a:rPr lang="it-IT" sz="1600" dirty="0">
                  <a:solidFill>
                    <a:srgbClr val="FFFF00"/>
                  </a:solidFill>
                </a:rPr>
                <a:t> Jet </a:t>
              </a:r>
              <a:r>
                <a:rPr lang="it-IT" sz="1600" dirty="0" err="1">
                  <a:solidFill>
                    <a:srgbClr val="FFFF00"/>
                  </a:solidFill>
                </a:rPr>
                <a:t>Flame</a:t>
              </a:r>
              <a:r>
                <a:rPr lang="it-IT" sz="1600" dirty="0">
                  <a:solidFill>
                    <a:srgbClr val="FFFF00"/>
                  </a:solidFill>
                </a:rPr>
                <a:t> “A”</a:t>
              </a:r>
            </a:p>
            <a:p>
              <a:pPr>
                <a:defRPr/>
              </a:pPr>
              <a:endParaRPr lang="it-IT" sz="800" dirty="0">
                <a:solidFill>
                  <a:srgbClr val="FFFF00"/>
                </a:solidFill>
              </a:endParaRPr>
            </a:p>
            <a:p>
              <a:pPr>
                <a:defRPr/>
              </a:pPr>
              <a:r>
                <a:rPr lang="it-IT" sz="1600" b="0" dirty="0">
                  <a:solidFill>
                    <a:srgbClr val="FFFF00"/>
                  </a:solidFill>
                  <a:effectLst>
                    <a:outerShdw blurRad="50800" dist="38100" dir="2700000" algn="tl" rotWithShape="0">
                      <a:srgbClr val="000000">
                        <a:alpha val="43000"/>
                      </a:srgbClr>
                    </a:outerShdw>
                  </a:effectLst>
                </a:rPr>
                <a:t>[E. Giacomazzi et al.,</a:t>
              </a:r>
            </a:p>
            <a:p>
              <a:pPr>
                <a:defRPr/>
              </a:pPr>
              <a:r>
                <a:rPr lang="it-IT" sz="1600" b="0" dirty="0">
                  <a:solidFill>
                    <a:srgbClr val="FFFF00"/>
                  </a:solidFill>
                  <a:effectLst>
                    <a:outerShdw blurRad="50800" dist="38100" dir="2700000" algn="tl" rotWithShape="0">
                      <a:srgbClr val="000000">
                        <a:alpha val="43000"/>
                      </a:srgbClr>
                    </a:outerShdw>
                  </a:effectLst>
                </a:rPr>
                <a:t> </a:t>
              </a:r>
              <a:r>
                <a:rPr lang="it-IT" sz="1600" b="0" dirty="0" err="1">
                  <a:solidFill>
                    <a:srgbClr val="FFFF00"/>
                  </a:solidFill>
                  <a:effectLst>
                    <a:outerShdw blurRad="50800" dist="38100" dir="2700000" algn="tl" rotWithShape="0">
                      <a:srgbClr val="000000">
                        <a:alpha val="43000"/>
                      </a:srgbClr>
                    </a:outerShdw>
                  </a:effectLst>
                </a:rPr>
                <a:t>Comb</a:t>
              </a:r>
              <a:r>
                <a:rPr lang="it-IT" sz="1600" b="0" dirty="0">
                  <a:solidFill>
                    <a:srgbClr val="FFFF00"/>
                  </a:solidFill>
                  <a:effectLst>
                    <a:outerShdw blurRad="50800" dist="38100" dir="2700000" algn="tl" rotWithShape="0">
                      <a:srgbClr val="000000">
                        <a:alpha val="43000"/>
                      </a:srgbClr>
                    </a:outerShdw>
                  </a:effectLst>
                </a:rPr>
                <a:t>. </a:t>
              </a:r>
              <a:r>
                <a:rPr lang="it-IT" sz="1600" b="0" dirty="0" err="1">
                  <a:solidFill>
                    <a:srgbClr val="FFFF00"/>
                  </a:solidFill>
                  <a:effectLst>
                    <a:outerShdw blurRad="50800" dist="38100" dir="2700000" algn="tl" rotWithShape="0">
                      <a:srgbClr val="000000">
                        <a:alpha val="43000"/>
                      </a:srgbClr>
                    </a:outerShdw>
                  </a:effectLst>
                </a:rPr>
                <a:t>Theory</a:t>
              </a:r>
              <a:r>
                <a:rPr lang="it-IT" sz="1600" b="0" dirty="0">
                  <a:solidFill>
                    <a:srgbClr val="FFFF00"/>
                  </a:solidFill>
                  <a:effectLst>
                    <a:outerShdw blurRad="50800" dist="38100" dir="2700000" algn="tl" rotWithShape="0">
                      <a:srgbClr val="000000">
                        <a:alpha val="43000"/>
                      </a:srgbClr>
                    </a:outerShdw>
                  </a:effectLst>
                </a:rPr>
                <a:t> </a:t>
              </a:r>
              <a:r>
                <a:rPr lang="it-IT" sz="1600" b="0" dirty="0">
                  <a:solidFill>
                    <a:srgbClr val="FFFF00"/>
                  </a:solidFill>
                  <a:effectLst>
                    <a:outerShdw blurRad="50800" dist="38100" dir="2700000" algn="tl" rotWithShape="0">
                      <a:srgbClr val="000000">
                        <a:alpha val="43000"/>
                      </a:srgbClr>
                    </a:outerShdw>
                  </a:effectLst>
                </a:rPr>
                <a:t>&amp;</a:t>
              </a:r>
              <a:r>
                <a:rPr lang="it-IT" sz="1600" b="0" dirty="0" smtClean="0">
                  <a:solidFill>
                    <a:srgbClr val="FFFF00"/>
                  </a:solidFill>
                  <a:effectLst>
                    <a:outerShdw blurRad="50800" dist="38100" dir="2700000" algn="tl" rotWithShape="0">
                      <a:srgbClr val="000000">
                        <a:alpha val="43000"/>
                      </a:srgbClr>
                    </a:outerShdw>
                  </a:effectLst>
                </a:rPr>
                <a:t> </a:t>
              </a:r>
              <a:r>
                <a:rPr lang="it-IT" sz="1600" b="0" dirty="0" err="1">
                  <a:solidFill>
                    <a:srgbClr val="FFFF00"/>
                  </a:solidFill>
                  <a:effectLst>
                    <a:outerShdw blurRad="50800" dist="38100" dir="2700000" algn="tl" rotWithShape="0">
                      <a:srgbClr val="000000">
                        <a:alpha val="43000"/>
                      </a:srgbClr>
                    </a:outerShdw>
                  </a:effectLst>
                </a:rPr>
                <a:t>Modelling</a:t>
              </a:r>
              <a:r>
                <a:rPr lang="it-IT" sz="1600" b="0" dirty="0">
                  <a:solidFill>
                    <a:srgbClr val="FFFF00"/>
                  </a:solidFill>
                  <a:effectLst>
                    <a:outerShdw blurRad="50800" dist="38100" dir="2700000" algn="tl" rotWithShape="0">
                      <a:srgbClr val="000000">
                        <a:alpha val="43000"/>
                      </a:srgbClr>
                    </a:outerShdw>
                  </a:effectLst>
                </a:rPr>
                <a:t>, 2007</a:t>
              </a:r>
            </a:p>
            <a:p>
              <a:pPr>
                <a:defRPr/>
              </a:pPr>
              <a:r>
                <a:rPr lang="it-IT" sz="1600" b="0" dirty="0">
                  <a:solidFill>
                    <a:srgbClr val="FFFF00"/>
                  </a:solidFill>
                  <a:effectLst>
                    <a:outerShdw blurRad="50800" dist="38100" dir="2700000" algn="tl" rotWithShape="0">
                      <a:srgbClr val="000000">
                        <a:alpha val="43000"/>
                      </a:srgbClr>
                    </a:outerShdw>
                  </a:effectLst>
                </a:rPr>
                <a:t> </a:t>
              </a:r>
              <a:r>
                <a:rPr lang="it-IT" sz="1600" b="0" dirty="0" err="1">
                  <a:solidFill>
                    <a:srgbClr val="FFFF00"/>
                  </a:solidFill>
                  <a:effectLst>
                    <a:outerShdw blurRad="50800" dist="38100" dir="2700000" algn="tl" rotWithShape="0">
                      <a:srgbClr val="000000">
                        <a:alpha val="43000"/>
                      </a:srgbClr>
                    </a:outerShdw>
                  </a:effectLst>
                </a:rPr>
                <a:t>Comb</a:t>
              </a:r>
              <a:r>
                <a:rPr lang="it-IT" sz="1600" b="0" dirty="0">
                  <a:solidFill>
                    <a:srgbClr val="FFFF00"/>
                  </a:solidFill>
                  <a:effectLst>
                    <a:outerShdw blurRad="50800" dist="38100" dir="2700000" algn="tl" rotWithShape="0">
                      <a:srgbClr val="000000">
                        <a:alpha val="43000"/>
                      </a:srgbClr>
                    </a:outerShdw>
                  </a:effectLst>
                </a:rPr>
                <a:t>. </a:t>
              </a:r>
              <a:r>
                <a:rPr lang="it-IT" sz="1600" b="0" dirty="0" err="1">
                  <a:solidFill>
                    <a:srgbClr val="FFFF00"/>
                  </a:solidFill>
                  <a:effectLst>
                    <a:outerShdw blurRad="50800" dist="38100" dir="2700000" algn="tl" rotWithShape="0">
                      <a:srgbClr val="000000">
                        <a:alpha val="43000"/>
                      </a:srgbClr>
                    </a:outerShdw>
                  </a:effectLst>
                </a:rPr>
                <a:t>Theory</a:t>
              </a:r>
              <a:r>
                <a:rPr lang="it-IT" sz="1600" b="0" dirty="0">
                  <a:solidFill>
                    <a:srgbClr val="FFFF00"/>
                  </a:solidFill>
                  <a:effectLst>
                    <a:outerShdw blurRad="50800" dist="38100" dir="2700000" algn="tl" rotWithShape="0">
                      <a:srgbClr val="000000">
                        <a:alpha val="43000"/>
                      </a:srgbClr>
                    </a:outerShdw>
                  </a:effectLst>
                </a:rPr>
                <a:t> </a:t>
              </a:r>
              <a:r>
                <a:rPr lang="it-IT" sz="1600" b="0" dirty="0">
                  <a:solidFill>
                    <a:srgbClr val="FFFF00"/>
                  </a:solidFill>
                  <a:effectLst>
                    <a:outerShdw blurRad="50800" dist="38100" dir="2700000" algn="tl" rotWithShape="0">
                      <a:srgbClr val="000000">
                        <a:alpha val="43000"/>
                      </a:srgbClr>
                    </a:outerShdw>
                  </a:effectLst>
                </a:rPr>
                <a:t>&amp;</a:t>
              </a:r>
              <a:r>
                <a:rPr lang="it-IT" sz="1600" b="0" dirty="0" smtClean="0">
                  <a:solidFill>
                    <a:srgbClr val="FFFF00"/>
                  </a:solidFill>
                  <a:effectLst>
                    <a:outerShdw blurRad="50800" dist="38100" dir="2700000" algn="tl" rotWithShape="0">
                      <a:srgbClr val="000000">
                        <a:alpha val="43000"/>
                      </a:srgbClr>
                    </a:outerShdw>
                  </a:effectLst>
                </a:rPr>
                <a:t> </a:t>
              </a:r>
              <a:r>
                <a:rPr lang="it-IT" sz="1600" b="0" dirty="0" err="1">
                  <a:solidFill>
                    <a:srgbClr val="FFFF00"/>
                  </a:solidFill>
                  <a:effectLst>
                    <a:outerShdw blurRad="50800" dist="38100" dir="2700000" algn="tl" rotWithShape="0">
                      <a:srgbClr val="000000">
                        <a:alpha val="43000"/>
                      </a:srgbClr>
                    </a:outerShdw>
                  </a:effectLst>
                </a:rPr>
                <a:t>Modelling</a:t>
              </a:r>
              <a:r>
                <a:rPr lang="it-IT" sz="1600" b="0" dirty="0">
                  <a:solidFill>
                    <a:srgbClr val="FFFF00"/>
                  </a:solidFill>
                  <a:effectLst>
                    <a:outerShdw blurRad="50800" dist="38100" dir="2700000" algn="tl" rotWithShape="0">
                      <a:srgbClr val="000000">
                        <a:alpha val="43000"/>
                      </a:srgbClr>
                    </a:outerShdw>
                  </a:effectLst>
                </a:rPr>
                <a:t>, 2008]</a:t>
              </a:r>
            </a:p>
          </p:txBody>
        </p:sp>
      </p:grpSp>
      <p:grpSp>
        <p:nvGrpSpPr>
          <p:cNvPr id="41988" name="Group 2"/>
          <p:cNvGrpSpPr>
            <a:grpSpLocks/>
          </p:cNvGrpSpPr>
          <p:nvPr/>
        </p:nvGrpSpPr>
        <p:grpSpPr bwMode="auto">
          <a:xfrm>
            <a:off x="2998789" y="2785725"/>
            <a:ext cx="2503459" cy="4038600"/>
            <a:chOff x="6660232" y="2731318"/>
            <a:chExt cx="2503459" cy="4037410"/>
          </a:xfrm>
        </p:grpSpPr>
        <p:pic>
          <p:nvPicPr>
            <p:cNvPr id="41995" name="Picture 3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314" t="3114" r="2634" b="8359"/>
            <a:stretch>
              <a:fillRect/>
            </a:stretch>
          </p:blipFill>
          <p:spPr bwMode="auto">
            <a:xfrm>
              <a:off x="6662836" y="2780928"/>
              <a:ext cx="2400300" cy="3987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948" name="Text Box 20"/>
            <p:cNvSpPr txBox="1">
              <a:spLocks noChangeArrowheads="1"/>
            </p:cNvSpPr>
            <p:nvPr/>
          </p:nvSpPr>
          <p:spPr bwMode="auto">
            <a:xfrm>
              <a:off x="6660232" y="2731318"/>
              <a:ext cx="2503459" cy="1214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it-CH" sz="1600" dirty="0"/>
                <a:t>CH4/Air Premixed Comb.</a:t>
              </a:r>
            </a:p>
            <a:p>
              <a:pPr>
                <a:defRPr/>
              </a:pPr>
              <a:r>
                <a:rPr lang="en-US" sz="1600" dirty="0" err="1"/>
                <a:t>i</a:t>
              </a:r>
              <a:r>
                <a:rPr lang="it-CH" sz="1600" dirty="0"/>
                <a:t>n DG15-CON [ENEA]</a:t>
              </a:r>
            </a:p>
            <a:p>
              <a:pPr>
                <a:defRPr/>
              </a:pPr>
              <a:endParaRPr lang="it-CH" sz="800" dirty="0"/>
            </a:p>
            <a:p>
              <a:pPr>
                <a:defRPr/>
              </a:pPr>
              <a:r>
                <a:rPr lang="it-CH" sz="1600" b="0" dirty="0">
                  <a:effectLst>
                    <a:outerShdw blurRad="50800" dist="38100" dir="2700000" algn="tl" rotWithShape="0">
                      <a:srgbClr val="000000">
                        <a:alpha val="43000"/>
                      </a:srgbClr>
                    </a:outerShdw>
                  </a:effectLst>
                </a:rPr>
                <a:t>[D. Cecere et al., Flow</a:t>
              </a:r>
            </a:p>
            <a:p>
              <a:pPr>
                <a:defRPr/>
              </a:pPr>
              <a:r>
                <a:rPr lang="it-CH" sz="1600" b="0" dirty="0">
                  <a:effectLst>
                    <a:outerShdw blurRad="50800" dist="38100" dir="2700000" algn="tl" rotWithShape="0">
                      <a:srgbClr val="000000">
                        <a:alpha val="43000"/>
                      </a:srgbClr>
                    </a:outerShdw>
                  </a:effectLst>
                </a:rPr>
                <a:t> Turbul. and Comb., 2011]</a:t>
              </a:r>
            </a:p>
          </p:txBody>
        </p:sp>
      </p:grp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4988577" y="44627"/>
            <a:ext cx="3831895" cy="3108298"/>
            <a:chOff x="4988577" y="44623"/>
            <a:chExt cx="3831895" cy="3108298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13091" t="10666" r="31348" b="13482"/>
            <a:stretch/>
          </p:blipFill>
          <p:spPr>
            <a:xfrm rot="16200000">
              <a:off x="5358111" y="-309440"/>
              <a:ext cx="3108298" cy="3816424"/>
            </a:xfrm>
            <a:prstGeom prst="rect">
              <a:avLst/>
            </a:prstGeom>
          </p:spPr>
        </p:pic>
        <p:sp>
          <p:nvSpPr>
            <p:cNvPr id="12" name="Text Box 20"/>
            <p:cNvSpPr txBox="1">
              <a:spLocks noChangeArrowheads="1"/>
            </p:cNvSpPr>
            <p:nvPr/>
          </p:nvSpPr>
          <p:spPr bwMode="auto">
            <a:xfrm>
              <a:off x="4988577" y="44624"/>
              <a:ext cx="2763862" cy="2931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it-CH" sz="1600" dirty="0"/>
                <a:t>Mesh Refinement</a:t>
              </a:r>
            </a:p>
            <a:p>
              <a:pPr>
                <a:defRPr/>
              </a:pPr>
              <a:r>
                <a:rPr lang="en-US" sz="1600" dirty="0"/>
                <a:t>i</a:t>
              </a:r>
              <a:r>
                <a:rPr lang="it-CH" sz="1600" dirty="0"/>
                <a:t>n LES Compressible Solvers</a:t>
              </a:r>
            </a:p>
            <a:p>
              <a:pPr>
                <a:defRPr/>
              </a:pPr>
              <a:endParaRPr lang="it-CH" sz="1600" dirty="0"/>
            </a:p>
            <a:p>
              <a:pPr>
                <a:defRPr/>
              </a:pPr>
              <a:endParaRPr lang="it-CH" sz="1600" dirty="0"/>
            </a:p>
            <a:p>
              <a:pPr>
                <a:defRPr/>
              </a:pPr>
              <a:endParaRPr lang="it-CH" sz="1600" dirty="0"/>
            </a:p>
            <a:p>
              <a:pPr>
                <a:defRPr/>
              </a:pPr>
              <a:endParaRPr lang="it-CH" sz="1600" dirty="0"/>
            </a:p>
            <a:p>
              <a:pPr>
                <a:defRPr/>
              </a:pPr>
              <a:endParaRPr lang="it-CH" sz="1600" dirty="0"/>
            </a:p>
            <a:p>
              <a:pPr>
                <a:defRPr/>
              </a:pPr>
              <a:endParaRPr lang="it-CH" sz="1600" dirty="0"/>
            </a:p>
            <a:p>
              <a:pPr>
                <a:defRPr/>
              </a:pPr>
              <a:endParaRPr lang="it-CH" sz="1800" dirty="0"/>
            </a:p>
            <a:p>
              <a:pPr>
                <a:defRPr/>
              </a:pPr>
              <a:endParaRPr lang="it-CH" sz="1200" dirty="0"/>
            </a:p>
            <a:p>
              <a:pPr>
                <a:defRPr/>
              </a:pPr>
              <a:endParaRPr lang="it-CH" sz="800" dirty="0"/>
            </a:p>
            <a:p>
              <a:pPr>
                <a:defRPr/>
              </a:pPr>
              <a:r>
                <a:rPr lang="it-CH" sz="1600" b="0" dirty="0">
                  <a:effectLst>
                    <a:outerShdw blurRad="50800" dist="38100" dir="2700000" algn="tl" rotWithShape="0">
                      <a:srgbClr val="000000">
                        <a:alpha val="43000"/>
                      </a:srgbClr>
                    </a:outerShdw>
                  </a:effectLst>
                </a:rPr>
                <a:t>[G. Rossi et al., in progress]</a:t>
              </a:r>
            </a:p>
          </p:txBody>
        </p:sp>
      </p:grpSp>
      <p:sp>
        <p:nvSpPr>
          <p:cNvPr id="16" name="Text Box 18"/>
          <p:cNvSpPr txBox="1">
            <a:spLocks noChangeArrowheads="1"/>
          </p:cNvSpPr>
          <p:nvPr/>
        </p:nvSpPr>
        <p:spPr bwMode="auto">
          <a:xfrm>
            <a:off x="8169280" y="0"/>
            <a:ext cx="974725" cy="5254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1380" tIns="45692" rIns="91380" bIns="45692">
            <a:spAutoFit/>
          </a:bodyPr>
          <a:lstStyle/>
          <a:p>
            <a:pPr>
              <a:defRPr/>
            </a:pPr>
            <a:r>
              <a:rPr lang="it-IT" sz="2800" i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CFD</a:t>
            </a:r>
            <a:endParaRPr lang="it-IT" sz="1800" dirty="0"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1992" name="Line 20"/>
          <p:cNvSpPr>
            <a:spLocks noChangeShapeType="1"/>
          </p:cNvSpPr>
          <p:nvPr/>
        </p:nvSpPr>
        <p:spPr bwMode="auto">
          <a:xfrm>
            <a:off x="8051800" y="5"/>
            <a:ext cx="0" cy="5318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380" tIns="45692" rIns="91380" bIns="45692"/>
          <a:lstStyle/>
          <a:p>
            <a:endParaRPr lang="en-GB"/>
          </a:p>
        </p:txBody>
      </p:sp>
      <p:sp>
        <p:nvSpPr>
          <p:cNvPr id="41993" name="Line 21"/>
          <p:cNvSpPr>
            <a:spLocks noChangeShapeType="1"/>
          </p:cNvSpPr>
          <p:nvPr/>
        </p:nvSpPr>
        <p:spPr bwMode="auto">
          <a:xfrm>
            <a:off x="8032750" y="531813"/>
            <a:ext cx="11112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380" tIns="45692" rIns="91380" bIns="45692"/>
          <a:lstStyle/>
          <a:p>
            <a:endParaRPr lang="en-GB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043609" y="4247877"/>
            <a:ext cx="26638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1390" tIns="45697" rIns="91390" bIns="45697" anchor="ctr"/>
          <a:lstStyle/>
          <a:p>
            <a:pPr algn="ctr">
              <a:defRPr/>
            </a:pPr>
            <a:r>
              <a:rPr lang="it-IT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+mn-cs"/>
              </a:rPr>
              <a:t>Some </a:t>
            </a:r>
            <a:r>
              <a:rPr lang="it-IT" dirty="0" err="1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+mn-cs"/>
              </a:rPr>
              <a:t>Examples</a:t>
            </a:r>
            <a:endParaRPr lang="it-IT" sz="1400" b="0" dirty="0">
              <a:solidFill>
                <a:srgbClr val="0000FF"/>
              </a:solidFill>
              <a:cs typeface="+mn-cs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76136" y="82168"/>
            <a:ext cx="4455693" cy="4005064"/>
            <a:chOff x="76136" y="82168"/>
            <a:chExt cx="4455693" cy="4005064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136" y="82168"/>
              <a:ext cx="4455693" cy="4005064"/>
            </a:xfrm>
            <a:prstGeom prst="rect">
              <a:avLst/>
            </a:prstGeom>
          </p:spPr>
        </p:pic>
        <p:sp>
          <p:nvSpPr>
            <p:cNvPr id="39948" name="Text Box 20"/>
            <p:cNvSpPr txBox="1">
              <a:spLocks noChangeArrowheads="1"/>
            </p:cNvSpPr>
            <p:nvPr/>
          </p:nvSpPr>
          <p:spPr bwMode="auto">
            <a:xfrm>
              <a:off x="107504" y="415712"/>
              <a:ext cx="4287452" cy="31700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it-CH" sz="1600" dirty="0"/>
                <a:t>Immersed Volume Method</a:t>
              </a:r>
            </a:p>
            <a:p>
              <a:pPr>
                <a:defRPr/>
              </a:pPr>
              <a:r>
                <a:rPr lang="it-CH" sz="1600" dirty="0"/>
                <a:t>for Complex Geometry Treatment</a:t>
              </a:r>
            </a:p>
            <a:p>
              <a:pPr>
                <a:defRPr/>
              </a:pPr>
              <a:r>
                <a:rPr lang="en-US" sz="1600" dirty="0"/>
                <a:t>Using </a:t>
              </a:r>
              <a:r>
                <a:rPr lang="it-CH" sz="1600" dirty="0"/>
                <a:t>Structured Cartesian Meshes</a:t>
              </a:r>
            </a:p>
            <a:p>
              <a:pPr>
                <a:defRPr/>
              </a:pPr>
              <a:r>
                <a:rPr lang="en-US" sz="1600" dirty="0"/>
                <a:t>and a Staggered Approach</a:t>
              </a:r>
            </a:p>
            <a:p>
              <a:pPr>
                <a:defRPr/>
              </a:pPr>
              <a:endParaRPr lang="it-CH" sz="1600" dirty="0"/>
            </a:p>
            <a:p>
              <a:pPr>
                <a:defRPr/>
              </a:pPr>
              <a:endParaRPr lang="it-CH" sz="1600" dirty="0"/>
            </a:p>
            <a:p>
              <a:pPr>
                <a:defRPr/>
              </a:pPr>
              <a:endParaRPr lang="it-CH" sz="1600" dirty="0"/>
            </a:p>
            <a:p>
              <a:pPr>
                <a:defRPr/>
              </a:pPr>
              <a:endParaRPr lang="it-CH" sz="1600" dirty="0"/>
            </a:p>
            <a:p>
              <a:pPr>
                <a:defRPr/>
              </a:pPr>
              <a:endParaRPr lang="it-CH" sz="1800" dirty="0"/>
            </a:p>
            <a:p>
              <a:pPr>
                <a:defRPr/>
              </a:pPr>
              <a:endParaRPr lang="it-CH" sz="1200" dirty="0"/>
            </a:p>
            <a:p>
              <a:pPr>
                <a:defRPr/>
              </a:pPr>
              <a:endParaRPr lang="it-CH" sz="1200" dirty="0"/>
            </a:p>
            <a:p>
              <a:pPr>
                <a:defRPr/>
              </a:pPr>
              <a:r>
                <a:rPr lang="it-CH" sz="1600" b="0" dirty="0">
                  <a:effectLst>
                    <a:outerShdw blurRad="50800" dist="38100" dir="2700000" algn="tl" rotWithShape="0">
                      <a:srgbClr val="000000">
                        <a:alpha val="43000"/>
                      </a:srgbClr>
                    </a:outerShdw>
                  </a:effectLst>
                </a:rPr>
                <a:t>[D. Cecere et al.</a:t>
              </a:r>
              <a:r>
                <a:rPr lang="it-CH" sz="1600" b="0" dirty="0" smtClean="0">
                  <a:effectLst>
                    <a:outerShdw blurRad="50800" dist="38100" dir="2700000" algn="tl" rotWithShape="0">
                      <a:srgbClr val="000000">
                        <a:alpha val="43000"/>
                      </a:srgbClr>
                    </a:outerShdw>
                  </a:effectLst>
                </a:rPr>
                <a:t>, submitted </a:t>
              </a:r>
              <a:r>
                <a:rPr lang="it-CH" sz="1600" b="0" dirty="0">
                  <a:effectLst>
                    <a:outerShdw blurRad="50800" dist="38100" dir="2700000" algn="tl" rotWithShape="0">
                      <a:srgbClr val="000000">
                        <a:alpha val="43000"/>
                      </a:srgbClr>
                    </a:outerShdw>
                  </a:effectLst>
                </a:rPr>
                <a:t>to </a:t>
              </a:r>
              <a:r>
                <a:rPr lang="it-CH" sz="1600" b="0" dirty="0" smtClean="0">
                  <a:effectLst>
                    <a:outerShdw blurRad="50800" dist="38100" dir="2700000" algn="tl" rotWithShape="0">
                      <a:srgbClr val="000000">
                        <a:alpha val="43000"/>
                      </a:srgbClr>
                    </a:outerShdw>
                  </a:effectLst>
                </a:rPr>
                <a:t>Computer Methods</a:t>
              </a:r>
            </a:p>
            <a:p>
              <a:pPr>
                <a:defRPr/>
              </a:pPr>
              <a:r>
                <a:rPr lang="it-CH" sz="1600" b="0" dirty="0">
                  <a:effectLst>
                    <a:outerShdw blurRad="50800" dist="38100" dir="2700000" algn="tl" rotWithShape="0">
                      <a:srgbClr val="000000">
                        <a:alpha val="43000"/>
                      </a:srgbClr>
                    </a:outerShdw>
                  </a:effectLst>
                </a:rPr>
                <a:t> </a:t>
              </a:r>
              <a:r>
                <a:rPr lang="it-CH" sz="1600" b="0" dirty="0" smtClean="0">
                  <a:effectLst>
                    <a:outerShdw blurRad="50800" dist="38100" dir="2700000" algn="tl" rotWithShape="0">
                      <a:srgbClr val="000000">
                        <a:alpha val="43000"/>
                      </a:srgbClr>
                    </a:outerShdw>
                  </a:effectLst>
                </a:rPr>
                <a:t> in Applied Mechanics and Engineering, </a:t>
              </a:r>
              <a:r>
                <a:rPr lang="it-CH" sz="1600" b="0" dirty="0">
                  <a:effectLst>
                    <a:outerShdw blurRad="50800" dist="38100" dir="2700000" algn="tl" rotWithShape="0">
                      <a:srgbClr val="000000">
                        <a:alpha val="43000"/>
                      </a:srgbClr>
                    </a:outerShdw>
                  </a:effectLst>
                </a:rPr>
                <a:t>2013]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694810" y="2912462"/>
            <a:ext cx="4392488" cy="3936852"/>
            <a:chOff x="4694808" y="2912462"/>
            <a:chExt cx="4392488" cy="3936852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694808" y="2935857"/>
              <a:ext cx="4392488" cy="3867359"/>
            </a:xfrm>
            <a:prstGeom prst="rect">
              <a:avLst/>
            </a:prstGeom>
          </p:spPr>
        </p:pic>
        <p:sp>
          <p:nvSpPr>
            <p:cNvPr id="22" name="Text Box 20"/>
            <p:cNvSpPr txBox="1">
              <a:spLocks noChangeArrowheads="1"/>
            </p:cNvSpPr>
            <p:nvPr/>
          </p:nvSpPr>
          <p:spPr bwMode="auto">
            <a:xfrm>
              <a:off x="4716016" y="2912462"/>
              <a:ext cx="3389710" cy="3936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it-CH" sz="1600" dirty="0">
                  <a:solidFill>
                    <a:srgbClr val="FF0000"/>
                  </a:solidFill>
                </a:rPr>
                <a:t>Thermo-Acoustic Instabilities in the</a:t>
              </a:r>
            </a:p>
            <a:p>
              <a:pPr>
                <a:defRPr/>
              </a:pPr>
              <a:r>
                <a:rPr lang="it-CH" sz="1600" dirty="0">
                  <a:solidFill>
                    <a:srgbClr val="FF0000"/>
                  </a:solidFill>
                </a:rPr>
                <a:t>PRECCINSTA Combustor</a:t>
              </a:r>
            </a:p>
            <a:p>
              <a:pPr>
                <a:defRPr/>
              </a:pPr>
              <a:endParaRPr lang="it-CH" sz="1600" dirty="0">
                <a:solidFill>
                  <a:srgbClr val="FF0000"/>
                </a:solidFill>
              </a:endParaRPr>
            </a:p>
            <a:p>
              <a:pPr>
                <a:defRPr/>
              </a:pPr>
              <a:endParaRPr lang="it-CH" sz="1600" dirty="0">
                <a:solidFill>
                  <a:srgbClr val="FF0000"/>
                </a:solidFill>
              </a:endParaRPr>
            </a:p>
            <a:p>
              <a:pPr>
                <a:defRPr/>
              </a:pPr>
              <a:endParaRPr lang="it-CH" sz="1600" dirty="0">
                <a:solidFill>
                  <a:srgbClr val="FF0000"/>
                </a:solidFill>
              </a:endParaRPr>
            </a:p>
            <a:p>
              <a:pPr>
                <a:defRPr/>
              </a:pPr>
              <a:endParaRPr lang="it-CH" sz="1600" dirty="0">
                <a:solidFill>
                  <a:srgbClr val="FF0000"/>
                </a:solidFill>
              </a:endParaRPr>
            </a:p>
            <a:p>
              <a:pPr>
                <a:defRPr/>
              </a:pPr>
              <a:endParaRPr lang="it-CH" sz="1600" dirty="0">
                <a:solidFill>
                  <a:srgbClr val="FF0000"/>
                </a:solidFill>
              </a:endParaRPr>
            </a:p>
            <a:p>
              <a:pPr>
                <a:defRPr/>
              </a:pPr>
              <a:endParaRPr lang="it-CH" sz="1600" dirty="0">
                <a:solidFill>
                  <a:srgbClr val="FF0000"/>
                </a:solidFill>
              </a:endParaRPr>
            </a:p>
            <a:p>
              <a:pPr>
                <a:defRPr/>
              </a:pPr>
              <a:endParaRPr lang="it-CH" sz="1200" dirty="0">
                <a:solidFill>
                  <a:srgbClr val="FF0000"/>
                </a:solidFill>
              </a:endParaRPr>
            </a:p>
            <a:p>
              <a:pPr>
                <a:defRPr/>
              </a:pPr>
              <a:endParaRPr lang="it-CH" sz="1200" dirty="0">
                <a:solidFill>
                  <a:srgbClr val="FF0000"/>
                </a:solidFill>
              </a:endParaRPr>
            </a:p>
            <a:p>
              <a:pPr>
                <a:defRPr/>
              </a:pPr>
              <a:endParaRPr lang="it-CH" sz="1200" dirty="0">
                <a:solidFill>
                  <a:srgbClr val="FF0000"/>
                </a:solidFill>
              </a:endParaRPr>
            </a:p>
            <a:p>
              <a:pPr>
                <a:defRPr/>
              </a:pPr>
              <a:endParaRPr lang="it-CH" sz="1200" dirty="0">
                <a:solidFill>
                  <a:srgbClr val="FF0000"/>
                </a:solidFill>
              </a:endParaRPr>
            </a:p>
            <a:p>
              <a:pPr>
                <a:defRPr/>
              </a:pPr>
              <a:endParaRPr lang="it-CH" sz="1200" dirty="0">
                <a:solidFill>
                  <a:srgbClr val="FF0000"/>
                </a:solidFill>
              </a:endParaRPr>
            </a:p>
            <a:p>
              <a:pPr>
                <a:defRPr/>
              </a:pPr>
              <a:endParaRPr lang="it-CH" sz="1200" dirty="0">
                <a:solidFill>
                  <a:srgbClr val="FF0000"/>
                </a:solidFill>
              </a:endParaRPr>
            </a:p>
            <a:p>
              <a:pPr>
                <a:defRPr/>
              </a:pPr>
              <a:endParaRPr lang="it-CH" sz="800" dirty="0">
                <a:solidFill>
                  <a:srgbClr val="FF0000"/>
                </a:solidFill>
              </a:endParaRPr>
            </a:p>
            <a:p>
              <a:pPr>
                <a:defRPr/>
              </a:pPr>
              <a:endParaRPr lang="it-CH" sz="800" dirty="0">
                <a:solidFill>
                  <a:srgbClr val="FF0000"/>
                </a:solidFill>
              </a:endParaRPr>
            </a:p>
            <a:p>
              <a:pPr>
                <a:defRPr/>
              </a:pPr>
              <a:endParaRPr lang="it-CH" sz="800" dirty="0">
                <a:solidFill>
                  <a:srgbClr val="FF0000"/>
                </a:solidFill>
              </a:endParaRPr>
            </a:p>
            <a:p>
              <a:pPr>
                <a:defRPr/>
              </a:pPr>
              <a:endParaRPr lang="it-CH" sz="800" dirty="0">
                <a:solidFill>
                  <a:srgbClr val="FF0000"/>
                </a:solidFill>
              </a:endParaRPr>
            </a:p>
            <a:p>
              <a:pPr>
                <a:defRPr/>
              </a:pPr>
              <a:r>
                <a:rPr lang="it-CH" sz="1600" b="0" dirty="0">
                  <a:solidFill>
                    <a:srgbClr val="FF0000"/>
                  </a:solidFill>
                  <a:effectLst>
                    <a:outerShdw blurRad="50800" dist="38100" dir="2700000" algn="tl" rotWithShape="0">
                      <a:srgbClr val="000000">
                        <a:alpha val="43000"/>
                      </a:srgbClr>
                    </a:outerShdw>
                  </a:effectLst>
                </a:rPr>
                <a:t>[D. Cecere et al., in progress]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61095" y="4742832"/>
            <a:ext cx="4582343" cy="2085589"/>
            <a:chOff x="61095" y="4742832"/>
            <a:chExt cx="4582343" cy="2085589"/>
          </a:xfrm>
        </p:grpSpPr>
        <p:pic>
          <p:nvPicPr>
            <p:cNvPr id="17" name="Picture 3" descr="OH_017.jp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76" t="5731" r="5243" b="13293"/>
            <a:stretch>
              <a:fillRect/>
            </a:stretch>
          </p:blipFill>
          <p:spPr bwMode="auto">
            <a:xfrm>
              <a:off x="105544" y="4742832"/>
              <a:ext cx="4537894" cy="20453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Text Box 23"/>
            <p:cNvSpPr txBox="1">
              <a:spLocks noChangeArrowheads="1"/>
            </p:cNvSpPr>
            <p:nvPr/>
          </p:nvSpPr>
          <p:spPr bwMode="auto">
            <a:xfrm>
              <a:off x="61095" y="4797152"/>
              <a:ext cx="3484527" cy="2031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380" tIns="45692" rIns="91380" bIns="45692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it-IT" sz="1600" dirty="0">
                  <a:solidFill>
                    <a:srgbClr val="FF0000"/>
                  </a:solidFill>
                </a:rPr>
                <a:t>PSI </a:t>
              </a:r>
              <a:r>
                <a:rPr lang="it-IT" sz="1600" dirty="0" err="1">
                  <a:solidFill>
                    <a:srgbClr val="FF0000"/>
                  </a:solidFill>
                </a:rPr>
                <a:t>Pressurized</a:t>
              </a:r>
              <a:r>
                <a:rPr lang="it-IT" sz="1600" dirty="0">
                  <a:solidFill>
                    <a:srgbClr val="FF0000"/>
                  </a:solidFill>
                </a:rPr>
                <a:t> </a:t>
              </a:r>
              <a:r>
                <a:rPr lang="it-IT" sz="1600" dirty="0" err="1">
                  <a:solidFill>
                    <a:srgbClr val="FF0000"/>
                  </a:solidFill>
                </a:rPr>
                <a:t>Syngas</a:t>
              </a:r>
              <a:r>
                <a:rPr lang="it-IT" sz="1600" dirty="0">
                  <a:solidFill>
                    <a:srgbClr val="FF0000"/>
                  </a:solidFill>
                </a:rPr>
                <a:t>/Air </a:t>
              </a:r>
              <a:r>
                <a:rPr lang="it-IT" sz="1600" dirty="0" err="1">
                  <a:solidFill>
                    <a:srgbClr val="FF0000"/>
                  </a:solidFill>
                </a:rPr>
                <a:t>Premixed</a:t>
              </a:r>
              <a:endParaRPr lang="it-IT" sz="1600" dirty="0">
                <a:solidFill>
                  <a:srgbClr val="FF0000"/>
                </a:solidFill>
              </a:endParaRPr>
            </a:p>
            <a:p>
              <a:pPr>
                <a:defRPr/>
              </a:pPr>
              <a:r>
                <a:rPr lang="it-IT" sz="1600" dirty="0" err="1">
                  <a:solidFill>
                    <a:srgbClr val="FF0000"/>
                  </a:solidFill>
                </a:rPr>
                <a:t>Combustor</a:t>
              </a:r>
              <a:endParaRPr lang="it-IT" sz="1600" dirty="0">
                <a:solidFill>
                  <a:srgbClr val="FF0000"/>
                </a:solidFill>
              </a:endParaRPr>
            </a:p>
            <a:p>
              <a:pPr>
                <a:defRPr/>
              </a:pPr>
              <a:endParaRPr lang="it-IT" sz="800" dirty="0">
                <a:solidFill>
                  <a:srgbClr val="FF0000"/>
                </a:solidFill>
              </a:endParaRPr>
            </a:p>
            <a:p>
              <a:pPr>
                <a:defRPr/>
              </a:pPr>
              <a:endParaRPr lang="it-IT" sz="800" dirty="0">
                <a:solidFill>
                  <a:srgbClr val="FF0000"/>
                </a:solidFill>
              </a:endParaRPr>
            </a:p>
            <a:p>
              <a:pPr>
                <a:defRPr/>
              </a:pPr>
              <a:endParaRPr lang="it-IT" sz="800" dirty="0">
                <a:solidFill>
                  <a:srgbClr val="FF0000"/>
                </a:solidFill>
              </a:endParaRPr>
            </a:p>
            <a:p>
              <a:pPr>
                <a:defRPr/>
              </a:pPr>
              <a:endParaRPr lang="it-IT" sz="800" dirty="0" smtClean="0">
                <a:solidFill>
                  <a:srgbClr val="FF0000"/>
                </a:solidFill>
              </a:endParaRPr>
            </a:p>
            <a:p>
              <a:pPr>
                <a:defRPr/>
              </a:pPr>
              <a:endParaRPr lang="it-IT" sz="800" dirty="0">
                <a:solidFill>
                  <a:srgbClr val="FF0000"/>
                </a:solidFill>
              </a:endParaRPr>
            </a:p>
            <a:p>
              <a:pPr>
                <a:defRPr/>
              </a:pPr>
              <a:endParaRPr lang="it-IT" sz="800" dirty="0">
                <a:solidFill>
                  <a:srgbClr val="FF0000"/>
                </a:solidFill>
              </a:endParaRPr>
            </a:p>
            <a:p>
              <a:pPr>
                <a:defRPr/>
              </a:pPr>
              <a:endParaRPr lang="it-IT" sz="800" dirty="0">
                <a:solidFill>
                  <a:srgbClr val="FF0000"/>
                </a:solidFill>
              </a:endParaRPr>
            </a:p>
            <a:p>
              <a:pPr>
                <a:defRPr/>
              </a:pPr>
              <a:endParaRPr lang="it-IT" sz="800" dirty="0">
                <a:solidFill>
                  <a:srgbClr val="FF0000"/>
                </a:solidFill>
              </a:endParaRPr>
            </a:p>
            <a:p>
              <a:pPr>
                <a:defRPr/>
              </a:pPr>
              <a:endParaRPr lang="it-IT" sz="800" dirty="0">
                <a:solidFill>
                  <a:srgbClr val="FF0000"/>
                </a:solidFill>
              </a:endParaRPr>
            </a:p>
            <a:p>
              <a:pPr>
                <a:defRPr/>
              </a:pPr>
              <a:endParaRPr lang="it-IT" sz="600" dirty="0">
                <a:solidFill>
                  <a:srgbClr val="FF0000"/>
                </a:solidFill>
              </a:endParaRPr>
            </a:p>
            <a:p>
              <a:pPr>
                <a:defRPr/>
              </a:pPr>
              <a:r>
                <a:rPr lang="it-IT" sz="1600" b="0" dirty="0">
                  <a:solidFill>
                    <a:srgbClr val="FF0000"/>
                  </a:solidFill>
                  <a:effectLst>
                    <a:outerShdw blurRad="50800" dist="38100" dir="2700000" algn="tl" rotWithShape="0">
                      <a:srgbClr val="000000">
                        <a:alpha val="43000"/>
                      </a:srgbClr>
                    </a:outerShdw>
                  </a:effectLst>
                </a:rPr>
                <a:t>[E. Giacomazzi et al., in progress]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7532572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>
            <a:spLocks noGrp="1"/>
          </p:cNvSpPr>
          <p:nvPr>
            <p:ph type="ctrTitle"/>
          </p:nvPr>
        </p:nvSpPr>
        <p:spPr>
          <a:xfrm>
            <a:off x="842184" y="-27384"/>
            <a:ext cx="7607300" cy="847725"/>
          </a:xfrm>
        </p:spPr>
        <p:txBody>
          <a:bodyPr rtlCol="0">
            <a:normAutofit fontScale="90000"/>
          </a:bodyPr>
          <a:lstStyle/>
          <a:p>
            <a:pPr lvl="1" fontAlgn="auto">
              <a:spcAft>
                <a:spcPts val="0"/>
              </a:spcAft>
              <a:defRPr/>
            </a:pPr>
            <a:r>
              <a:rPr lang="nl-NL" kern="1200" dirty="0" err="1">
                <a:solidFill>
                  <a:srgbClr val="2A2A5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j-ea"/>
                <a:cs typeface="Arial"/>
              </a:rPr>
              <a:t>Importance</a:t>
            </a:r>
            <a:r>
              <a:rPr lang="nl-NL" kern="1200" dirty="0">
                <a:solidFill>
                  <a:srgbClr val="2A2A5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j-ea"/>
                <a:cs typeface="Arial"/>
              </a:rPr>
              <a:t> of </a:t>
            </a:r>
            <a:r>
              <a:rPr lang="nl-NL" kern="1200" dirty="0" err="1">
                <a:solidFill>
                  <a:srgbClr val="2A2A5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j-ea"/>
                <a:cs typeface="Arial"/>
              </a:rPr>
              <a:t>Combustion</a:t>
            </a:r>
            <a:r>
              <a:rPr lang="nl-NL" kern="1200" dirty="0">
                <a:solidFill>
                  <a:srgbClr val="2A2A5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j-ea"/>
                <a:cs typeface="Arial"/>
              </a:rPr>
              <a:t> Dynamics</a:t>
            </a:r>
          </a:p>
        </p:txBody>
      </p:sp>
      <p:sp>
        <p:nvSpPr>
          <p:cNvPr id="23" name="TextBox 4"/>
          <p:cNvSpPr txBox="1">
            <a:spLocks noChangeArrowheads="1"/>
          </p:cNvSpPr>
          <p:nvPr/>
        </p:nvSpPr>
        <p:spPr bwMode="auto">
          <a:xfrm>
            <a:off x="395537" y="3476539"/>
            <a:ext cx="2592288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90" tIns="45697" rIns="91390" bIns="45697">
            <a:spAutoFit/>
          </a:bodyPr>
          <a:lstStyle/>
          <a:p>
            <a:pPr marL="328330" lvl="1" indent="-342722" algn="just" defTabSz="456963" fontAlgn="auto">
              <a:spcBef>
                <a:spcPts val="600"/>
              </a:spcBef>
              <a:spcAft>
                <a:spcPts val="600"/>
              </a:spcAft>
              <a:buClr>
                <a:srgbClr val="F68C53"/>
              </a:buClr>
              <a:buFont typeface="Wingdings" pitchFamily="2" charset="2"/>
              <a:buChar char="q"/>
              <a:defRPr/>
            </a:pPr>
            <a:r>
              <a:rPr lang="en-GB" sz="20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Alternative fuels</a:t>
            </a:r>
          </a:p>
          <a:p>
            <a:pPr marL="328330" lvl="1" indent="-342722" algn="just" defTabSz="456963" fontAlgn="auto">
              <a:spcBef>
                <a:spcPts val="600"/>
              </a:spcBef>
              <a:spcAft>
                <a:spcPts val="600"/>
              </a:spcAft>
              <a:buClr>
                <a:srgbClr val="F68C53"/>
              </a:buClr>
              <a:buFont typeface="Wingdings" pitchFamily="2" charset="2"/>
              <a:buChar char="q"/>
              <a:defRPr/>
            </a:pPr>
            <a:r>
              <a:rPr lang="en-GB" sz="20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CCS</a:t>
            </a:r>
          </a:p>
          <a:p>
            <a:pPr marL="328330" lvl="1" indent="-342722" algn="just" defTabSz="456963" fontAlgn="auto">
              <a:spcBef>
                <a:spcPts val="600"/>
              </a:spcBef>
              <a:spcAft>
                <a:spcPts val="600"/>
              </a:spcAft>
              <a:buClr>
                <a:srgbClr val="F68C53"/>
              </a:buClr>
              <a:buFont typeface="Wingdings" pitchFamily="2" charset="2"/>
              <a:buChar char="q"/>
              <a:defRPr/>
            </a:pPr>
            <a:r>
              <a:rPr lang="en-GB" sz="20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Power2Gas</a:t>
            </a:r>
          </a:p>
          <a:p>
            <a:pPr marL="328330" lvl="1" indent="-342722" algn="just" defTabSz="456963" fontAlgn="auto">
              <a:spcBef>
                <a:spcPts val="600"/>
              </a:spcBef>
              <a:spcAft>
                <a:spcPts val="600"/>
              </a:spcAft>
              <a:buClr>
                <a:srgbClr val="F68C53"/>
              </a:buClr>
              <a:buFont typeface="Wingdings" pitchFamily="2" charset="2"/>
              <a:buChar char="q"/>
              <a:defRPr/>
            </a:pPr>
            <a:r>
              <a:rPr lang="en-GB" sz="20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</a:t>
            </a:r>
            <a:r>
              <a:rPr lang="en-GB" sz="2000" baseline="-250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GB" sz="20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-blends</a:t>
            </a:r>
            <a:endParaRPr lang="en-GB" dirty="0">
              <a:solidFill>
                <a:srgbClr val="2A2A5C"/>
              </a:solidFill>
            </a:endParaRPr>
          </a:p>
        </p:txBody>
      </p:sp>
      <p:sp>
        <p:nvSpPr>
          <p:cNvPr id="24" name="TextBox 4"/>
          <p:cNvSpPr txBox="1">
            <a:spLocks noChangeArrowheads="1"/>
          </p:cNvSpPr>
          <p:nvPr/>
        </p:nvSpPr>
        <p:spPr bwMode="auto">
          <a:xfrm>
            <a:off x="6084168" y="3471940"/>
            <a:ext cx="25922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90" tIns="45697" rIns="91390" bIns="45697">
            <a:spAutoFit/>
          </a:bodyPr>
          <a:lstStyle/>
          <a:p>
            <a:pPr marL="328330" lvl="1" indent="-342722" algn="just" defTabSz="456963" fontAlgn="auto">
              <a:spcBef>
                <a:spcPts val="600"/>
              </a:spcBef>
              <a:spcAft>
                <a:spcPts val="600"/>
              </a:spcAft>
              <a:buClr>
                <a:srgbClr val="F68C53"/>
              </a:buClr>
              <a:buFont typeface="Wingdings" pitchFamily="2" charset="2"/>
              <a:buChar char="q"/>
              <a:defRPr/>
            </a:pPr>
            <a:r>
              <a:rPr lang="en-GB" sz="20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Renewables</a:t>
            </a:r>
            <a:endParaRPr lang="en-GB" dirty="0">
              <a:solidFill>
                <a:srgbClr val="2A2A5C"/>
              </a:solidFill>
            </a:endParaRPr>
          </a:p>
        </p:txBody>
      </p:sp>
      <p:sp>
        <p:nvSpPr>
          <p:cNvPr id="25" name="TextBox 4"/>
          <p:cNvSpPr txBox="1">
            <a:spLocks noChangeArrowheads="1"/>
          </p:cNvSpPr>
          <p:nvPr/>
        </p:nvSpPr>
        <p:spPr bwMode="auto">
          <a:xfrm>
            <a:off x="5673110" y="1114959"/>
            <a:ext cx="307535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90" tIns="45697" rIns="91390" bIns="45697">
            <a:spAutoFit/>
          </a:bodyPr>
          <a:lstStyle/>
          <a:p>
            <a:pPr marL="728172" lvl="2" indent="-285600" algn="just" defTabSz="456963" fontAlgn="auto">
              <a:spcBef>
                <a:spcPts val="600"/>
              </a:spcBef>
              <a:spcAft>
                <a:spcPts val="600"/>
              </a:spcAft>
              <a:buClr>
                <a:srgbClr val="F68C53"/>
              </a:buClr>
              <a:buFont typeface="Wingdings" charset="2"/>
              <a:buChar char="Ø"/>
              <a:defRPr/>
            </a:pPr>
            <a:r>
              <a:rPr lang="en-GB" sz="2000" dirty="0">
                <a:solidFill>
                  <a:srgbClr val="2A2A5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Clean and efficient power generation</a:t>
            </a:r>
          </a:p>
          <a:p>
            <a:pPr marL="785293" lvl="2" indent="-342722" algn="just" defTabSz="456963" fontAlgn="auto">
              <a:spcBef>
                <a:spcPts val="600"/>
              </a:spcBef>
              <a:spcAft>
                <a:spcPts val="600"/>
              </a:spcAft>
              <a:buClr>
                <a:srgbClr val="F68C53"/>
              </a:buClr>
              <a:buFont typeface="Wingdings" charset="2"/>
              <a:buChar char="Ø"/>
              <a:defRPr/>
            </a:pPr>
            <a:r>
              <a:rPr lang="en-GB" sz="2000" dirty="0">
                <a:solidFill>
                  <a:srgbClr val="2A2A5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Safe operation</a:t>
            </a:r>
          </a:p>
          <a:p>
            <a:pPr marL="785293" lvl="2" indent="-342722" algn="just" defTabSz="456963" fontAlgn="auto">
              <a:spcBef>
                <a:spcPts val="600"/>
              </a:spcBef>
              <a:spcAft>
                <a:spcPts val="600"/>
              </a:spcAft>
              <a:buClr>
                <a:srgbClr val="F68C53"/>
              </a:buClr>
              <a:buFont typeface="Wingdings" charset="2"/>
              <a:buChar char="Ø"/>
              <a:defRPr/>
            </a:pPr>
            <a:r>
              <a:rPr lang="en-GB" sz="2000" dirty="0">
                <a:solidFill>
                  <a:srgbClr val="2A2A5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Availability and reliability</a:t>
            </a:r>
            <a:endParaRPr lang="en-GB" sz="2000" dirty="0">
              <a:solidFill>
                <a:srgbClr val="2A2A5C"/>
              </a:solidFill>
            </a:endParaRPr>
          </a:p>
        </p:txBody>
      </p:sp>
      <p:sp>
        <p:nvSpPr>
          <p:cNvPr id="26" name="TextBox 4"/>
          <p:cNvSpPr txBox="1">
            <a:spLocks noChangeArrowheads="1"/>
          </p:cNvSpPr>
          <p:nvPr/>
        </p:nvSpPr>
        <p:spPr bwMode="auto">
          <a:xfrm>
            <a:off x="2843808" y="3985027"/>
            <a:ext cx="259228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90" tIns="45697" rIns="91390" bIns="45697">
            <a:spAutoFit/>
          </a:bodyPr>
          <a:lstStyle/>
          <a:p>
            <a:pPr marL="0" lvl="1" algn="just" defTabSz="456963" fontAlgn="auto">
              <a:spcBef>
                <a:spcPts val="600"/>
              </a:spcBef>
              <a:spcAft>
                <a:spcPts val="600"/>
              </a:spcAft>
              <a:buClr>
                <a:srgbClr val="F68C53"/>
              </a:buClr>
              <a:defRPr/>
            </a:pPr>
            <a:r>
              <a:rPr lang="en-GB" sz="2000" dirty="0">
                <a:solidFill>
                  <a:srgbClr val="2A2A5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Lack of a gas quality harmonization code</a:t>
            </a:r>
            <a:endParaRPr lang="en-GB" dirty="0">
              <a:solidFill>
                <a:srgbClr val="2A2A5C"/>
              </a:solidFill>
            </a:endParaRPr>
          </a:p>
        </p:txBody>
      </p:sp>
      <p:sp>
        <p:nvSpPr>
          <p:cNvPr id="27" name="TextBox 4"/>
          <p:cNvSpPr txBox="1">
            <a:spLocks noChangeArrowheads="1"/>
          </p:cNvSpPr>
          <p:nvPr/>
        </p:nvSpPr>
        <p:spPr bwMode="auto">
          <a:xfrm>
            <a:off x="6103701" y="4037508"/>
            <a:ext cx="259228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90" tIns="45697" rIns="91390" bIns="45697">
            <a:spAutoFit/>
          </a:bodyPr>
          <a:lstStyle/>
          <a:p>
            <a:pPr marL="0" lvl="1" algn="just" defTabSz="456963" fontAlgn="auto">
              <a:spcBef>
                <a:spcPts val="600"/>
              </a:spcBef>
              <a:spcAft>
                <a:spcPts val="600"/>
              </a:spcAft>
              <a:buClr>
                <a:srgbClr val="F68C53"/>
              </a:buClr>
              <a:defRPr/>
            </a:pPr>
            <a:r>
              <a:rPr lang="en-GB" sz="2000" dirty="0">
                <a:solidFill>
                  <a:srgbClr val="2A2A5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Electricity grid fluctuations</a:t>
            </a:r>
            <a:endParaRPr lang="en-GB" dirty="0">
              <a:solidFill>
                <a:srgbClr val="2A2A5C"/>
              </a:solidFill>
            </a:endParaRPr>
          </a:p>
        </p:txBody>
      </p:sp>
      <p:sp>
        <p:nvSpPr>
          <p:cNvPr id="28" name="TextBox 4"/>
          <p:cNvSpPr txBox="1">
            <a:spLocks noChangeArrowheads="1"/>
          </p:cNvSpPr>
          <p:nvPr/>
        </p:nvSpPr>
        <p:spPr bwMode="auto">
          <a:xfrm>
            <a:off x="704558" y="1508185"/>
            <a:ext cx="216024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90" tIns="45697" rIns="91390" bIns="45697">
            <a:spAutoFit/>
          </a:bodyPr>
          <a:lstStyle/>
          <a:p>
            <a:pPr marL="0" lvl="1" algn="ctr" defTabSz="456963" fontAlgn="auto">
              <a:spcBef>
                <a:spcPts val="600"/>
              </a:spcBef>
              <a:spcAft>
                <a:spcPts val="600"/>
              </a:spcAft>
              <a:buClr>
                <a:srgbClr val="F68C53"/>
              </a:buClr>
              <a:defRPr/>
            </a:pPr>
            <a:r>
              <a:rPr lang="en-GB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 Energy </a:t>
            </a:r>
            <a:r>
              <a:rPr lang="en-GB" sz="2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RoadMap</a:t>
            </a:r>
            <a:r>
              <a:rPr lang="en-GB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2050</a:t>
            </a:r>
            <a:endParaRPr lang="en-GB" sz="2200" dirty="0">
              <a:solidFill>
                <a:srgbClr val="FF0000"/>
              </a:solidFill>
            </a:endParaRPr>
          </a:p>
        </p:txBody>
      </p:sp>
      <p:sp>
        <p:nvSpPr>
          <p:cNvPr id="29" name="TextBox 4"/>
          <p:cNvSpPr txBox="1">
            <a:spLocks noChangeArrowheads="1"/>
          </p:cNvSpPr>
          <p:nvPr/>
        </p:nvSpPr>
        <p:spPr bwMode="auto">
          <a:xfrm>
            <a:off x="3080822" y="1180447"/>
            <a:ext cx="2736304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90" tIns="45697" rIns="91390" bIns="45697">
            <a:spAutoFit/>
          </a:bodyPr>
          <a:lstStyle/>
          <a:p>
            <a:pPr marL="328330" lvl="1" indent="-342722" algn="just" defTabSz="456963" fontAlgn="auto">
              <a:spcBef>
                <a:spcPts val="600"/>
              </a:spcBef>
              <a:spcAft>
                <a:spcPts val="600"/>
              </a:spcAft>
              <a:buClr>
                <a:srgbClr val="F68C53"/>
              </a:buClr>
              <a:buFont typeface="Wingdings" pitchFamily="2" charset="2"/>
              <a:buChar char="q"/>
              <a:defRPr/>
            </a:pPr>
            <a:r>
              <a:rPr lang="en-GB" sz="20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Decarbonization</a:t>
            </a:r>
            <a:endParaRPr lang="en-GB" sz="20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28330" lvl="1" indent="-342722" algn="just" defTabSz="456963" fontAlgn="auto">
              <a:spcBef>
                <a:spcPts val="600"/>
              </a:spcBef>
              <a:spcAft>
                <a:spcPts val="600"/>
              </a:spcAft>
              <a:buClr>
                <a:srgbClr val="F68C53"/>
              </a:buClr>
              <a:buFont typeface="Wingdings" pitchFamily="2" charset="2"/>
              <a:buChar char="q"/>
              <a:defRPr/>
            </a:pPr>
            <a:endParaRPr lang="en-GB" sz="20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28330" lvl="1" indent="-342722" algn="just" defTabSz="456963" fontAlgn="auto">
              <a:spcBef>
                <a:spcPts val="600"/>
              </a:spcBef>
              <a:spcAft>
                <a:spcPts val="600"/>
              </a:spcAft>
              <a:buClr>
                <a:srgbClr val="F68C53"/>
              </a:buClr>
              <a:buFont typeface="Wingdings" pitchFamily="2" charset="2"/>
              <a:buChar char="q"/>
              <a:defRPr/>
            </a:pPr>
            <a:r>
              <a:rPr lang="en-GB" sz="20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Security of energy supply</a:t>
            </a:r>
            <a:endParaRPr lang="en-GB" dirty="0">
              <a:solidFill>
                <a:srgbClr val="2A2A5C"/>
              </a:solidFill>
            </a:endParaRPr>
          </a:p>
        </p:txBody>
      </p:sp>
      <p:sp>
        <p:nvSpPr>
          <p:cNvPr id="2" name="Left Brace 1"/>
          <p:cNvSpPr/>
          <p:nvPr/>
        </p:nvSpPr>
        <p:spPr>
          <a:xfrm>
            <a:off x="2936807" y="1114959"/>
            <a:ext cx="216024" cy="1656184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91390" tIns="45697" rIns="91390" bIns="45697" rtlCol="0" anchor="ctr"/>
          <a:lstStyle/>
          <a:p>
            <a:pPr algn="ctr"/>
            <a:endParaRPr lang="en-GB">
              <a:solidFill>
                <a:prstClr val="black"/>
              </a:solidFill>
              <a:latin typeface="Arial Narrow"/>
            </a:endParaRPr>
          </a:p>
        </p:txBody>
      </p:sp>
      <p:sp>
        <p:nvSpPr>
          <p:cNvPr id="3" name="Right Brace 2"/>
          <p:cNvSpPr/>
          <p:nvPr/>
        </p:nvSpPr>
        <p:spPr>
          <a:xfrm>
            <a:off x="2627788" y="3533451"/>
            <a:ext cx="216024" cy="1656184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91390" tIns="45697" rIns="91390" bIns="45697" rtlCol="0" anchor="ctr"/>
          <a:lstStyle/>
          <a:p>
            <a:pPr algn="ctr"/>
            <a:endParaRPr lang="en-GB">
              <a:solidFill>
                <a:prstClr val="black"/>
              </a:solidFill>
              <a:latin typeface="Arial Narrow"/>
            </a:endParaRPr>
          </a:p>
        </p:txBody>
      </p:sp>
      <p:sp>
        <p:nvSpPr>
          <p:cNvPr id="31" name="TextBox 4"/>
          <p:cNvSpPr txBox="1">
            <a:spLocks noChangeArrowheads="1"/>
          </p:cNvSpPr>
          <p:nvPr/>
        </p:nvSpPr>
        <p:spPr bwMode="auto">
          <a:xfrm>
            <a:off x="3080822" y="5293582"/>
            <a:ext cx="208823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90" tIns="45697" rIns="91390" bIns="45697">
            <a:spAutoFit/>
          </a:bodyPr>
          <a:lstStyle/>
          <a:p>
            <a:pPr marL="0" lvl="1" algn="ctr" defTabSz="456963" fontAlgn="auto">
              <a:spcBef>
                <a:spcPts val="600"/>
              </a:spcBef>
              <a:spcAft>
                <a:spcPts val="600"/>
              </a:spcAft>
              <a:buClr>
                <a:srgbClr val="F68C53"/>
              </a:buClr>
              <a:defRPr/>
            </a:pPr>
            <a:r>
              <a:rPr lang="en-GB" sz="2000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Fuel-flexibility</a:t>
            </a:r>
            <a:endParaRPr lang="en-GB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2" name="TextBox 4"/>
          <p:cNvSpPr txBox="1">
            <a:spLocks noChangeArrowheads="1"/>
          </p:cNvSpPr>
          <p:nvPr/>
        </p:nvSpPr>
        <p:spPr bwMode="auto">
          <a:xfrm>
            <a:off x="6465200" y="5293582"/>
            <a:ext cx="199523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90" tIns="45697" rIns="91390" bIns="45697">
            <a:spAutoFit/>
          </a:bodyPr>
          <a:lstStyle/>
          <a:p>
            <a:pPr marL="0" lvl="1" algn="ctr" defTabSz="456963" fontAlgn="auto">
              <a:spcBef>
                <a:spcPts val="600"/>
              </a:spcBef>
              <a:spcAft>
                <a:spcPts val="600"/>
              </a:spcAft>
              <a:buClr>
                <a:srgbClr val="F68C53"/>
              </a:buClr>
              <a:defRPr/>
            </a:pPr>
            <a:r>
              <a:rPr lang="en-GB" sz="2000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Load-flexibility</a:t>
            </a:r>
            <a:endParaRPr lang="en-GB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3974946" y="4757587"/>
            <a:ext cx="288032" cy="504056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0" tIns="45697" rIns="91390" bIns="45697" rtlCol="0" anchor="ctr"/>
          <a:lstStyle/>
          <a:p>
            <a:pPr algn="ctr"/>
            <a:endParaRPr lang="en-GB">
              <a:solidFill>
                <a:prstClr val="white"/>
              </a:solidFill>
              <a:latin typeface="Arial Narrow"/>
            </a:endParaRPr>
          </a:p>
        </p:txBody>
      </p:sp>
      <p:sp>
        <p:nvSpPr>
          <p:cNvPr id="33" name="Down Arrow 32"/>
          <p:cNvSpPr/>
          <p:nvPr/>
        </p:nvSpPr>
        <p:spPr>
          <a:xfrm>
            <a:off x="7308306" y="4757587"/>
            <a:ext cx="288032" cy="504056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0" tIns="45697" rIns="91390" bIns="45697" rtlCol="0" anchor="ctr"/>
          <a:lstStyle/>
          <a:p>
            <a:pPr algn="ctr"/>
            <a:endParaRPr lang="en-GB">
              <a:solidFill>
                <a:prstClr val="white"/>
              </a:solidFill>
              <a:latin typeface="Arial Narrow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1520" y="3389435"/>
            <a:ext cx="5328592" cy="2376264"/>
          </a:xfrm>
          <a:prstGeom prst="rect">
            <a:avLst/>
          </a:prstGeom>
          <a:noFill/>
          <a:ln w="19050" cmpd="sng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0" tIns="45697" rIns="91390" bIns="45697" rtlCol="0" anchor="ctr"/>
          <a:lstStyle/>
          <a:p>
            <a:pPr algn="ctr"/>
            <a:endParaRPr lang="en-GB">
              <a:noFill/>
              <a:latin typeface="Arial Narrow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868144" y="3389435"/>
            <a:ext cx="3024336" cy="2376264"/>
          </a:xfrm>
          <a:prstGeom prst="rect">
            <a:avLst/>
          </a:prstGeom>
          <a:noFill/>
          <a:ln w="28575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0" tIns="45697" rIns="91390" bIns="45697" rtlCol="0" anchor="ctr"/>
          <a:lstStyle/>
          <a:p>
            <a:pPr algn="ctr"/>
            <a:endParaRPr lang="en-GB">
              <a:solidFill>
                <a:prstClr val="white"/>
              </a:solidFill>
              <a:latin typeface="Arial Narrow"/>
            </a:endParaRPr>
          </a:p>
        </p:txBody>
      </p:sp>
      <p:sp>
        <p:nvSpPr>
          <p:cNvPr id="36" name="TextBox 4"/>
          <p:cNvSpPr txBox="1">
            <a:spLocks noChangeArrowheads="1"/>
          </p:cNvSpPr>
          <p:nvPr/>
        </p:nvSpPr>
        <p:spPr bwMode="auto">
          <a:xfrm>
            <a:off x="1342135" y="6094462"/>
            <a:ext cx="648072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90" tIns="45697" rIns="91390" bIns="45697">
            <a:spAutoFit/>
          </a:bodyPr>
          <a:lstStyle/>
          <a:p>
            <a:pPr marL="0" lvl="1" algn="ctr" defTabSz="456963" fontAlgn="auto">
              <a:spcBef>
                <a:spcPts val="600"/>
              </a:spcBef>
              <a:spcAft>
                <a:spcPts val="600"/>
              </a:spcAft>
              <a:buClr>
                <a:srgbClr val="F68C53"/>
              </a:buClr>
              <a:defRPr/>
            </a:pPr>
            <a:r>
              <a:rPr lang="en-GB" sz="2200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ENHANCED COMBUSTION DYNAMICS</a:t>
            </a:r>
          </a:p>
        </p:txBody>
      </p:sp>
      <p:sp>
        <p:nvSpPr>
          <p:cNvPr id="35" name="Left Brace 34"/>
          <p:cNvSpPr/>
          <p:nvPr/>
        </p:nvSpPr>
        <p:spPr>
          <a:xfrm rot="16200000">
            <a:off x="4427984" y="1547007"/>
            <a:ext cx="288032" cy="8784976"/>
          </a:xfrm>
          <a:prstGeom prst="leftBrace">
            <a:avLst>
              <a:gd name="adj1" fmla="val 0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91390" tIns="45697" rIns="91390" bIns="45697" rtlCol="0" anchor="ctr"/>
          <a:lstStyle/>
          <a:p>
            <a:pPr algn="ctr"/>
            <a:endParaRPr lang="en-GB">
              <a:solidFill>
                <a:prstClr val="black"/>
              </a:solidFill>
              <a:latin typeface="Arial Narrow"/>
            </a:endParaRPr>
          </a:p>
        </p:txBody>
      </p:sp>
      <p:sp>
        <p:nvSpPr>
          <p:cNvPr id="38" name="Left Brace 37"/>
          <p:cNvSpPr/>
          <p:nvPr/>
        </p:nvSpPr>
        <p:spPr>
          <a:xfrm>
            <a:off x="5961142" y="1104463"/>
            <a:ext cx="216024" cy="18002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91390" tIns="45697" rIns="91390" bIns="45697" rtlCol="0" anchor="ctr"/>
          <a:lstStyle/>
          <a:p>
            <a:pPr algn="ctr"/>
            <a:endParaRPr lang="en-GB">
              <a:solidFill>
                <a:prstClr val="black"/>
              </a:solidFill>
              <a:latin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0184471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INIT" val=""/>
  <p:tag name="USEAMSFONTS" val="Vero"/>
  <p:tag name="EMBEDFONTS" val="Falso"/>
  <p:tag name="USEBOLDAMS" val="Falso"/>
  <p:tag name="DEFAULTDISPLAYSOURCE" val="\documentclass{slides}\pagestyle{empty}&#10;\begin{document}&#10;&#10;\end{document}&#10;"/>
  <p:tag name="TEX2PS" val="latex $(base).tex; dvips -D $(res) -E -o $(base).ps $(base).dvi"/>
  <p:tag name="EXTERNALEDITCOMMAND" val="notepad %"/>
  <p:tag name="GHOSTSCRIPTCOMMAND" val="C:\gs\gs8.15\bin\gswin32c.exe"/>
  <p:tag name="DEFAULTBITMAP" val="pngmono"/>
  <p:tag name="DEFAULTBLEND" val="Falso"/>
  <p:tag name="DEFAULTTRANSPARENT" val="Falso"/>
  <p:tag name="DEFAULTWORKAROUNDTRANSPARENCYBUG" val="Falso"/>
  <p:tag name="DEFAULTRESOLUTION" val="300"/>
  <p:tag name="DEFAULTMAGNIFICATION" val="0,9"/>
  <p:tag name="DEFAULTFONTSIZE" val="10"/>
  <p:tag name="DEFAULTWIDTH" val="348"/>
  <p:tag name="DEFAULTHEIGHT" val="200"/>
</p:tagLst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5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Horizon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Horizon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lemental">
    <a:dk1>
      <a:sysClr val="windowText" lastClr="000000"/>
    </a:dk1>
    <a:lt1>
      <a:sysClr val="window" lastClr="FFFFFF"/>
    </a:lt1>
    <a:dk2>
      <a:srgbClr val="242852"/>
    </a:dk2>
    <a:lt2>
      <a:srgbClr val="ACCBF9"/>
    </a:lt2>
    <a:accent1>
      <a:srgbClr val="629DD1"/>
    </a:accent1>
    <a:accent2>
      <a:srgbClr val="297FD5"/>
    </a:accent2>
    <a:accent3>
      <a:srgbClr val="7F8FA9"/>
    </a:accent3>
    <a:accent4>
      <a:srgbClr val="4A66AC"/>
    </a:accent4>
    <a:accent5>
      <a:srgbClr val="5AA2AE"/>
    </a:accent5>
    <a:accent6>
      <a:srgbClr val="9D90A0"/>
    </a:accent6>
    <a:hlink>
      <a:srgbClr val="9454C3"/>
    </a:hlink>
    <a:folHlink>
      <a:srgbClr val="3EBBF0"/>
    </a:folHlink>
  </a:clrScheme>
  <a:fontScheme name="Horizon">
    <a:majorFont>
      <a:latin typeface="Arial Narrow"/>
      <a:ea typeface=""/>
      <a:cs typeface=""/>
      <a:font script="Jpan" typeface="HGｺﾞｼｯｸM"/>
      <a:font script="Hang" typeface="HY얕은샘물M"/>
      <a:font script="Hans" typeface="方正姚体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Arial Narrow"/>
      <a:ea typeface=""/>
      <a:cs typeface=""/>
      <a:font script="Jpan" typeface="HGｺﾞｼｯｸM"/>
      <a:font script="Hang" typeface="HY얕은샘물M"/>
      <a:font script="Hans" typeface="方正姚体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17617</TotalTime>
  <Words>2836</Words>
  <Application>Microsoft Macintosh PowerPoint</Application>
  <PresentationFormat>On-screen Show (4:3)</PresentationFormat>
  <Paragraphs>450</Paragraphs>
  <Slides>20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Struttura predefinita</vt:lpstr>
      <vt:lpstr>5_Struttura predefinita</vt:lpstr>
      <vt:lpstr>Office Theme</vt:lpstr>
      <vt:lpstr>1_Office Theme</vt:lpstr>
      <vt:lpstr>PowerPoint Presentation</vt:lpstr>
      <vt:lpstr>Outline of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Importance of Combustion Dynamics</vt:lpstr>
      <vt:lpstr>Combustion Dynamics Activities in ENEA</vt:lpstr>
      <vt:lpstr>First Predictions on PRECCINSTA Combustion Dynamics via FLUENT/ANSYS</vt:lpstr>
      <vt:lpstr>HeaRT Performance: Test Case Description</vt:lpstr>
      <vt:lpstr>HeaRT Performance: Machines’ Description</vt:lpstr>
      <vt:lpstr>HeaRT Performance: Speed-Up and Efficiency</vt:lpstr>
      <vt:lpstr>HeaRT Performance: Speed-Up and Efficiency</vt:lpstr>
      <vt:lpstr>HeaRT Performance: Wall-Time per Time-Step</vt:lpstr>
      <vt:lpstr>HeaRT Performance: Speed-Up and Efficiency</vt:lpstr>
      <vt:lpstr>Conclusions</vt:lpstr>
      <vt:lpstr>PowerPoint Presentation</vt:lpstr>
      <vt:lpstr>Contact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Nessun titolo diapositiva</dc:title>
  <dc:creator/>
  <cp:lastModifiedBy>Eugenio Giacomazzi</cp:lastModifiedBy>
  <cp:revision>2680</cp:revision>
  <cp:lastPrinted>2012-10-04T07:48:56Z</cp:lastPrinted>
  <dcterms:created xsi:type="dcterms:W3CDTF">1601-01-01T00:00:00Z</dcterms:created>
  <dcterms:modified xsi:type="dcterms:W3CDTF">2013-07-10T12:30:26Z</dcterms:modified>
</cp:coreProperties>
</file>