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Default Extension="bin" ContentType="application/vnd.openxmlformats-officedocument.oleObject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Masters/slideMaster9.xml" ContentType="application/vnd.openxmlformats-officedocument.presentationml.slideMaster+xml"/>
  <Default Extension="vml" ContentType="application/vnd.openxmlformats-officedocument.vmlDrawing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4" r:id="rId2"/>
    <p:sldMasterId id="2147483681" r:id="rId3"/>
    <p:sldMasterId id="2147483688" r:id="rId4"/>
    <p:sldMasterId id="2147483695" r:id="rId5"/>
    <p:sldMasterId id="2147483702" r:id="rId6"/>
    <p:sldMasterId id="2147483709" r:id="rId7"/>
    <p:sldMasterId id="2147483716" r:id="rId8"/>
    <p:sldMasterId id="2147483730" r:id="rId9"/>
    <p:sldMasterId id="2147483737" r:id="rId10"/>
    <p:sldMasterId id="2147483744" r:id="rId11"/>
  </p:sldMasterIdLst>
  <p:notesMasterIdLst>
    <p:notesMasterId r:id="rId51"/>
  </p:notesMasterIdLst>
  <p:handoutMasterIdLst>
    <p:handoutMasterId r:id="rId52"/>
  </p:handoutMasterIdLst>
  <p:sldIdLst>
    <p:sldId id="443" r:id="rId12"/>
    <p:sldId id="440" r:id="rId13"/>
    <p:sldId id="442" r:id="rId14"/>
    <p:sldId id="439" r:id="rId15"/>
    <p:sldId id="410" r:id="rId16"/>
    <p:sldId id="411" r:id="rId17"/>
    <p:sldId id="412" r:id="rId18"/>
    <p:sldId id="413" r:id="rId19"/>
    <p:sldId id="438" r:id="rId20"/>
    <p:sldId id="416" r:id="rId21"/>
    <p:sldId id="417" r:id="rId22"/>
    <p:sldId id="421" r:id="rId23"/>
    <p:sldId id="422" r:id="rId24"/>
    <p:sldId id="423" r:id="rId25"/>
    <p:sldId id="424" r:id="rId26"/>
    <p:sldId id="425" r:id="rId27"/>
    <p:sldId id="430" r:id="rId28"/>
    <p:sldId id="431" r:id="rId29"/>
    <p:sldId id="433" r:id="rId30"/>
    <p:sldId id="435" r:id="rId31"/>
    <p:sldId id="356" r:id="rId32"/>
    <p:sldId id="397" r:id="rId33"/>
    <p:sldId id="404" r:id="rId34"/>
    <p:sldId id="406" r:id="rId35"/>
    <p:sldId id="376" r:id="rId36"/>
    <p:sldId id="395" r:id="rId37"/>
    <p:sldId id="408" r:id="rId38"/>
    <p:sldId id="377" r:id="rId39"/>
    <p:sldId id="390" r:id="rId40"/>
    <p:sldId id="391" r:id="rId41"/>
    <p:sldId id="409" r:id="rId42"/>
    <p:sldId id="394" r:id="rId43"/>
    <p:sldId id="401" r:id="rId44"/>
    <p:sldId id="371" r:id="rId45"/>
    <p:sldId id="385" r:id="rId46"/>
    <p:sldId id="445" r:id="rId47"/>
    <p:sldId id="446" r:id="rId48"/>
    <p:sldId id="444" r:id="rId49"/>
    <p:sldId id="316" r:id="rId50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ora Lindt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  <p:clrMru>
    <a:srgbClr val="AFB0AF"/>
    <a:srgbClr val="CD2559"/>
    <a:srgbClr val="00FF00"/>
    <a:srgbClr val="3E9532"/>
    <a:srgbClr val="005A9B"/>
    <a:srgbClr val="E1B57C"/>
    <a:srgbClr val="B3D29F"/>
    <a:srgbClr val="88B67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1" autoAdjust="0"/>
    <p:restoredTop sz="94756" autoAdjust="0"/>
  </p:normalViewPr>
  <p:slideViewPr>
    <p:cSldViewPr snapToGrid="0" snapToObjects="1">
      <p:cViewPr>
        <p:scale>
          <a:sx n="66" d="100"/>
          <a:sy n="66" d="100"/>
        </p:scale>
        <p:origin x="-966" y="-132"/>
      </p:cViewPr>
      <p:guideLst>
        <p:guide orient="horz" pos="2160"/>
        <p:guide pos="2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1" d="100"/>
        <a:sy n="141" d="100"/>
      </p:scale>
      <p:origin x="0" y="0"/>
    </p:cViewPr>
  </p:sorterViewPr>
  <p:notesViewPr>
    <p:cSldViewPr snapToGrid="0" snapToObjects="1">
      <p:cViewPr>
        <p:scale>
          <a:sx n="66" d="100"/>
          <a:sy n="66" d="100"/>
        </p:scale>
        <p:origin x="-750" y="48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matzke\Desktop\HARP\Ind%20Benchmark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plotArea>
      <c:layout/>
      <c:barChart>
        <c:barDir val="col"/>
        <c:grouping val="stacked"/>
        <c:ser>
          <c:idx val="1"/>
          <c:order val="0"/>
          <c:cat>
            <c:numRef>
              <c:f>Sheet1!$A$3:$A$10</c:f>
              <c:numCache>
                <c:formatCode>General</c:formatCode>
                <c:ptCount val="8"/>
                <c:pt idx="0">
                  <c:v>4</c:v>
                </c:pt>
                <c:pt idx="1">
                  <c:v>8</c:v>
                </c:pt>
                <c:pt idx="2">
                  <c:v>16</c:v>
                </c:pt>
                <c:pt idx="3">
                  <c:v>32</c:v>
                </c:pt>
                <c:pt idx="4">
                  <c:v>64</c:v>
                </c:pt>
                <c:pt idx="5">
                  <c:v>128</c:v>
                </c:pt>
                <c:pt idx="6">
                  <c:v>256</c:v>
                </c:pt>
                <c:pt idx="7">
                  <c:v>512</c:v>
                </c:pt>
              </c:numCache>
            </c:numRef>
          </c:cat>
          <c:val>
            <c:numRef>
              <c:f>Sheet1!$B$3:$B$10</c:f>
              <c:numCache>
                <c:formatCode>General</c:formatCode>
                <c:ptCount val="8"/>
                <c:pt idx="0">
                  <c:v>29600</c:v>
                </c:pt>
                <c:pt idx="1">
                  <c:v>59100</c:v>
                </c:pt>
                <c:pt idx="2">
                  <c:v>118300</c:v>
                </c:pt>
                <c:pt idx="3">
                  <c:v>236100</c:v>
                </c:pt>
                <c:pt idx="4">
                  <c:v>472800</c:v>
                </c:pt>
                <c:pt idx="5">
                  <c:v>944100</c:v>
                </c:pt>
                <c:pt idx="6">
                  <c:v>1889000</c:v>
                </c:pt>
                <c:pt idx="7">
                  <c:v>3772950</c:v>
                </c:pt>
              </c:numCache>
            </c:numRef>
          </c:val>
        </c:ser>
        <c:overlap val="100"/>
        <c:axId val="59509760"/>
        <c:axId val="59511552"/>
      </c:barChart>
      <c:catAx>
        <c:axId val="59509760"/>
        <c:scaling>
          <c:orientation val="minMax"/>
        </c:scaling>
        <c:axPos val="b"/>
        <c:numFmt formatCode="General" sourceLinked="1"/>
        <c:tickLblPos val="nextTo"/>
        <c:crossAx val="59511552"/>
        <c:crosses val="autoZero"/>
        <c:auto val="1"/>
        <c:lblAlgn val="ctr"/>
        <c:lblOffset val="100"/>
      </c:catAx>
      <c:valAx>
        <c:axId val="59511552"/>
        <c:scaling>
          <c:orientation val="minMax"/>
        </c:scaling>
        <c:axPos val="l"/>
        <c:majorGridlines/>
        <c:numFmt formatCode="General" sourceLinked="1"/>
        <c:tickLblPos val="nextTo"/>
        <c:crossAx val="59509760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5" tIns="46583" rIns="93165" bIns="4658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5" tIns="46583" rIns="93165" bIns="4658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4CFF7EF0-9CCA-40BD-830D-312109B2A728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5" tIns="46583" rIns="93165" bIns="4658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5" tIns="46583" rIns="93165" bIns="4658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ABEB2C8C-DF03-486D-B5D6-EE42B6BA48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5" tIns="46583" rIns="93165" bIns="4658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B41DCB-2357-48FE-A2D5-6344606E4C44}" type="datetimeFigureOut">
              <a:rPr lang="en-US"/>
              <a:pPr>
                <a:defRPr/>
              </a:pPr>
              <a:t>7/3/2012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3" rIns="93165" bIns="4658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65" tIns="46583" rIns="93165" bIns="46583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65" tIns="46583" rIns="93165" bIns="4658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1CCCB3-B76B-4FBC-BBC0-84CAEE3CA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Rectangle 7"/>
          <p:cNvSpPr txBox="1">
            <a:spLocks noGrp="1" noChangeArrowheads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18" tIns="47009" rIns="94018" bIns="47009" anchor="b"/>
          <a:lstStyle/>
          <a:p>
            <a:pPr algn="r" defTabSz="941388"/>
            <a:fld id="{87749250-EB9F-4A6B-A281-911B864F71CF}" type="slidenum">
              <a:rPr lang="en-US" sz="1200">
                <a:ea typeface="MS PGothic" pitchFamily="34" charset="-128"/>
              </a:rPr>
              <a:pPr algn="r" defTabSz="941388"/>
              <a:t>5</a:t>
            </a:fld>
            <a:endParaRPr lang="en-US" sz="1200">
              <a:ea typeface="MS PGothic" pitchFamily="34" charset="-128"/>
            </a:endParaRPr>
          </a:p>
        </p:txBody>
      </p:sp>
      <p:sp>
        <p:nvSpPr>
          <p:cNvPr id="534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4275" y="698500"/>
            <a:ext cx="4646613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4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4018" tIns="47009" rIns="94018" bIns="47009" numCol="1" anchor="t" anchorCtr="0" compatLnSpc="1">
            <a:prstTxWarp prst="textNoShape">
              <a:avLst/>
            </a:prstTxWarp>
          </a:bodyPr>
          <a:lstStyle/>
          <a:p>
            <a:pPr marL="44450" eaLnBrk="1" hangingPunct="1"/>
            <a:r>
              <a:rPr lang="en-US" sz="1400" b="1" smtClean="0">
                <a:cs typeface="Helvetica" pitchFamily="34" charset="0"/>
              </a:rPr>
              <a:t>The world’s fastest supercomputer just got faster!</a:t>
            </a:r>
          </a:p>
          <a:p>
            <a:pPr marL="44450" eaLnBrk="1" hangingPunct="1"/>
            <a:r>
              <a:rPr lang="en-US" altLang="ja-JP" smtClean="0">
                <a:cs typeface="Helvetica" pitchFamily="34" charset="0"/>
              </a:rPr>
              <a:t>Largest performance boost ever - up to 5x performance density improvement over previous industry-leading generation - with Intel</a:t>
            </a:r>
            <a:r>
              <a:rPr lang="en-US" altLang="ja-JP" baseline="30000" smtClean="0">
                <a:cs typeface="Helvetica" pitchFamily="34" charset="0"/>
              </a:rPr>
              <a:t>®</a:t>
            </a:r>
            <a:r>
              <a:rPr lang="en-US" altLang="ja-JP" smtClean="0">
                <a:cs typeface="Helvetica" pitchFamily="34" charset="0"/>
              </a:rPr>
              <a:t> Xeon</a:t>
            </a:r>
            <a:r>
              <a:rPr lang="en-US" altLang="ja-JP" baseline="30000" smtClean="0">
                <a:cs typeface="Helvetica" pitchFamily="34" charset="0"/>
              </a:rPr>
              <a:t>®</a:t>
            </a:r>
            <a:r>
              <a:rPr lang="en-US" altLang="ja-JP" smtClean="0">
                <a:cs typeface="Helvetica" pitchFamily="34" charset="0"/>
              </a:rPr>
              <a:t> processor E5 family</a:t>
            </a:r>
          </a:p>
          <a:p>
            <a:pPr marL="44450" eaLnBrk="1" hangingPunct="1"/>
            <a:r>
              <a:rPr lang="en-US" smtClean="0">
                <a:cs typeface="Helvetica" pitchFamily="34" charset="0"/>
              </a:rPr>
              <a:t>Key design innovations and increased flexibility through enhanced R&amp;D investment</a:t>
            </a:r>
          </a:p>
          <a:p>
            <a:pPr marL="44450" eaLnBrk="1" hangingPunct="1"/>
            <a:r>
              <a:rPr lang="en-US" sz="1400" b="1" smtClean="0">
                <a:cs typeface="Helvetica" pitchFamily="34" charset="0"/>
              </a:rPr>
              <a:t>The world-renowned SGI quality and performance you love</a:t>
            </a:r>
          </a:p>
          <a:p>
            <a:pPr marL="44450" eaLnBrk="1" hangingPunct="1"/>
            <a:r>
              <a:rPr lang="en-US" smtClean="0">
                <a:cs typeface="Helvetica" pitchFamily="34" charset="0"/>
              </a:rPr>
              <a:t>Entirely built on industry-standard hardware and software components, enabling access to the full spectrum of the Linux ecosystem</a:t>
            </a:r>
          </a:p>
          <a:p>
            <a:pPr marL="44450" eaLnBrk="1" hangingPunct="1"/>
            <a:r>
              <a:rPr lang="en-US" smtClean="0">
                <a:cs typeface="Helvetica" pitchFamily="34" charset="0"/>
              </a:rPr>
              <a:t>Only system in its class that installs production-ready in hours or days, not weeks or months</a:t>
            </a:r>
          </a:p>
          <a:p>
            <a:pPr marL="44450" eaLnBrk="1" hangingPunct="1"/>
            <a:r>
              <a:rPr lang="en-US" sz="1400" b="1" smtClean="0">
                <a:cs typeface="Helvetica" pitchFamily="34" charset="0"/>
              </a:rPr>
              <a:t>Flexible to fit your workload</a:t>
            </a:r>
          </a:p>
          <a:p>
            <a:pPr marL="44450" eaLnBrk="1" hangingPunct="1"/>
            <a:r>
              <a:rPr lang="en-US" altLang="ja-JP" smtClean="0"/>
              <a:t>Ultimate configuration flexibility in topology/interconnect, power, cooling, CPUs and memory</a:t>
            </a:r>
          </a:p>
          <a:p>
            <a:pPr marL="44450" eaLnBrk="1" hangingPunct="1"/>
            <a:r>
              <a:rPr lang="en-US" altLang="ja-JP" smtClean="0"/>
              <a:t>Seamless scalability from tens of teraflops to tens of petaflops </a:t>
            </a:r>
          </a:p>
          <a:p>
            <a:pPr marL="44450" eaLnBrk="1" hangingPunct="1"/>
            <a:r>
              <a:rPr lang="en-US" altLang="ja-JP" smtClean="0"/>
              <a:t>Expandability within and across technology generations while maintaining uninterrupted production workflow</a:t>
            </a:r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0131" name="Rectangle 3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217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z="1400" b="1" smtClean="0">
                <a:latin typeface="Helvetica Neue LT Std 55 Roman"/>
              </a:rPr>
              <a:t>SGI…</a:t>
            </a:r>
          </a:p>
          <a:p>
            <a:pPr>
              <a:spcBef>
                <a:spcPct val="0"/>
              </a:spcBef>
              <a:buClr>
                <a:srgbClr val="3E9532"/>
              </a:buClr>
              <a:buFontTx/>
              <a:buChar char="•"/>
            </a:pPr>
            <a:r>
              <a:rPr lang="en-US" smtClean="0">
                <a:latin typeface="Helvetica Neue LT Std 55 Roman"/>
              </a:rPr>
              <a:t>Is an expert in the design and deployment of the InfiniBand clusters. </a:t>
            </a:r>
          </a:p>
          <a:p>
            <a:pPr>
              <a:spcBef>
                <a:spcPct val="0"/>
              </a:spcBef>
              <a:buClr>
                <a:srgbClr val="3E9532"/>
              </a:buClr>
              <a:buFontTx/>
              <a:buChar char="•"/>
            </a:pPr>
            <a:r>
              <a:rPr lang="en-US" smtClean="0">
                <a:latin typeface="Helvetica Neue LT Std 55 Roman"/>
              </a:rPr>
              <a:t>Has done extensive performance testing of various InfiniBand topologies.</a:t>
            </a:r>
          </a:p>
          <a:p>
            <a:pPr>
              <a:spcBef>
                <a:spcPct val="0"/>
              </a:spcBef>
              <a:buClr>
                <a:srgbClr val="3E9532"/>
              </a:buClr>
              <a:buFontTx/>
              <a:buChar char="•"/>
            </a:pPr>
            <a:r>
              <a:rPr lang="en-US" smtClean="0">
                <a:latin typeface="Helvetica Neue LT Std 55 Roman"/>
              </a:rPr>
              <a:t>Can help organizations make informed choices regarding the best topology versus other vendors’ limitations that drive them to push one topology choice above others.</a:t>
            </a:r>
          </a:p>
          <a:p>
            <a:endParaRPr lang="en-US" smtClean="0"/>
          </a:p>
        </p:txBody>
      </p:sp>
      <p:sp>
        <p:nvSpPr>
          <p:cNvPr id="196612" name="Slide Number Placeholder 3"/>
          <p:cNvSpPr txBox="1">
            <a:spLocks noGrp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5" tIns="46588" rIns="93175" bIns="46588"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63A41260-F2A8-424C-BA64-3A828F3AD27B}" type="slidenum">
              <a:rPr lang="en-US" sz="1200" smtClean="0">
                <a:cs typeface="+mn-cs"/>
              </a:rPr>
              <a:pPr algn="r">
                <a:defRPr/>
              </a:pPr>
              <a:t>15</a:t>
            </a:fld>
            <a:endParaRPr lang="en-US" sz="12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394" name="Rectangle 7"/>
          <p:cNvSpPr txBox="1">
            <a:spLocks noGrp="1" noChangeArrowheads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61" tIns="46580" rIns="93161" bIns="46580" anchor="b"/>
          <a:lstStyle/>
          <a:p>
            <a:pPr algn="r" defTabSz="931863"/>
            <a:fld id="{C41D5787-994B-43AD-852A-04EF44371DC1}" type="slidenum">
              <a:rPr lang="en-US" sz="1100">
                <a:ea typeface="MS PGothic" pitchFamily="34" charset="-128"/>
              </a:rPr>
              <a:pPr algn="r" defTabSz="931863"/>
              <a:t>17</a:t>
            </a:fld>
            <a:endParaRPr lang="en-US" sz="1100">
              <a:ea typeface="MS PGothic" pitchFamily="34" charset="-128"/>
            </a:endParaRPr>
          </a:p>
        </p:txBody>
      </p:sp>
      <p:sp>
        <p:nvSpPr>
          <p:cNvPr id="571395" name="Rectangle 2"/>
          <p:cNvSpPr>
            <a:spLocks noGrp="1" noRot="1" noChangeArrowheads="1" noTextEdit="1"/>
          </p:cNvSpPr>
          <p:nvPr>
            <p:ph type="sldImg"/>
          </p:nvPr>
        </p:nvSpPr>
        <p:spPr bwMode="auto">
          <a:xfrm>
            <a:off x="1190625" y="698500"/>
            <a:ext cx="4643438" cy="3482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1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3250"/>
            <a:ext cx="5140325" cy="4184650"/>
          </a:xfrm>
          <a:noFill/>
        </p:spPr>
        <p:txBody>
          <a:bodyPr wrap="square" lIns="93161" tIns="46580" rIns="93161" bIns="46580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958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pPr marL="365125" indent="-319088" eaLnBrk="1" hangingPunct="1"/>
            <a:r>
              <a:rPr lang="en-US" sz="1800" b="1" smtClean="0">
                <a:cs typeface="Helvetica" pitchFamily="34" charset="0"/>
              </a:rPr>
              <a:t>IP-115 Twin-Node Compute Blade Options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36 compute nodes per Enclosure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Ability to support accelerators in dense packaging</a:t>
            </a:r>
          </a:p>
          <a:p>
            <a:pPr marL="365125" indent="-319088" eaLnBrk="1" hangingPunct="1"/>
            <a:r>
              <a:rPr lang="en-US" sz="1800" b="1" smtClean="0">
                <a:cs typeface="Helvetica" pitchFamily="34" charset="0"/>
              </a:rPr>
              <a:t>Independently Scalable Power Architecture</a:t>
            </a:r>
          </a:p>
          <a:p>
            <a:pPr marL="365125" indent="-319088" eaLnBrk="1" hangingPunct="1"/>
            <a:r>
              <a:rPr lang="en-US" sz="1800" b="1" smtClean="0">
                <a:cs typeface="Helvetica" pitchFamily="34" charset="0"/>
              </a:rPr>
              <a:t>Separable Cooling Solutions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Air-cooled for lower power blades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Options for open-loop chilled-water or closed-loop warm water cooling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Options for integrated liquid cooling (cold sinks) at the node level</a:t>
            </a:r>
          </a:p>
          <a:p>
            <a:pPr marL="365125" indent="-319088" eaLnBrk="1" hangingPunct="1"/>
            <a:r>
              <a:rPr lang="en-US" sz="1800" b="1" smtClean="0">
                <a:cs typeface="Helvetica" pitchFamily="34" charset="0"/>
              </a:rPr>
              <a:t>Unified Backplane Fabric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Single enclosure pair solution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Fabric switches enable topology choices</a:t>
            </a:r>
          </a:p>
          <a:p>
            <a:pPr marL="365125" indent="-319088" eaLnBrk="1" hangingPunct="1"/>
            <a:r>
              <a:rPr lang="en-US" sz="1800" b="1" smtClean="0">
                <a:cs typeface="Helvetica" pitchFamily="34" charset="0"/>
              </a:rPr>
              <a:t>Multiple Data Center Environment Support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Traditional hot/cold aisle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High density closed-loop cooling</a:t>
            </a:r>
          </a:p>
          <a:p>
            <a:pPr marL="822325" lvl="1" indent="-319088" eaLnBrk="1" hangingPunct="1"/>
            <a:r>
              <a:rPr lang="en-US" sz="1400" smtClean="0">
                <a:cs typeface="Helvetica" pitchFamily="34" charset="0"/>
              </a:rPr>
              <a:t>Large scale container solution</a:t>
            </a:r>
            <a:endParaRPr lang="en-US" smtClean="0"/>
          </a:p>
        </p:txBody>
      </p:sp>
      <p:sp>
        <p:nvSpPr>
          <p:cNvPr id="2" name="Slide Number Placeholder 3"/>
          <p:cNvSpPr txBox="1">
            <a:spLocks noGrp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5" tIns="46588" rIns="93175" bIns="46588" anchor="b"/>
          <a:lstStyle/>
          <a:p>
            <a:pPr algn="r">
              <a:defRPr/>
            </a:pPr>
            <a:fld id="{A3E982E3-5D05-4F11-9770-7F2F7DE939A6}" type="slidenum">
              <a:rPr lang="en-US" sz="1200">
                <a:latin typeface="+mn-lt"/>
                <a:cs typeface="+mn-cs"/>
              </a:rPr>
              <a:pPr algn="r">
                <a:defRPr/>
              </a:pPr>
              <a:t>20</a:t>
            </a:fld>
            <a:endParaRPr lang="en-US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76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3EA7AF0-3658-4F31-8E94-ADBC5342FD5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3676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675" y="5083175"/>
            <a:ext cx="563245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Rectangle 7"/>
          <p:cNvSpPr txBox="1">
            <a:spLocks noGrp="1" noChangeArrowheads="1"/>
          </p:cNvSpPr>
          <p:nvPr/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1" tIns="46576" rIns="93151" bIns="46576" anchor="b"/>
          <a:lstStyle/>
          <a:p>
            <a:pPr algn="r" defTabSz="900113"/>
            <a:fld id="{47951A83-7DEB-4B78-9274-D9A752A497C0}" type="slidenum">
              <a:rPr lang="en-US" sz="1100">
                <a:ea typeface="MS PGothic" pitchFamily="34" charset="-128"/>
              </a:rPr>
              <a:pPr algn="r" defTabSz="900113"/>
              <a:t>36</a:t>
            </a:fld>
            <a:endParaRPr lang="en-US" sz="1100">
              <a:ea typeface="MS PGothic" pitchFamily="34" charset="-128"/>
            </a:endParaRPr>
          </a:p>
        </p:txBody>
      </p:sp>
      <p:sp>
        <p:nvSpPr>
          <p:cNvPr id="593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0625" y="698500"/>
            <a:ext cx="4646613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3250"/>
            <a:ext cx="5140325" cy="4184650"/>
          </a:xfrm>
          <a:noFill/>
        </p:spPr>
        <p:txBody>
          <a:bodyPr wrap="square" lIns="93151" tIns="46576" rIns="93151" bIns="46576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0" name="Rectangle 7"/>
          <p:cNvSpPr txBox="1">
            <a:spLocks noGrp="1" noChangeArrowheads="1"/>
          </p:cNvSpPr>
          <p:nvPr/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1" tIns="46576" rIns="93151" bIns="46576" anchor="b"/>
          <a:lstStyle/>
          <a:p>
            <a:pPr algn="r" defTabSz="900113"/>
            <a:fld id="{25ACBE52-D9B4-4DB0-ADE3-09E4CB32483D}" type="slidenum">
              <a:rPr lang="en-US" sz="1100">
                <a:ea typeface="MS PGothic" pitchFamily="34" charset="-128"/>
              </a:rPr>
              <a:pPr algn="r" defTabSz="900113"/>
              <a:t>37</a:t>
            </a:fld>
            <a:endParaRPr lang="en-US" sz="1100">
              <a:ea typeface="MS PGothic" pitchFamily="34" charset="-128"/>
            </a:endParaRPr>
          </a:p>
        </p:txBody>
      </p:sp>
      <p:sp>
        <p:nvSpPr>
          <p:cNvPr id="595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90625" y="698500"/>
            <a:ext cx="4646613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59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4413250"/>
            <a:ext cx="5140325" cy="4184650"/>
          </a:xfrm>
          <a:noFill/>
        </p:spPr>
        <p:txBody>
          <a:bodyPr wrap="square" lIns="93151" tIns="46576" rIns="93151" bIns="46576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6579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pPr defTabSz="914400"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75108" name="Slide Number Placeholder 3"/>
          <p:cNvSpPr txBox="1">
            <a:spLocks noGrp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5" tIns="46588" rIns="93175" bIns="46588"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fld id="{A3B79799-5A8F-45B5-B461-2B1307C0CA76}" type="slidenum">
              <a:rPr lang="en-US" sz="1200" smtClean="0">
                <a:cs typeface="+mn-cs"/>
              </a:rPr>
              <a:pPr algn="r">
                <a:defRPr/>
              </a:pPr>
              <a:t>6</a:t>
            </a:fld>
            <a:endParaRPr lang="en-US" sz="120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8627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5" tIns="46588" rIns="93175" bIns="46588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7FDB3F2-9FD8-4EDE-AFF8-43A8E65B5056}" type="slidenum">
              <a:rPr lang="en-US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067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b="1" smtClean="0"/>
          </a:p>
        </p:txBody>
      </p:sp>
      <p:sp>
        <p:nvSpPr>
          <p:cNvPr id="540676" name="Slide Number Placeholder 3"/>
          <p:cNvSpPr txBox="1">
            <a:spLocks noGrp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5" tIns="46588" rIns="93175" bIns="46588" anchor="b"/>
          <a:lstStyle/>
          <a:p>
            <a:pPr algn="r"/>
            <a:fld id="{57715E96-13E3-4459-BB37-B58F42218C42}" type="slidenum">
              <a:rPr lang="en-US" sz="1200">
                <a:latin typeface="Calibri" pitchFamily="34" charset="0"/>
              </a:rPr>
              <a:pPr algn="r"/>
              <a:t>8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5000"/>
              </a:spcBef>
              <a:spcAft>
                <a:spcPts val="600"/>
              </a:spcAft>
              <a:defRPr/>
            </a:pPr>
            <a:r>
              <a:rPr lang="en-US" b="1" i="1" dirty="0" smtClean="0">
                <a:latin typeface="Helvetica Neue LT Std 55 Roman"/>
                <a:ea typeface="ＭＳ Ｐゴシック"/>
                <a:cs typeface="ＭＳ Ｐゴシック"/>
              </a:rPr>
              <a:t>Reformat text in the top – lop it off and add to bottom</a:t>
            </a:r>
          </a:p>
          <a:p>
            <a:pPr>
              <a:spcBef>
                <a:spcPct val="25000"/>
              </a:spcBef>
              <a:spcAft>
                <a:spcPts val="600"/>
              </a:spcAft>
              <a:defRPr/>
            </a:pPr>
            <a:endParaRPr lang="en-US" b="1" dirty="0" smtClean="0">
              <a:latin typeface="Helvetica Neue LT Std 55 Roman"/>
              <a:ea typeface="ＭＳ Ｐゴシック"/>
              <a:cs typeface="ＭＳ Ｐゴシック"/>
            </a:endParaRPr>
          </a:p>
          <a:p>
            <a:pPr>
              <a:spcBef>
                <a:spcPct val="25000"/>
              </a:spcBef>
              <a:spcAft>
                <a:spcPts val="600"/>
              </a:spcAft>
              <a:defRPr/>
            </a:pPr>
            <a:r>
              <a:rPr lang="en-US" b="1" dirty="0" smtClean="0">
                <a:latin typeface="Helvetica Neue LT Std 55 Roman"/>
                <a:ea typeface="ＭＳ Ｐゴシック"/>
                <a:cs typeface="ＭＳ Ｐゴシック"/>
              </a:rPr>
              <a:t>Used for IP-115 Gemini “twin” blades; replaces the traditional air-cooled heat sinks on the CPUs to enable highest watt SKU support</a:t>
            </a:r>
          </a:p>
          <a:p>
            <a:pPr marL="233363" indent="-233363">
              <a:spcAft>
                <a:spcPts val="600"/>
              </a:spcAft>
              <a:buClr>
                <a:srgbClr val="3E9532"/>
              </a:buClr>
              <a:buFont typeface="Arial" charset="0"/>
              <a:buChar char="•"/>
              <a:defRPr/>
            </a:pPr>
            <a:r>
              <a:rPr lang="en-US" dirty="0" smtClean="0">
                <a:latin typeface="Helvetica Neue LT Std 55 Roman"/>
                <a:ea typeface="ＭＳ Ｐゴシック"/>
                <a:cs typeface="ＭＳ Ｐゴシック"/>
              </a:rPr>
              <a:t>Resides between the pair of node boards in each blade slot  (“M-Rack” deployment)</a:t>
            </a:r>
          </a:p>
          <a:p>
            <a:pPr marL="233363" indent="-233363">
              <a:spcAft>
                <a:spcPts val="600"/>
              </a:spcAft>
              <a:buClr>
                <a:srgbClr val="3E9532"/>
              </a:buClr>
              <a:buFont typeface="Arial" charset="0"/>
              <a:buChar char="•"/>
              <a:defRPr/>
            </a:pPr>
            <a:r>
              <a:rPr lang="en-US" dirty="0" smtClean="0">
                <a:latin typeface="Helvetica Neue LT Std 55 Roman"/>
                <a:ea typeface="ＭＳ Ｐゴシック"/>
                <a:cs typeface="ＭＳ Ｐゴシック"/>
              </a:rPr>
              <a:t>Enables highest watt SKU support (e.g., 130W TDPs)</a:t>
            </a:r>
          </a:p>
          <a:p>
            <a:pPr marL="233363" indent="-233363">
              <a:spcAft>
                <a:spcPts val="600"/>
              </a:spcAft>
              <a:buClr>
                <a:srgbClr val="3E9532"/>
              </a:buClr>
              <a:buFont typeface="Arial" charset="0"/>
              <a:buChar char="•"/>
              <a:defRPr/>
            </a:pPr>
            <a:r>
              <a:rPr lang="en-US" dirty="0" smtClean="0">
                <a:latin typeface="Helvetica Neue LT Std 55 Roman"/>
                <a:ea typeface="ＭＳ Ｐゴシック"/>
                <a:cs typeface="ＭＳ Ｐゴシック"/>
              </a:rPr>
              <a:t>Utilizes a liquid-to-water heat exchanger that provisions the required quantity of flow to the M-Racks for cooling  </a:t>
            </a:r>
            <a:endParaRPr lang="en-US" dirty="0" smtClean="0"/>
          </a:p>
        </p:txBody>
      </p:sp>
      <p:sp>
        <p:nvSpPr>
          <p:cNvPr id="585732" name="Slide Number Placeholder 3"/>
          <p:cNvSpPr txBox="1">
            <a:spLocks noGrp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5" tIns="46588" rIns="93175" bIns="46588" anchor="b"/>
          <a:lstStyle/>
          <a:p>
            <a:pPr algn="r"/>
            <a:fld id="{D4270AB3-FA04-417A-915A-97F21E9EDCAA}" type="slidenum">
              <a:rPr lang="en-US" sz="1200">
                <a:latin typeface="Calibri" pitchFamily="34" charset="0"/>
              </a:rPr>
              <a:pPr algn="r"/>
              <a:t>9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7"/>
          <p:cNvSpPr txBox="1">
            <a:spLocks noGrp="1" noChangeArrowheads="1"/>
          </p:cNvSpPr>
          <p:nvPr/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48" tIns="46574" rIns="93148" bIns="46574" anchor="b"/>
          <a:lstStyle/>
          <a:p>
            <a:pPr algn="r" defTabSz="931863"/>
            <a:fld id="{309863CC-4F20-49F0-8135-6DFF5C682E28}" type="slidenum">
              <a:rPr lang="en-US" sz="1200">
                <a:latin typeface="Calibri" pitchFamily="34" charset="0"/>
              </a:rPr>
              <a:pPr algn="r" defTabSz="931863"/>
              <a:t>10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545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8500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5796" name="Notes Placeholder 1"/>
          <p:cNvSpPr>
            <a:spLocks noGrp="1"/>
          </p:cNvSpPr>
          <p:nvPr/>
        </p:nvSpPr>
        <p:spPr bwMode="auto">
          <a:xfrm>
            <a:off x="701675" y="4416425"/>
            <a:ext cx="5607050" cy="41830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3148" tIns="46574" rIns="93148" bIns="46574"/>
          <a:lstStyle/>
          <a:p>
            <a:pPr>
              <a:spcBef>
                <a:spcPct val="30000"/>
              </a:spcBef>
            </a:pPr>
            <a:endParaRPr lang="fr-FR" sz="1200">
              <a:latin typeface="Calibri" pitchFamily="34" charset="0"/>
            </a:endParaRPr>
          </a:p>
        </p:txBody>
      </p:sp>
      <p:sp>
        <p:nvSpPr>
          <p:cNvPr id="545797" name="Notes Placeholder 1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pPr defTabSz="912813"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784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/>
            <a:r>
              <a:rPr lang="en-US" sz="1600" b="1" smtClean="0">
                <a:cs typeface="Helvetica" pitchFamily="34" charset="0"/>
              </a:rPr>
              <a:t>“Closed-Loop Airflow” Environment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Integrated hot aisle containment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No air from within the cell is mixed with the data center air wherein the cell is installed (versus a hot/cold aisle arrangement - open loop airflow - wherein the air is mixed)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Always water-cooled</a:t>
            </a:r>
          </a:p>
          <a:p>
            <a:pPr marL="228600" indent="-228600" eaLnBrk="1" hangingPunct="1"/>
            <a:r>
              <a:rPr lang="en-US" sz="1600" b="1" smtClean="0">
                <a:cs typeface="Helvetica" pitchFamily="34" charset="0"/>
              </a:rPr>
              <a:t>Supports Warm Water Cooling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Broad range of acceptable temperatures for additional cost savings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Contains air-to-water heat exchanger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Contains a liquid-to-water heat exchanger when cold sinks are deployed</a:t>
            </a:r>
          </a:p>
          <a:p>
            <a:pPr marL="228600" indent="-228600" eaLnBrk="1" hangingPunct="1"/>
            <a:r>
              <a:rPr lang="en-US" sz="1600" b="1" smtClean="0">
                <a:cs typeface="Helvetica" pitchFamily="34" charset="0"/>
              </a:rPr>
              <a:t>Contains Large, “Unified” Cooling Racks for Efficiency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Compute racks do not have their own cooling at the rack level 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Decreases power costs associated with cooling</a:t>
            </a:r>
          </a:p>
          <a:p>
            <a:pPr lvl="2" eaLnBrk="1" hangingPunct="1"/>
            <a:r>
              <a:rPr lang="en-US" smtClean="0">
                <a:cs typeface="Helvetica" pitchFamily="34" charset="0"/>
              </a:rPr>
              <a:t>All cooling elements utilize one water source</a:t>
            </a:r>
            <a:endParaRPr lang="en-US" smtClean="0"/>
          </a:p>
        </p:txBody>
      </p:sp>
      <p:sp>
        <p:nvSpPr>
          <p:cNvPr id="547844" name="Slide Number Placeholder 3"/>
          <p:cNvSpPr txBox="1">
            <a:spLocks noGrp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5" tIns="46588" rIns="93175" bIns="46588" anchor="b"/>
          <a:lstStyle/>
          <a:p>
            <a:pPr algn="r"/>
            <a:fld id="{75951427-4989-48A2-8122-C2EA75DD80FD}" type="slidenum">
              <a:rPr lang="en-US" sz="1200">
                <a:latin typeface="Calibri" pitchFamily="34" charset="0"/>
              </a:rPr>
              <a:pPr algn="r"/>
              <a:t>11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603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5" tIns="46588" rIns="93175" bIns="46588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9299F95-63B6-4581-8925-E016BC605CE6}" type="slidenum">
              <a:rPr lang="en-US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US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8083" name="Rectangle 3"/>
          <p:cNvSpPr>
            <a:spLocks noGrp="1"/>
          </p:cNvSpPr>
          <p:nvPr>
            <p:ph type="body" idx="1"/>
          </p:nvPr>
        </p:nvSpPr>
        <p:spPr bwMode="auto">
          <a:xfrm>
            <a:off x="700088" y="4414838"/>
            <a:ext cx="5610225" cy="4183062"/>
          </a:xfrm>
          <a:noFill/>
        </p:spPr>
        <p:txBody>
          <a:bodyPr wrap="square" lIns="93175" tIns="46588" rIns="93175" bIns="46588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jpe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5"/>
          <p:cNvSpPr txBox="1"/>
          <p:nvPr userDrawn="1"/>
        </p:nvSpPr>
        <p:spPr>
          <a:xfrm>
            <a:off x="355600" y="6356350"/>
            <a:ext cx="2513013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Helvetica Neue LT Std 55 Roman"/>
                <a:cs typeface="HelveticaNeueLT Std Bold"/>
              </a:rPr>
              <a:t>©2012 SGI</a:t>
            </a:r>
          </a:p>
        </p:txBody>
      </p:sp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"/>
          <p:cNvSpPr txBox="1"/>
          <p:nvPr userDrawn="1"/>
        </p:nvSpPr>
        <p:spPr>
          <a:xfrm>
            <a:off x="1611313" y="6291263"/>
            <a:ext cx="1928812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rPr>
              <a:t>SGI Confidential 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5146675" y="6297613"/>
            <a:ext cx="30956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+mn-cs"/>
              </a:rPr>
              <a:t>Not for Distribution or Reuse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55600" y="312709"/>
            <a:ext cx="8483600" cy="8064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400" baseline="0">
                <a:solidFill>
                  <a:srgbClr val="005A9B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806575"/>
            <a:ext cx="8483600" cy="4378324"/>
          </a:xfrm>
          <a:prstGeom prst="rect">
            <a:avLst/>
          </a:prstGeom>
        </p:spPr>
        <p:txBody>
          <a:bodyPr vert="horz"/>
          <a:lstStyle>
            <a:lvl1pPr marL="365760" indent="-320040">
              <a:defRPr sz="2600"/>
            </a:lvl1pPr>
            <a:lvl2pPr marL="822960" indent="-320040">
              <a:defRPr baseline="0"/>
            </a:lvl2pPr>
            <a:lvl3pPr marL="1097280" indent="-228600">
              <a:defRPr baseline="0"/>
            </a:lvl3pPr>
            <a:lvl5pPr marL="0" indent="-411480">
              <a:spcBef>
                <a:spcPts val="300"/>
              </a:spcBef>
              <a:buFont typeface="Wingdings" charset="2"/>
              <a:buChar char="ü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4206875" y="6356350"/>
            <a:ext cx="744538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/>
                </a:solidFill>
                <a:latin typeface="HelveticaNeueLT Std"/>
                <a:cs typeface="HelveticaNeueLT Std"/>
              </a:defRPr>
            </a:lvl1pPr>
          </a:lstStyle>
          <a:p>
            <a:pPr>
              <a:defRPr/>
            </a:pPr>
            <a:fld id="{41156B36-2EAC-4094-B900-C1BA2A547E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9371962D-2F2C-4836-9072-52962084C61D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C1DF3B1B-31AF-4AD8-AE79-B7545687AA02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B79FD60A-27EB-4F6B-9FA3-BE8F6BE05A48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A34D2FB9-684C-4E12-B06B-67E25F8C4114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 marL="2286000" indent="0">
              <a:buNone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B2054050-06E1-43D3-88D9-1A7351B8E1AB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1DB6B2B3-ADAB-4247-9CDF-4AC50626991F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12BFE1ED-F7A4-4D66-8367-520A713F2CE9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73BF1521-9C60-44AA-B3BE-671416D207F7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AC7E929E-B789-4C55-9DB8-C334E92ADF5E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 marL="2286000" indent="0">
              <a:buNone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E0CC2C99-043A-4EC3-933F-B4AB8CB3DD1D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/>
          <p:cNvGraphicFramePr>
            <a:graphicFrameLocks/>
          </p:cNvGraphicFramePr>
          <p:nvPr/>
        </p:nvGraphicFramePr>
        <p:xfrm>
          <a:off x="920750" y="1679575"/>
          <a:ext cx="7766050" cy="4184650"/>
        </p:xfrm>
        <a:graphic>
          <a:graphicData uri="http://schemas.openxmlformats.org/presentationml/2006/ole">
            <p:oleObj spid="_x0000_s599041" r:id="rId3" imgW="7766977" imgH="4182218" progId="Excel.Chart.8">
              <p:embed/>
            </p:oleObj>
          </a:graphicData>
        </a:graphic>
      </p:graphicFrame>
      <p:sp>
        <p:nvSpPr>
          <p:cNvPr id="4" name="TextBox 9"/>
          <p:cNvSpPr txBox="1"/>
          <p:nvPr userDrawn="1"/>
        </p:nvSpPr>
        <p:spPr>
          <a:xfrm>
            <a:off x="355600" y="6356350"/>
            <a:ext cx="57785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Helvetica Neue LT Std 55 Roman"/>
                <a:cs typeface="HelveticaNeueLT Std Bold"/>
              </a:rPr>
              <a:t>©2012 SGI</a:t>
            </a:r>
          </a:p>
        </p:txBody>
      </p:sp>
      <p:pic>
        <p:nvPicPr>
          <p:cNvPr id="5" name="Picture 13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4"/>
          <p:cNvSpPr>
            <a:spLocks noGrp="1"/>
          </p:cNvSpPr>
          <p:nvPr>
            <p:ph sz="quarter" idx="15"/>
          </p:nvPr>
        </p:nvSpPr>
        <p:spPr>
          <a:xfrm>
            <a:off x="355600" y="312709"/>
            <a:ext cx="8483600" cy="8064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400" baseline="0">
                <a:solidFill>
                  <a:srgbClr val="005A9B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4206875" y="6356350"/>
            <a:ext cx="744538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rgbClr val="AFB0AF"/>
                </a:solidFill>
                <a:latin typeface="HelveticaNeueLT Std"/>
                <a:cs typeface="HelveticaNeueLT Std"/>
              </a:defRPr>
            </a:lvl1pPr>
          </a:lstStyle>
          <a:p>
            <a:pPr>
              <a:defRPr/>
            </a:pPr>
            <a:fld id="{92AA5923-167E-4D21-B220-1FC70BA53D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233BB16E-178C-438A-9359-FF938F2F9989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F13CBE2C-FFEE-459E-8111-172F35A79FCE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720D981D-6311-4803-8978-9F832547DF1F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59BC52A4-752D-4EAE-8EB6-2CA2D5EEC458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B2AA56D8-9EA3-4F6B-A850-F19336C7A7D0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DB8DC49A-F912-46ED-BD1E-B3339E67D133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665EDDE8-FCF1-4055-A19B-85B5ABC9DF77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82018748-A3CA-4B1A-B31C-6CCB9432B667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FAF223C6-CA76-4056-B63B-0F07AB0F1608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4C6523BB-E525-4674-84E5-210776BE6D67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 userDrawn="1"/>
        </p:nvSpPr>
        <p:spPr>
          <a:xfrm>
            <a:off x="355600" y="6356350"/>
            <a:ext cx="1055688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Helvetica Neue LT Std 55 Roman"/>
                <a:cs typeface="HelveticaNeueLT Std Bold"/>
              </a:rPr>
              <a:t>©2012 SGI</a:t>
            </a:r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206875" y="6356350"/>
            <a:ext cx="744538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rgbClr val="AFB0AF"/>
                </a:solidFill>
                <a:latin typeface="HelveticaNeueLT Std"/>
                <a:cs typeface="HelveticaNeueLT Std"/>
              </a:defRPr>
            </a:lvl1pPr>
          </a:lstStyle>
          <a:p>
            <a:pPr>
              <a:defRPr/>
            </a:pPr>
            <a:fld id="{BC79F460-87F2-41A5-9845-D5B2B1F1F6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B0BB3CF3-2D4F-47EB-A279-4EB1C3929375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D5695854-C4F7-4380-B0E4-3D3DDC8C9642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DD1CB825-25AB-42A0-B065-4EDEF850B942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87378279-690A-4EB8-929F-FB28BF50020C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 marL="2286000" indent="0">
              <a:buNone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2DF7A6C0-5CC3-4058-B893-5076DD41F89D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7EAD8350-CC10-4752-AAEA-4A6CD390C18C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640966EC-A848-425E-AF4C-4DFBCC60ABA6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D8ACB7A1-EED8-4205-8807-2E7CB69B33BB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884CFF7B-B9B4-48F0-81D2-92444F8230E1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4735BADD-D6CE-4F57-A0E5-A18A3427D547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 userDrawn="1"/>
        </p:nvSpPr>
        <p:spPr>
          <a:xfrm>
            <a:off x="355600" y="6356350"/>
            <a:ext cx="1055688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schemeClr val="bg1">
                    <a:lumMod val="50000"/>
                  </a:schemeClr>
                </a:solidFill>
                <a:latin typeface="Helvetica Neue LT Std 55 Roman"/>
                <a:cs typeface="HelveticaNeueLT Std Bold"/>
              </a:rPr>
              <a:t>©2012 SGI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206875" y="6356350"/>
            <a:ext cx="744538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rgbClr val="AFB0AF"/>
                </a:solidFill>
                <a:latin typeface="HelveticaNeueLT Std"/>
                <a:cs typeface="HelveticaNeueLT Std"/>
              </a:defRPr>
            </a:lvl1pPr>
          </a:lstStyle>
          <a:p>
            <a:pPr>
              <a:defRPr/>
            </a:pPr>
            <a:fld id="{C0C5442E-CEC9-4048-90F0-B0E338A6B2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C36E8EBF-7EA1-4463-87D9-D0EC4AAB5DC8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CCCD8DEA-6018-49BD-BE11-5ABFBB4F1E8B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3B1EE2ED-C6EB-4555-A1C6-8C69F947CDB3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 marL="2286000" indent="0">
              <a:buNone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244F64B1-551E-42A1-8B9B-7E6D29A3F311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5F4F2AA8-2490-4052-9BD9-10C27CA79F8E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072A9206-16B5-409B-8E20-8D3ABCF90B39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0D149145-EAC3-4961-A15A-69DF3BF101E2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75E85CE2-BE70-41A9-AEDC-7E490AF91DE2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 marL="2286000" indent="0">
              <a:buNone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66294574-2130-4BF5-A2BE-BCF080087A75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624638" y="4914900"/>
            <a:ext cx="20447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355600" y="4811713"/>
            <a:ext cx="32004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5600" y="1577651"/>
            <a:ext cx="7587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7"/>
          </p:nvPr>
        </p:nvSpPr>
        <p:spPr>
          <a:xfrm>
            <a:off x="4206875" y="6356350"/>
            <a:ext cx="744538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rgbClr val="AFB0AF"/>
                </a:solidFill>
                <a:latin typeface="HelveticaNeueLT Std"/>
                <a:cs typeface="HelveticaNeueLT Std"/>
              </a:defRPr>
            </a:lvl1pPr>
          </a:lstStyle>
          <a:p>
            <a:pPr>
              <a:defRPr/>
            </a:pPr>
            <a:fld id="{02FF2B59-6ED8-4089-AD42-DCE9F26DD2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/>
          <p:cNvGraphicFramePr>
            <a:graphicFrameLocks/>
          </p:cNvGraphicFramePr>
          <p:nvPr/>
        </p:nvGraphicFramePr>
        <p:xfrm>
          <a:off x="920750" y="1679575"/>
          <a:ext cx="7766050" cy="4184650"/>
        </p:xfrm>
        <a:graphic>
          <a:graphicData uri="http://schemas.openxmlformats.org/presentationml/2006/ole">
            <p:oleObj spid="_x0000_s647169" r:id="rId3" imgW="7766977" imgH="4182218" progId="Excel.Chart.8">
              <p:embed/>
            </p:oleObj>
          </a:graphicData>
        </a:graphic>
      </p:graphicFrame>
      <p:sp>
        <p:nvSpPr>
          <p:cNvPr id="4" name="TextBox 9"/>
          <p:cNvSpPr txBox="1"/>
          <p:nvPr userDrawn="1"/>
        </p:nvSpPr>
        <p:spPr>
          <a:xfrm>
            <a:off x="355600" y="6356350"/>
            <a:ext cx="5778500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prstClr val="white">
                    <a:lumMod val="50000"/>
                  </a:prstClr>
                </a:solidFill>
                <a:latin typeface="Helvetica Neue LT Std 55 Roman"/>
                <a:cs typeface="HelveticaNeueLT Std Bold"/>
              </a:rPr>
              <a:t>©2011 SGI</a:t>
            </a:r>
          </a:p>
        </p:txBody>
      </p:sp>
      <p:pic>
        <p:nvPicPr>
          <p:cNvPr id="5" name="Picture 13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ontent Placeholder 4"/>
          <p:cNvSpPr>
            <a:spLocks noGrp="1"/>
          </p:cNvSpPr>
          <p:nvPr>
            <p:ph sz="quarter" idx="15"/>
          </p:nvPr>
        </p:nvSpPr>
        <p:spPr>
          <a:xfrm>
            <a:off x="355600" y="312709"/>
            <a:ext cx="8483600" cy="8064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400" baseline="0">
                <a:solidFill>
                  <a:srgbClr val="005A9B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4206875" y="6356350"/>
            <a:ext cx="744538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rgbClr val="AFB0AF"/>
                </a:solidFill>
                <a:latin typeface="HelveticaNeueLT Std"/>
                <a:cs typeface="HelveticaNeueLT Std"/>
              </a:defRPr>
            </a:lvl1pPr>
          </a:lstStyle>
          <a:p>
            <a:pPr>
              <a:defRPr/>
            </a:pPr>
            <a:fld id="{F5E29FE3-5D85-4716-9A75-E8A1E15903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 userDrawn="1"/>
        </p:nvSpPr>
        <p:spPr>
          <a:xfrm>
            <a:off x="355600" y="6356350"/>
            <a:ext cx="1055688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prstClr val="white">
                    <a:lumMod val="50000"/>
                  </a:prstClr>
                </a:solidFill>
                <a:latin typeface="Helvetica Neue LT Std 55 Roman"/>
                <a:cs typeface="HelveticaNeueLT Std Bold"/>
              </a:rPr>
              <a:t>©2011 SGI</a:t>
            </a:r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206875" y="6356350"/>
            <a:ext cx="744538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rgbClr val="AFB0AF"/>
                </a:solidFill>
                <a:latin typeface="HelveticaNeueLT Std"/>
                <a:cs typeface="HelveticaNeueLT Std"/>
              </a:defRPr>
            </a:lvl1pPr>
          </a:lstStyle>
          <a:p>
            <a:pPr>
              <a:defRPr/>
            </a:pPr>
            <a:fld id="{6C191BED-F397-4F53-AE2A-D695DD8D6A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 userDrawn="1"/>
        </p:nvSpPr>
        <p:spPr>
          <a:xfrm>
            <a:off x="355600" y="6356350"/>
            <a:ext cx="1055688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50" dirty="0">
                <a:solidFill>
                  <a:prstClr val="white">
                    <a:lumMod val="50000"/>
                  </a:prstClr>
                </a:solidFill>
                <a:latin typeface="Helvetica Neue LT Std 55 Roman"/>
                <a:cs typeface="HelveticaNeueLT Std Bold"/>
              </a:rPr>
              <a:t>©2011 SGI</a:t>
            </a:r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4206875" y="6356350"/>
            <a:ext cx="744538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 i="0">
                <a:solidFill>
                  <a:srgbClr val="AFB0AF"/>
                </a:solidFill>
                <a:latin typeface="HelveticaNeueLT Std"/>
                <a:cs typeface="HelveticaNeueLT Std"/>
              </a:defRPr>
            </a:lvl1pPr>
          </a:lstStyle>
          <a:p>
            <a:pPr>
              <a:defRPr/>
            </a:pPr>
            <a:fld id="{99D73F3D-BB95-4B64-ABCE-B9F890A04B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 l="2696" t="15686" r="8824" b="13971"/>
          <a:stretch>
            <a:fillRect/>
          </a:stretch>
        </p:blipFill>
        <p:spPr bwMode="auto">
          <a:xfrm>
            <a:off x="6802438" y="5035550"/>
            <a:ext cx="1647825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5CD3BFAD-4246-4ED2-94FF-A67FE21FDB5F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228600" y="4811713"/>
            <a:ext cx="4495800" cy="10509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28600" y="1577651"/>
            <a:ext cx="7714050" cy="2179431"/>
          </a:xfrm>
          <a:prstGeom prst="rect">
            <a:avLst/>
          </a:prstGeom>
        </p:spPr>
        <p:txBody>
          <a:bodyPr vert="horz"/>
          <a:lstStyle>
            <a:lvl1pPr>
              <a:defRPr sz="6600">
                <a:latin typeface="HelveticaNeueLT Std"/>
                <a:cs typeface="HelveticaNeueLT St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8DD628CE-13A8-47AD-BE41-084666D1D4FC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55600" y="1273175"/>
            <a:ext cx="8483600" cy="4378324"/>
          </a:xfrm>
          <a:prstGeom prst="rect">
            <a:avLst/>
          </a:prstGeom>
        </p:spPr>
        <p:txBody>
          <a:bodyPr vert="horz"/>
          <a:lstStyle>
            <a:lvl1pPr marL="342900" indent="-228600">
              <a:buFont typeface="Arial" pitchFamily="34" charset="0"/>
              <a:buChar char="•"/>
              <a:defRPr sz="2600"/>
            </a:lvl1pPr>
            <a:lvl2pPr marL="571500" indent="-228600">
              <a:buFont typeface="Arial" pitchFamily="34" charset="0"/>
              <a:buChar char="•"/>
              <a:defRPr baseline="0"/>
            </a:lvl2pPr>
            <a:lvl3pPr marL="800100" indent="-228600">
              <a:buFont typeface="Arial" pitchFamily="34" charset="0"/>
              <a:buChar char="•"/>
              <a:defRPr baseline="0"/>
            </a:lvl3pPr>
            <a:lvl5pPr marL="0" indent="-411480">
              <a:spcBef>
                <a:spcPts val="300"/>
              </a:spcBef>
              <a:buFont typeface="Arial" pitchFamily="34" charset="0"/>
              <a:buChar char="•"/>
              <a:defRPr sz="2600" baseline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C5CCC1F2-BDDF-4248-8262-D728918B74B8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buFont typeface="Arial" pitchFamily="34" charset="0"/>
              <a:buChar char="•"/>
              <a:defRPr sz="2000"/>
            </a:lvl3pPr>
            <a:lvl4pPr>
              <a:defRPr sz="1800"/>
            </a:lvl4pPr>
            <a:lvl5pPr>
              <a:defRPr sz="1800"/>
            </a:lvl5pPr>
            <a:lvl6pPr marL="2286000" indent="0">
              <a:buNone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648200"/>
          </a:xfrm>
          <a:prstGeom prst="rect">
            <a:avLst/>
          </a:prstGeom>
        </p:spPr>
        <p:txBody>
          <a:bodyPr/>
          <a:lstStyle>
            <a:lvl1pPr marL="342900" indent="-228600">
              <a:defRPr sz="2600"/>
            </a:lvl1pPr>
            <a:lvl2pPr marL="571500" indent="-228600">
              <a:buFont typeface="Arial" pitchFamily="34" charset="0"/>
              <a:buChar char="•"/>
              <a:defRPr sz="2000"/>
            </a:lvl2pPr>
            <a:lvl3pPr marL="795338" indent="-228600"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5599" y="419101"/>
            <a:ext cx="8569325" cy="8058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0" i="0" baseline="0">
                <a:solidFill>
                  <a:srgbClr val="005A9B"/>
                </a:solidFill>
                <a:latin typeface="Helvetica Neue LT Std 55 Roman"/>
                <a:cs typeface="Helvetica Neue LT Std 55 Roma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58175" y="6230938"/>
            <a:ext cx="5238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9525" y="6578600"/>
            <a:ext cx="47148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r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t>©2012 Silicon Graphics International Corp. All Rights Reserved.	</a:t>
            </a:r>
            <a:fld id="{D7B0DEBF-4D23-42DA-BDC4-EACE6D7CE87F}" type="slidenum">
              <a:rPr lang="en-US" sz="1000" smtClean="0">
                <a:solidFill>
                  <a:prstClr val="black"/>
                </a:solidFill>
                <a:latin typeface="Helvetica Neue LT Std 55 Roman"/>
                <a:cs typeface="+mn-cs"/>
              </a:rPr>
              <a:pPr defTabSz="914400" eaLnBrk="1" hangingPunct="1">
                <a:defRPr/>
              </a:pPr>
              <a:t>‹#›</a:t>
            </a:fld>
            <a:endParaRPr lang="en-US" sz="1000" smtClean="0">
              <a:solidFill>
                <a:prstClr val="black"/>
              </a:solidFill>
              <a:latin typeface="Helvetica Neue LT Std 55 Roman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48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4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2" r:id="rId5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 pitchFamily="34" charset="0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 pitchFamily="34" charset="0"/>
          <a:cs typeface="Helvetic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 pitchFamily="34" charset="0"/>
          <a:cs typeface="Helvetic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 pitchFamily="34" charset="0"/>
          <a:cs typeface="Helvetic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 pitchFamily="34" charset="0"/>
          <a:cs typeface="Helvetic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 pitchFamily="34" charset="0"/>
          <a:cs typeface="Helvetic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 pitchFamily="34" charset="0"/>
          <a:cs typeface="Helvetic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 pitchFamily="34" charset="0"/>
          <a:cs typeface="Helvetic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 pitchFamily="34" charset="0"/>
          <a:cs typeface="Helvetica" pitchFamily="34" charset="0"/>
        </a:defRPr>
      </a:lvl9pPr>
    </p:titleStyle>
    <p:bodyStyle>
      <a:lvl1pPr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 pitchFamily="34" charset="0"/>
          <a:cs typeface="Helvetica"/>
        </a:defRPr>
      </a:lvl1pPr>
      <a:lvl2pPr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 pitchFamily="34" charset="0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 pitchFamily="34" charset="0"/>
          <a:cs typeface="Helvetica"/>
        </a:defRPr>
      </a:lvl3pPr>
      <a:lvl4pPr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 pitchFamily="34" charset="0"/>
          <a:cs typeface="Helvetica"/>
        </a:defRPr>
      </a:lvl4pPr>
      <a:lvl5pPr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 pitchFamily="34" charset="0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+mj-e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cs typeface="Helvetic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cs typeface="Helvetic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cs typeface="Helvetic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cs typeface="Helvetic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cs typeface="Helvetic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cs typeface="Helvetic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cs typeface="Helvetic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cs typeface="Helvetica" pitchFamily="34" charset="0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+mn-e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+mn-e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+mn-e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+mn-e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5A9B"/>
          </a:solidFill>
          <a:latin typeface="Helvetica Neue LT Std 55 Roman"/>
          <a:ea typeface="Helvetica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rgbClr val="005A9B"/>
          </a:solidFill>
          <a:latin typeface="Helvetica Neue LT Std 55 Roman"/>
          <a:ea typeface="Helvetica"/>
          <a:cs typeface="Helvetica"/>
        </a:defRPr>
      </a:lvl9pPr>
    </p:titleStyle>
    <p:bodyStyle>
      <a:lvl1pPr marL="342900" indent="-5715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800" kern="1200">
          <a:solidFill>
            <a:schemeClr val="tx1"/>
          </a:solidFill>
          <a:latin typeface="Helvetica Neue LT Std 55 Roman"/>
          <a:ea typeface="Helvetica"/>
          <a:cs typeface="Helvetica"/>
        </a:defRPr>
      </a:lvl1pPr>
      <a:lvl2pPr marL="742950" indent="-97155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2pPr>
      <a:lvl3pPr marL="547688" indent="-2286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•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3pPr>
      <a:lvl4pPr marL="1600200" indent="-18288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–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4pPr>
      <a:lvl5pPr marL="2057400" indent="-2286000" algn="l" defTabSz="457200" rtl="0" eaLnBrk="0" fontAlgn="base" hangingPunct="0">
        <a:spcBef>
          <a:spcPct val="0"/>
        </a:spcBef>
        <a:spcAft>
          <a:spcPts val="600"/>
        </a:spcAft>
        <a:buClr>
          <a:srgbClr val="49A942"/>
        </a:buClr>
        <a:buFont typeface="Arial" charset="0"/>
        <a:buChar char="»"/>
        <a:defRPr sz="2000" kern="1200">
          <a:solidFill>
            <a:schemeClr val="tx1"/>
          </a:solidFill>
          <a:latin typeface="Helvetica Neue LT Std 55 Roman"/>
          <a:ea typeface="Helvetic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https://www.tagteam.com/TagTeam/client/Zoom.asp?DataID=118022&amp;LS=undefined" TargetMode="External"/><Relationship Id="rId7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51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eg"/><Relationship Id="rId5" Type="http://schemas.openxmlformats.org/officeDocument/2006/relationships/image" Target="../media/image28.wmf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850" name="Picture 1" descr="UV2_door.ps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7575" y="0"/>
            <a:ext cx="10502900" cy="69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Title 2"/>
          <p:cNvSpPr>
            <a:spLocks noGrp="1"/>
          </p:cNvSpPr>
          <p:nvPr>
            <p:ph type="ctrTitle" idx="4294967295"/>
          </p:nvPr>
        </p:nvSpPr>
        <p:spPr bwMode="auto">
          <a:xfrm>
            <a:off x="-80963" y="0"/>
            <a:ext cx="9666288" cy="6858000"/>
          </a:xfrm>
          <a:prstGeom prst="rect">
            <a:avLst/>
          </a:prstGeom>
          <a:solidFill>
            <a:schemeClr val="tx1">
              <a:alpha val="53999"/>
            </a:schemeClr>
          </a:solidFill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  <a:t>ENEA – Roma - 03/07/2012</a:t>
            </a:r>
            <a:b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z="6000" b="1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  <a:t>SGI</a:t>
            </a:r>
            <a: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  <a:t> – HPC roadmap</a:t>
            </a:r>
            <a:b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  <a:t> </a:t>
            </a:r>
            <a:b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  <a:t>Marc Simon : Technical Director (Southern Europe)</a:t>
            </a:r>
            <a: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</a:br>
            <a:endParaRPr lang="en-US" sz="6000" smtClean="0">
              <a:solidFill>
                <a:srgbClr val="558ED5"/>
              </a:solidFill>
              <a:latin typeface="HelveticaNeueLT Std"/>
              <a:ea typeface="HelveticaNeueLT Std"/>
              <a:cs typeface="HelveticaNeueLT St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i="1" smtClean="0">
                <a:ea typeface="Helvetica Neue LT Std 55 Roman"/>
                <a:cs typeface="Helvetica Neue LT Std 55 Roman"/>
              </a:rPr>
              <a:t>Dialing Up The Density!</a:t>
            </a:r>
            <a:br>
              <a:rPr lang="en-US" i="1" smtClean="0">
                <a:ea typeface="Helvetica Neue LT Std 55 Roman"/>
                <a:cs typeface="Helvetica Neue LT Std 55 Roman"/>
              </a:rPr>
            </a:br>
            <a:r>
              <a:rPr lang="en-US" sz="4000" smtClean="0">
                <a:ea typeface="Helvetica Neue LT Std 55 Roman"/>
                <a:cs typeface="Helvetica Neue LT Std 55 Roman"/>
              </a:rPr>
              <a:t>SGI ICE 8400 </a:t>
            </a:r>
            <a:r>
              <a:rPr lang="en-US" sz="4000" smtClean="0">
                <a:ea typeface="Helvetica Neue LT Std 55 Roman"/>
                <a:cs typeface="Helvetica Neue LT Std 55 Roman"/>
                <a:sym typeface="Wingdings" pitchFamily="2" charset="2"/>
              </a:rPr>
              <a:t> </a:t>
            </a:r>
            <a:r>
              <a:rPr lang="en-US" sz="4000" b="1" smtClean="0">
                <a:ea typeface="Helvetica Neue LT Std 55 Roman"/>
                <a:cs typeface="Helvetica Neue LT Std 55 Roman"/>
                <a:sym typeface="Wingdings" pitchFamily="2" charset="2"/>
              </a:rPr>
              <a:t>SGI </a:t>
            </a:r>
            <a:r>
              <a:rPr lang="en-US" sz="4000" b="1" smtClean="0">
                <a:ea typeface="Helvetica Neue LT Std 55 Roman"/>
                <a:cs typeface="Helvetica Neue LT Std 55 Roman"/>
              </a:rPr>
              <a:t>ICE X</a:t>
            </a:r>
            <a:endParaRPr lang="en-US" sz="4000" smtClean="0">
              <a:ea typeface="Helvetica Neue LT Std 55 Roman"/>
              <a:cs typeface="Helvetica Neue LT Std 55 Roman"/>
            </a:endParaRPr>
          </a:p>
        </p:txBody>
      </p:sp>
      <p:grpSp>
        <p:nvGrpSpPr>
          <p:cNvPr id="544771" name="Group 7"/>
          <p:cNvGrpSpPr>
            <a:grpSpLocks/>
          </p:cNvGrpSpPr>
          <p:nvPr/>
        </p:nvGrpSpPr>
        <p:grpSpPr bwMode="auto">
          <a:xfrm>
            <a:off x="520700" y="1608138"/>
            <a:ext cx="2411413" cy="5027612"/>
            <a:chOff x="520065" y="1608455"/>
            <a:chExt cx="2412682" cy="5027613"/>
          </a:xfrm>
        </p:grpSpPr>
        <p:sp>
          <p:nvSpPr>
            <p:cNvPr id="544772" name="Content Placeholder 2"/>
            <p:cNvSpPr>
              <a:spLocks/>
            </p:cNvSpPr>
            <p:nvPr/>
          </p:nvSpPr>
          <p:spPr bwMode="auto">
            <a:xfrm>
              <a:off x="546100" y="1608455"/>
              <a:ext cx="2360613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171450" indent="-171450" algn="ctr">
                <a:lnSpc>
                  <a:spcPct val="80000"/>
                </a:lnSpc>
                <a:buClr>
                  <a:srgbClr val="3A8824"/>
                </a:buClr>
                <a:buFont typeface="Wingdings" pitchFamily="2" charset="2"/>
                <a:buNone/>
              </a:pPr>
              <a:r>
                <a:rPr lang="en-US" b="1">
                  <a:latin typeface="Helvetica Neue LT Std 55 Roman"/>
                </a:rPr>
                <a:t>SGI ICE 8400 = </a:t>
              </a:r>
              <a:r>
                <a:rPr lang="en-US" b="1">
                  <a:solidFill>
                    <a:schemeClr val="tx2"/>
                  </a:solidFill>
                  <a:latin typeface="Helvetica Neue LT Std 55 Roman"/>
                </a:rPr>
                <a:t>64N</a:t>
              </a:r>
            </a:p>
            <a:p>
              <a:pPr marL="171450" indent="-171450" algn="ctr">
                <a:lnSpc>
                  <a:spcPct val="80000"/>
                </a:lnSpc>
                <a:buClr>
                  <a:srgbClr val="3A8824"/>
                </a:buClr>
                <a:buFont typeface="Wingdings" pitchFamily="2" charset="2"/>
                <a:buNone/>
              </a:pPr>
              <a:r>
                <a:rPr lang="en-US">
                  <a:latin typeface="Helvetica Neue LT Std 55 Roman"/>
                </a:rPr>
                <a:t>(128 Sockets)</a:t>
              </a:r>
            </a:p>
          </p:txBody>
        </p:sp>
        <p:pic>
          <p:nvPicPr>
            <p:cNvPr id="544773" name="Picture 4" descr="Altix_ICE_8400_open"/>
            <p:cNvPicPr>
              <a:picLocks noChangeAspect="1" noChangeArrowheads="1"/>
            </p:cNvPicPr>
            <p:nvPr/>
          </p:nvPicPr>
          <p:blipFill>
            <a:blip r:embed="rId3"/>
            <a:srcRect t="2284"/>
            <a:stretch>
              <a:fillRect/>
            </a:stretch>
          </p:blipFill>
          <p:spPr bwMode="auto">
            <a:xfrm>
              <a:off x="520065" y="2252981"/>
              <a:ext cx="1985962" cy="438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4774" name="Picture 6"/>
            <p:cNvPicPr>
              <a:picLocks noChangeAspect="1" noChangeArrowheads="1"/>
            </p:cNvPicPr>
            <p:nvPr/>
          </p:nvPicPr>
          <p:blipFill>
            <a:blip r:embed="rId4"/>
            <a:srcRect l="2834" r="2834" b="2275"/>
            <a:stretch>
              <a:fillRect/>
            </a:stretch>
          </p:blipFill>
          <p:spPr bwMode="invGray">
            <a:xfrm>
              <a:off x="2470785" y="4978718"/>
              <a:ext cx="461962" cy="12763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544775" name="Text Box 14"/>
            <p:cNvSpPr txBox="1">
              <a:spLocks noChangeArrowheads="1"/>
            </p:cNvSpPr>
            <p:nvPr/>
          </p:nvSpPr>
          <p:spPr bwMode="auto">
            <a:xfrm>
              <a:off x="996315" y="3676016"/>
              <a:ext cx="1172116" cy="3693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990000"/>
              </a:prstShdw>
            </a:effectLst>
          </p:spPr>
          <p:txBody>
            <a:bodyPr wrap="none">
              <a:spAutoFit/>
            </a:bodyPr>
            <a:lstStyle/>
            <a:p>
              <a:pPr defTabSz="914400"/>
              <a:r>
                <a:rPr lang="en-US">
                  <a:latin typeface="Helvetica Neue LT Std 55 Roman"/>
                </a:rPr>
                <a:t>30” Width</a:t>
              </a:r>
            </a:p>
          </p:txBody>
        </p:sp>
      </p:grpSp>
      <p:grpSp>
        <p:nvGrpSpPr>
          <p:cNvPr id="544776" name="Group 5"/>
          <p:cNvGrpSpPr>
            <a:grpSpLocks/>
          </p:cNvGrpSpPr>
          <p:nvPr/>
        </p:nvGrpSpPr>
        <p:grpSpPr bwMode="auto">
          <a:xfrm>
            <a:off x="6097588" y="1608138"/>
            <a:ext cx="2743200" cy="5054600"/>
            <a:chOff x="6097588" y="1608455"/>
            <a:chExt cx="2743200" cy="5053806"/>
          </a:xfrm>
        </p:grpSpPr>
        <p:sp>
          <p:nvSpPr>
            <p:cNvPr id="544777" name="Content Placeholder 2"/>
            <p:cNvSpPr>
              <a:spLocks/>
            </p:cNvSpPr>
            <p:nvPr/>
          </p:nvSpPr>
          <p:spPr bwMode="auto">
            <a:xfrm>
              <a:off x="6119813" y="1608455"/>
              <a:ext cx="269875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171450" indent="-171450" algn="ctr">
                <a:lnSpc>
                  <a:spcPct val="80000"/>
                </a:lnSpc>
                <a:buClr>
                  <a:srgbClr val="3A8824"/>
                </a:buClr>
                <a:buFont typeface="Wingdings" pitchFamily="2" charset="2"/>
                <a:buNone/>
              </a:pPr>
              <a:r>
                <a:rPr lang="en-US" b="1">
                  <a:latin typeface="Helvetica Neue LT Std 55 Roman"/>
                </a:rPr>
                <a:t>M-Rack</a:t>
              </a:r>
              <a:r>
                <a:rPr lang="en-US">
                  <a:latin typeface="Helvetica Neue LT Std 55 Roman"/>
                </a:rPr>
                <a:t> 72 x 2 = </a:t>
              </a:r>
              <a:r>
                <a:rPr lang="en-US" b="1">
                  <a:solidFill>
                    <a:schemeClr val="tx2"/>
                  </a:solidFill>
                  <a:latin typeface="Helvetica Neue LT Std 55 Roman"/>
                </a:rPr>
                <a:t>144N</a:t>
              </a:r>
            </a:p>
            <a:p>
              <a:pPr marL="171450" indent="-171450" algn="ctr">
                <a:lnSpc>
                  <a:spcPct val="80000"/>
                </a:lnSpc>
                <a:buClr>
                  <a:srgbClr val="3A8824"/>
                </a:buClr>
                <a:buFont typeface="Wingdings" pitchFamily="2" charset="2"/>
                <a:buNone/>
              </a:pPr>
              <a:r>
                <a:rPr lang="en-US">
                  <a:latin typeface="Helvetica Neue LT Std 55 Roman"/>
                </a:rPr>
                <a:t>(288 Sockets)</a:t>
              </a:r>
            </a:p>
          </p:txBody>
        </p:sp>
        <p:pic>
          <p:nvPicPr>
            <p:cNvPr id="544778" name="Picture 1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097588" y="2144236"/>
              <a:ext cx="2106612" cy="451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4779" name="Picture 6"/>
            <p:cNvPicPr>
              <a:picLocks noChangeAspect="1" noChangeArrowheads="1"/>
            </p:cNvPicPr>
            <p:nvPr/>
          </p:nvPicPr>
          <p:blipFill>
            <a:blip r:embed="rId6"/>
            <a:srcRect t="3548" b="3548"/>
            <a:stretch>
              <a:fillRect/>
            </a:stretch>
          </p:blipFill>
          <p:spPr bwMode="invGray">
            <a:xfrm>
              <a:off x="7904163" y="5004911"/>
              <a:ext cx="428625" cy="1198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4780" name="Picture 9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invGray">
            <a:xfrm>
              <a:off x="8413750" y="4981098"/>
              <a:ext cx="427038" cy="1227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4781" name="Text Box 15"/>
            <p:cNvSpPr txBox="1">
              <a:spLocks noChangeArrowheads="1"/>
            </p:cNvSpPr>
            <p:nvPr/>
          </p:nvSpPr>
          <p:spPr bwMode="auto">
            <a:xfrm>
              <a:off x="6515100" y="3676016"/>
              <a:ext cx="1172116" cy="3693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990000"/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>
                  <a:latin typeface="Helvetica Neue LT Std 55 Roman"/>
                </a:rPr>
                <a:t>28” Width</a:t>
              </a:r>
            </a:p>
          </p:txBody>
        </p:sp>
      </p:grpSp>
      <p:grpSp>
        <p:nvGrpSpPr>
          <p:cNvPr id="544782" name="Group 6"/>
          <p:cNvGrpSpPr>
            <a:grpSpLocks/>
          </p:cNvGrpSpPr>
          <p:nvPr/>
        </p:nvGrpSpPr>
        <p:grpSpPr bwMode="auto">
          <a:xfrm>
            <a:off x="3602038" y="1608138"/>
            <a:ext cx="1989137" cy="4945062"/>
            <a:chOff x="3601720" y="1608455"/>
            <a:chExt cx="1989138" cy="4945063"/>
          </a:xfrm>
        </p:grpSpPr>
        <p:sp>
          <p:nvSpPr>
            <p:cNvPr id="544783" name="Content Placeholder 2"/>
            <p:cNvSpPr>
              <a:spLocks/>
            </p:cNvSpPr>
            <p:nvPr/>
          </p:nvSpPr>
          <p:spPr bwMode="auto">
            <a:xfrm>
              <a:off x="3601720" y="1608455"/>
              <a:ext cx="1989138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171450" indent="-171450" algn="ctr">
                <a:lnSpc>
                  <a:spcPct val="80000"/>
                </a:lnSpc>
                <a:buClr>
                  <a:srgbClr val="3A8824"/>
                </a:buClr>
                <a:buFont typeface="Wingdings" pitchFamily="2" charset="2"/>
                <a:buNone/>
              </a:pPr>
              <a:r>
                <a:rPr lang="en-US" b="1">
                  <a:latin typeface="Helvetica Neue LT Std 55 Roman"/>
                </a:rPr>
                <a:t>D-Rack = </a:t>
              </a:r>
              <a:r>
                <a:rPr lang="en-US" b="1">
                  <a:solidFill>
                    <a:schemeClr val="tx2"/>
                  </a:solidFill>
                  <a:latin typeface="Helvetica Neue LT Std 55 Roman"/>
                </a:rPr>
                <a:t>72N</a:t>
              </a:r>
            </a:p>
            <a:p>
              <a:pPr marL="171450" indent="-171450" algn="ctr">
                <a:lnSpc>
                  <a:spcPct val="80000"/>
                </a:lnSpc>
                <a:buClr>
                  <a:srgbClr val="3A8824"/>
                </a:buClr>
                <a:buFont typeface="Wingdings" pitchFamily="2" charset="2"/>
                <a:buNone/>
              </a:pPr>
              <a:r>
                <a:rPr lang="en-US">
                  <a:latin typeface="Helvetica Neue LT Std 55 Roman"/>
                </a:rPr>
                <a:t>(144 Sockets)</a:t>
              </a:r>
            </a:p>
          </p:txBody>
        </p:sp>
        <p:pic>
          <p:nvPicPr>
            <p:cNvPr id="544784" name="Picture 2"/>
            <p:cNvPicPr>
              <a:picLocks noChangeAspect="1" noChangeArrowheads="1"/>
            </p:cNvPicPr>
            <p:nvPr/>
          </p:nvPicPr>
          <p:blipFill>
            <a:blip r:embed="rId8"/>
            <a:srcRect l="24800" t="22125" r="63542" b="15726"/>
            <a:stretch>
              <a:fillRect/>
            </a:stretch>
          </p:blipFill>
          <p:spPr bwMode="auto">
            <a:xfrm>
              <a:off x="3693636" y="2252981"/>
              <a:ext cx="1289050" cy="4300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4785" name="Picture 2"/>
            <p:cNvPicPr>
              <a:picLocks noChangeAspect="1" noChangeArrowheads="1"/>
            </p:cNvPicPr>
            <p:nvPr/>
          </p:nvPicPr>
          <p:blipFill>
            <a:blip r:embed="rId9"/>
            <a:srcRect l="21257" t="16640" r="64458" b="20480"/>
            <a:stretch>
              <a:fillRect/>
            </a:stretch>
          </p:blipFill>
          <p:spPr bwMode="auto">
            <a:xfrm>
              <a:off x="5033803" y="5042218"/>
              <a:ext cx="465138" cy="1282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4786" name="Text Box 16"/>
            <p:cNvSpPr txBox="1">
              <a:spLocks noChangeArrowheads="1"/>
            </p:cNvSpPr>
            <p:nvPr/>
          </p:nvSpPr>
          <p:spPr bwMode="auto">
            <a:xfrm>
              <a:off x="3753961" y="3676016"/>
              <a:ext cx="1172116" cy="3693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  <a:effectLst>
              <a:prstShdw prst="shdw17" dist="17961" dir="2700000">
                <a:srgbClr val="990000"/>
              </a:prstShdw>
            </a:effectLst>
          </p:spPr>
          <p:txBody>
            <a:bodyPr wrap="none">
              <a:spAutoFit/>
            </a:bodyPr>
            <a:lstStyle/>
            <a:p>
              <a:r>
                <a:rPr lang="en-US">
                  <a:latin typeface="Helvetica Neue LT Std 55 Roman"/>
                </a:rPr>
                <a:t>24” Width</a:t>
              </a: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8" name="Content Placeholder 2"/>
          <p:cNvSpPr>
            <a:spLocks noGrp="1"/>
          </p:cNvSpPr>
          <p:nvPr>
            <p:ph sz="quarter" idx="4294967295"/>
          </p:nvPr>
        </p:nvSpPr>
        <p:spPr bwMode="auto">
          <a:xfrm>
            <a:off x="355600" y="312738"/>
            <a:ext cx="8483600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0">
              <a:buFont typeface="Arial" charset="0"/>
              <a:buNone/>
            </a:pPr>
            <a:r>
              <a:rPr lang="en-US" sz="4400" smtClean="0">
                <a:solidFill>
                  <a:srgbClr val="005A9B"/>
                </a:solidFill>
                <a:cs typeface="Helvetica" pitchFamily="34" charset="0"/>
              </a:rPr>
              <a:t>Notable Features of a “Cell”</a:t>
            </a:r>
            <a:br>
              <a:rPr lang="en-US" sz="4400" smtClean="0">
                <a:solidFill>
                  <a:srgbClr val="005A9B"/>
                </a:solidFill>
                <a:cs typeface="Helvetica" pitchFamily="34" charset="0"/>
              </a:rPr>
            </a:br>
            <a:r>
              <a:rPr lang="en-US" sz="4000" smtClean="0">
                <a:solidFill>
                  <a:srgbClr val="005A9B"/>
                </a:solidFill>
                <a:cs typeface="Helvetica" pitchFamily="34" charset="0"/>
              </a:rPr>
              <a:t>D-Cell and M-Cell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55600" y="2162175"/>
            <a:ext cx="4692650" cy="4378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228600">
              <a:spcAft>
                <a:spcPts val="1200"/>
              </a:spcAft>
            </a:pPr>
            <a:r>
              <a:rPr lang="en-US" b="1" smtClean="0">
                <a:cs typeface="Helvetica" pitchFamily="34" charset="0"/>
              </a:rPr>
              <a:t>“Closed-Loop Airflow” </a:t>
            </a:r>
            <a:r>
              <a:rPr lang="en-US" smtClean="0">
                <a:cs typeface="Helvetica" pitchFamily="34" charset="0"/>
              </a:rPr>
              <a:t>Environment</a:t>
            </a:r>
          </a:p>
          <a:p>
            <a:pPr marL="228600">
              <a:spcAft>
                <a:spcPts val="1200"/>
              </a:spcAft>
            </a:pPr>
            <a:r>
              <a:rPr lang="en-US" smtClean="0">
                <a:cs typeface="Helvetica" pitchFamily="34" charset="0"/>
              </a:rPr>
              <a:t>Supports </a:t>
            </a:r>
            <a:r>
              <a:rPr lang="en-US" b="1" smtClean="0">
                <a:cs typeface="Helvetica" pitchFamily="34" charset="0"/>
              </a:rPr>
              <a:t>Warm Water </a:t>
            </a:r>
            <a:r>
              <a:rPr lang="en-US" smtClean="0">
                <a:cs typeface="Helvetica" pitchFamily="34" charset="0"/>
              </a:rPr>
              <a:t>Cooling</a:t>
            </a:r>
          </a:p>
          <a:p>
            <a:pPr marL="228600">
              <a:spcAft>
                <a:spcPts val="1200"/>
              </a:spcAft>
            </a:pPr>
            <a:r>
              <a:rPr lang="en-US" smtClean="0">
                <a:cs typeface="Helvetica" pitchFamily="34" charset="0"/>
              </a:rPr>
              <a:t>Contains Large, </a:t>
            </a:r>
            <a:r>
              <a:rPr lang="en-US" b="1" smtClean="0">
                <a:cs typeface="Helvetica" pitchFamily="34" charset="0"/>
              </a:rPr>
              <a:t>“Unified” Cooling Racks </a:t>
            </a:r>
            <a:r>
              <a:rPr lang="en-US" smtClean="0">
                <a:cs typeface="Helvetica" pitchFamily="34" charset="0"/>
              </a:rPr>
              <a:t>for Efficiency</a:t>
            </a:r>
          </a:p>
        </p:txBody>
      </p:sp>
      <p:grpSp>
        <p:nvGrpSpPr>
          <p:cNvPr id="546820" name="Group 2"/>
          <p:cNvGrpSpPr>
            <a:grpSpLocks/>
          </p:cNvGrpSpPr>
          <p:nvPr/>
        </p:nvGrpSpPr>
        <p:grpSpPr bwMode="auto">
          <a:xfrm>
            <a:off x="4911725" y="1273175"/>
            <a:ext cx="4048125" cy="2170113"/>
            <a:chOff x="3753959" y="4572814"/>
            <a:chExt cx="4047435" cy="2169417"/>
          </a:xfrm>
        </p:grpSpPr>
        <p:pic>
          <p:nvPicPr>
            <p:cNvPr id="546821" name="Picture 3"/>
            <p:cNvPicPr>
              <a:picLocks noChangeAspect="1" noChangeArrowheads="1"/>
            </p:cNvPicPr>
            <p:nvPr/>
          </p:nvPicPr>
          <p:blipFill>
            <a:blip r:embed="rId3"/>
            <a:srcRect l="-2" t="47589" r="58885" b="26205"/>
            <a:stretch>
              <a:fillRect/>
            </a:stretch>
          </p:blipFill>
          <p:spPr bwMode="auto">
            <a:xfrm>
              <a:off x="4065757" y="5118100"/>
              <a:ext cx="3487615" cy="1343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6822" name="AutoShape 61"/>
            <p:cNvSpPr>
              <a:spLocks noChangeArrowheads="1"/>
            </p:cNvSpPr>
            <p:nvPr/>
          </p:nvSpPr>
          <p:spPr bwMode="auto">
            <a:xfrm>
              <a:off x="6320631" y="5126812"/>
              <a:ext cx="1232741" cy="1335106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sz="1200" b="1">
                <a:latin typeface="Helvetica Neue LT Std 55 Roman"/>
              </a:endParaRPr>
            </a:p>
          </p:txBody>
        </p:sp>
        <p:sp>
          <p:nvSpPr>
            <p:cNvPr id="9" name="Text Box 1013"/>
            <p:cNvSpPr txBox="1">
              <a:spLocks noChangeArrowheads="1"/>
            </p:cNvSpPr>
            <p:nvPr/>
          </p:nvSpPr>
          <p:spPr bwMode="auto">
            <a:xfrm>
              <a:off x="6160199" y="6464507"/>
              <a:ext cx="1553898" cy="277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FF0000"/>
                  </a:solidFill>
                  <a:latin typeface="Helvetica Neue LT Std 55 Roman"/>
                  <a:cs typeface="Arial" pitchFamily="34" charset="0"/>
                </a:rPr>
                <a:t>One Complete Cell</a:t>
              </a:r>
            </a:p>
          </p:txBody>
        </p:sp>
        <p:sp>
          <p:nvSpPr>
            <p:cNvPr id="546824" name="AutoShape 61"/>
            <p:cNvSpPr>
              <a:spLocks noChangeArrowheads="1"/>
            </p:cNvSpPr>
            <p:nvPr/>
          </p:nvSpPr>
          <p:spPr bwMode="auto">
            <a:xfrm>
              <a:off x="5281930" y="5461635"/>
              <a:ext cx="507314" cy="287734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sz="1200" b="1">
                <a:latin typeface="Helvetica Neue LT Std 55 Roman"/>
              </a:endParaRPr>
            </a:p>
          </p:txBody>
        </p:sp>
        <p:sp>
          <p:nvSpPr>
            <p:cNvPr id="546825" name="Line 8"/>
            <p:cNvSpPr>
              <a:spLocks noChangeShapeType="1"/>
            </p:cNvSpPr>
            <p:nvPr/>
          </p:nvSpPr>
          <p:spPr bwMode="invGray">
            <a:xfrm flipH="1">
              <a:off x="5535586" y="4849813"/>
              <a:ext cx="624599" cy="61182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12" name="Text Box 1017"/>
            <p:cNvSpPr txBox="1">
              <a:spLocks noChangeArrowheads="1"/>
            </p:cNvSpPr>
            <p:nvPr/>
          </p:nvSpPr>
          <p:spPr bwMode="auto">
            <a:xfrm>
              <a:off x="6072902" y="4572814"/>
              <a:ext cx="1728492" cy="2777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FF0000"/>
                  </a:solidFill>
                  <a:latin typeface="Helvetica Neue LT Std 55 Roman"/>
                  <a:cs typeface="Arial" pitchFamily="34" charset="0"/>
                </a:rPr>
                <a:t>One Compute Rack </a:t>
              </a:r>
            </a:p>
          </p:txBody>
        </p:sp>
        <p:sp>
          <p:nvSpPr>
            <p:cNvPr id="546827" name="AutoShape 61"/>
            <p:cNvSpPr>
              <a:spLocks noChangeArrowheads="1"/>
            </p:cNvSpPr>
            <p:nvPr/>
          </p:nvSpPr>
          <p:spPr bwMode="auto">
            <a:xfrm>
              <a:off x="4583747" y="5348287"/>
              <a:ext cx="377189" cy="401082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 sz="1200" b="1">
                <a:latin typeface="Helvetica Neue LT Std 55 Roman"/>
              </a:endParaRPr>
            </a:p>
          </p:txBody>
        </p:sp>
        <p:sp>
          <p:nvSpPr>
            <p:cNvPr id="546828" name="Line 8"/>
            <p:cNvSpPr>
              <a:spLocks noChangeShapeType="1"/>
            </p:cNvSpPr>
            <p:nvPr/>
          </p:nvSpPr>
          <p:spPr bwMode="invGray">
            <a:xfrm flipH="1">
              <a:off x="4772340" y="5118100"/>
              <a:ext cx="0" cy="2301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15" name="Text Box 1020"/>
            <p:cNvSpPr txBox="1">
              <a:spLocks noChangeArrowheads="1"/>
            </p:cNvSpPr>
            <p:nvPr/>
          </p:nvSpPr>
          <p:spPr bwMode="auto">
            <a:xfrm>
              <a:off x="3753959" y="4841016"/>
              <a:ext cx="2036416" cy="2777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</a:schemeClr>
              </a:prstShdw>
            </a:effectLst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rgbClr val="FF0000"/>
                  </a:solidFill>
                  <a:latin typeface="Helvetica Neue LT Std 55 Roman"/>
                  <a:cs typeface="Arial" pitchFamily="34" charset="0"/>
                </a:rPr>
                <a:t>One Cooling Rack</a:t>
              </a:r>
            </a:p>
          </p:txBody>
        </p:sp>
      </p:grpSp>
      <p:pic>
        <p:nvPicPr>
          <p:cNvPr id="546830" name="Picture 4" descr="M-cell-iso-no-trim-box-per-small.gif"/>
          <p:cNvPicPr>
            <a:picLocks noChangeAspect="1"/>
          </p:cNvPicPr>
          <p:nvPr/>
        </p:nvPicPr>
        <p:blipFill>
          <a:blip r:embed="rId4"/>
          <a:srcRect l="3941" t="2779" r="3012"/>
          <a:stretch>
            <a:fillRect/>
          </a:stretch>
        </p:blipFill>
        <p:spPr bwMode="auto">
          <a:xfrm>
            <a:off x="4911725" y="3709988"/>
            <a:ext cx="3071813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Content Placeholder 1"/>
          <p:cNvSpPr>
            <a:spLocks noGrp="1"/>
          </p:cNvSpPr>
          <p:nvPr>
            <p:ph sz="quarter" idx="4294967295"/>
          </p:nvPr>
        </p:nvSpPr>
        <p:spPr bwMode="auto">
          <a:xfrm>
            <a:off x="355600" y="312738"/>
            <a:ext cx="8483600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0" eaLnBrk="1" hangingPunct="1">
              <a:buFont typeface="Arial" charset="0"/>
              <a:buNone/>
            </a:pPr>
            <a:r>
              <a:rPr lang="en-US" sz="4400" smtClean="0">
                <a:solidFill>
                  <a:srgbClr val="005A9B"/>
                </a:solidFill>
                <a:cs typeface="Helvetica" pitchFamily="34" charset="0"/>
              </a:rPr>
              <a:t>Common Topologies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</p:nvPr>
        </p:nvGraphicFramePr>
        <p:xfrm>
          <a:off x="355600" y="1273175"/>
          <a:ext cx="8483600" cy="3779838"/>
        </p:xfrm>
        <a:graphic>
          <a:graphicData uri="http://schemas.openxmlformats.org/drawingml/2006/table">
            <a:tbl>
              <a:tblPr/>
              <a:tblGrid>
                <a:gridCol w="1697038"/>
                <a:gridCol w="1697037"/>
                <a:gridCol w="1695450"/>
                <a:gridCol w="1697038"/>
                <a:gridCol w="1697037"/>
              </a:tblGrid>
              <a:tr h="14636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112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All-to-All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Fat Tree (CLOS Networks)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Hypercube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Enhanced Hypercube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Mesh or Torus (2, 3 or more dimensions)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06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4" marB="45724" horzOverflow="overflow">
                    <a:lnL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Will support when in OFED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grpSp>
        <p:nvGrpSpPr>
          <p:cNvPr id="555037" name="Group 4"/>
          <p:cNvGrpSpPr>
            <a:grpSpLocks/>
          </p:cNvGrpSpPr>
          <p:nvPr/>
        </p:nvGrpSpPr>
        <p:grpSpPr bwMode="auto">
          <a:xfrm>
            <a:off x="703263" y="1644650"/>
            <a:ext cx="981075" cy="554038"/>
            <a:chOff x="2880" y="776"/>
            <a:chExt cx="618" cy="349"/>
          </a:xfrm>
        </p:grpSpPr>
        <p:sp>
          <p:nvSpPr>
            <p:cNvPr id="555038" name="Line 5"/>
            <p:cNvSpPr>
              <a:spLocks noChangeShapeType="1"/>
            </p:cNvSpPr>
            <p:nvPr/>
          </p:nvSpPr>
          <p:spPr bwMode="invGray">
            <a:xfrm>
              <a:off x="2918" y="940"/>
              <a:ext cx="150" cy="1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39" name="Line 6"/>
            <p:cNvSpPr>
              <a:spLocks noChangeShapeType="1"/>
            </p:cNvSpPr>
            <p:nvPr/>
          </p:nvSpPr>
          <p:spPr bwMode="invGray">
            <a:xfrm flipV="1">
              <a:off x="2918" y="815"/>
              <a:ext cx="278" cy="1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0" name="Line 7"/>
            <p:cNvSpPr>
              <a:spLocks noChangeShapeType="1"/>
            </p:cNvSpPr>
            <p:nvPr/>
          </p:nvSpPr>
          <p:spPr bwMode="invGray">
            <a:xfrm>
              <a:off x="3196" y="815"/>
              <a:ext cx="266" cy="1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1" name="Line 8"/>
            <p:cNvSpPr>
              <a:spLocks noChangeShapeType="1"/>
            </p:cNvSpPr>
            <p:nvPr/>
          </p:nvSpPr>
          <p:spPr bwMode="invGray">
            <a:xfrm flipH="1">
              <a:off x="3331" y="940"/>
              <a:ext cx="131" cy="1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2" name="Line 9"/>
            <p:cNvSpPr>
              <a:spLocks noChangeShapeType="1"/>
            </p:cNvSpPr>
            <p:nvPr/>
          </p:nvSpPr>
          <p:spPr bwMode="invGray">
            <a:xfrm flipH="1">
              <a:off x="3068" y="1087"/>
              <a:ext cx="2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3" name="Line 10"/>
            <p:cNvSpPr>
              <a:spLocks noChangeShapeType="1"/>
            </p:cNvSpPr>
            <p:nvPr/>
          </p:nvSpPr>
          <p:spPr bwMode="invGray">
            <a:xfrm flipV="1">
              <a:off x="3068" y="815"/>
              <a:ext cx="128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4" name="Line 11"/>
            <p:cNvSpPr>
              <a:spLocks noChangeShapeType="1"/>
            </p:cNvSpPr>
            <p:nvPr/>
          </p:nvSpPr>
          <p:spPr bwMode="invGray">
            <a:xfrm flipV="1">
              <a:off x="3068" y="940"/>
              <a:ext cx="394" cy="1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5" name="Line 12"/>
            <p:cNvSpPr>
              <a:spLocks noChangeShapeType="1"/>
            </p:cNvSpPr>
            <p:nvPr/>
          </p:nvSpPr>
          <p:spPr bwMode="invGray">
            <a:xfrm flipH="1" flipV="1">
              <a:off x="3196" y="815"/>
              <a:ext cx="135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6" name="Line 13"/>
            <p:cNvSpPr>
              <a:spLocks noChangeShapeType="1"/>
            </p:cNvSpPr>
            <p:nvPr/>
          </p:nvSpPr>
          <p:spPr bwMode="invGray">
            <a:xfrm flipH="1">
              <a:off x="2918" y="940"/>
              <a:ext cx="5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7" name="Line 14"/>
            <p:cNvSpPr>
              <a:spLocks noChangeShapeType="1"/>
            </p:cNvSpPr>
            <p:nvPr/>
          </p:nvSpPr>
          <p:spPr bwMode="invGray">
            <a:xfrm flipH="1" flipV="1">
              <a:off x="2918" y="940"/>
              <a:ext cx="413" cy="14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48" name="Oval 15"/>
            <p:cNvSpPr>
              <a:spLocks noChangeArrowheads="1"/>
            </p:cNvSpPr>
            <p:nvPr/>
          </p:nvSpPr>
          <p:spPr bwMode="invGray">
            <a:xfrm>
              <a:off x="2880" y="901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49" name="Oval 16"/>
            <p:cNvSpPr>
              <a:spLocks noChangeArrowheads="1"/>
            </p:cNvSpPr>
            <p:nvPr/>
          </p:nvSpPr>
          <p:spPr bwMode="invGray">
            <a:xfrm>
              <a:off x="3030" y="1048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50" name="Oval 17"/>
            <p:cNvSpPr>
              <a:spLocks noChangeArrowheads="1"/>
            </p:cNvSpPr>
            <p:nvPr/>
          </p:nvSpPr>
          <p:spPr bwMode="invGray">
            <a:xfrm>
              <a:off x="3159" y="776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51" name="Oval 18"/>
            <p:cNvSpPr>
              <a:spLocks noChangeArrowheads="1"/>
            </p:cNvSpPr>
            <p:nvPr/>
          </p:nvSpPr>
          <p:spPr bwMode="invGray">
            <a:xfrm>
              <a:off x="3423" y="901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52" name="Oval 19"/>
            <p:cNvSpPr>
              <a:spLocks noChangeArrowheads="1"/>
            </p:cNvSpPr>
            <p:nvPr/>
          </p:nvSpPr>
          <p:spPr bwMode="invGray">
            <a:xfrm>
              <a:off x="3297" y="1048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</p:grpSp>
      <p:grpSp>
        <p:nvGrpSpPr>
          <p:cNvPr id="555053" name="Group 20"/>
          <p:cNvGrpSpPr>
            <a:grpSpLocks/>
          </p:cNvGrpSpPr>
          <p:nvPr/>
        </p:nvGrpSpPr>
        <p:grpSpPr bwMode="auto">
          <a:xfrm>
            <a:off x="2413000" y="1489075"/>
            <a:ext cx="922338" cy="865188"/>
            <a:chOff x="3468" y="1343"/>
            <a:chExt cx="581" cy="545"/>
          </a:xfrm>
        </p:grpSpPr>
        <p:sp>
          <p:nvSpPr>
            <p:cNvPr id="555054" name="Line 21"/>
            <p:cNvSpPr>
              <a:spLocks noChangeShapeType="1"/>
            </p:cNvSpPr>
            <p:nvPr/>
          </p:nvSpPr>
          <p:spPr bwMode="invGray">
            <a:xfrm flipV="1">
              <a:off x="3577" y="1382"/>
              <a:ext cx="17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55" name="Line 22"/>
            <p:cNvSpPr>
              <a:spLocks noChangeShapeType="1"/>
            </p:cNvSpPr>
            <p:nvPr/>
          </p:nvSpPr>
          <p:spPr bwMode="invGray">
            <a:xfrm flipH="1" flipV="1">
              <a:off x="3747" y="1382"/>
              <a:ext cx="16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56" name="Line 23"/>
            <p:cNvSpPr>
              <a:spLocks noChangeShapeType="1"/>
            </p:cNvSpPr>
            <p:nvPr/>
          </p:nvSpPr>
          <p:spPr bwMode="invGray">
            <a:xfrm flipV="1">
              <a:off x="3504" y="1654"/>
              <a:ext cx="73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57" name="Line 24"/>
            <p:cNvSpPr>
              <a:spLocks noChangeShapeType="1"/>
            </p:cNvSpPr>
            <p:nvPr/>
          </p:nvSpPr>
          <p:spPr bwMode="invGray">
            <a:xfrm flipH="1" flipV="1">
              <a:off x="3577" y="1654"/>
              <a:ext cx="97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58" name="Line 25"/>
            <p:cNvSpPr>
              <a:spLocks noChangeShapeType="1"/>
            </p:cNvSpPr>
            <p:nvPr/>
          </p:nvSpPr>
          <p:spPr bwMode="invGray">
            <a:xfrm flipV="1">
              <a:off x="3845" y="1654"/>
              <a:ext cx="73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59" name="Line 26"/>
            <p:cNvSpPr>
              <a:spLocks noChangeShapeType="1"/>
            </p:cNvSpPr>
            <p:nvPr/>
          </p:nvSpPr>
          <p:spPr bwMode="invGray">
            <a:xfrm flipH="1" flipV="1">
              <a:off x="3918" y="1654"/>
              <a:ext cx="9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60" name="Oval 27"/>
            <p:cNvSpPr>
              <a:spLocks noChangeArrowheads="1"/>
            </p:cNvSpPr>
            <p:nvPr/>
          </p:nvSpPr>
          <p:spPr bwMode="invGray">
            <a:xfrm>
              <a:off x="3543" y="1615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61" name="Oval 28"/>
            <p:cNvSpPr>
              <a:spLocks noChangeArrowheads="1"/>
            </p:cNvSpPr>
            <p:nvPr/>
          </p:nvSpPr>
          <p:spPr bwMode="invGray">
            <a:xfrm>
              <a:off x="3710" y="1343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62" name="Oval 29"/>
            <p:cNvSpPr>
              <a:spLocks noChangeArrowheads="1"/>
            </p:cNvSpPr>
            <p:nvPr/>
          </p:nvSpPr>
          <p:spPr bwMode="invGray">
            <a:xfrm>
              <a:off x="3974" y="1811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63" name="Oval 30"/>
            <p:cNvSpPr>
              <a:spLocks noChangeArrowheads="1"/>
            </p:cNvSpPr>
            <p:nvPr/>
          </p:nvSpPr>
          <p:spPr bwMode="invGray">
            <a:xfrm>
              <a:off x="3882" y="1615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64" name="Oval 31"/>
            <p:cNvSpPr>
              <a:spLocks noChangeArrowheads="1"/>
            </p:cNvSpPr>
            <p:nvPr/>
          </p:nvSpPr>
          <p:spPr bwMode="invGray">
            <a:xfrm>
              <a:off x="3807" y="1811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65" name="Oval 32"/>
            <p:cNvSpPr>
              <a:spLocks noChangeArrowheads="1"/>
            </p:cNvSpPr>
            <p:nvPr/>
          </p:nvSpPr>
          <p:spPr bwMode="invGray">
            <a:xfrm>
              <a:off x="3468" y="1811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  <p:sp>
          <p:nvSpPr>
            <p:cNvPr id="555066" name="Oval 33"/>
            <p:cNvSpPr>
              <a:spLocks noChangeArrowheads="1"/>
            </p:cNvSpPr>
            <p:nvPr/>
          </p:nvSpPr>
          <p:spPr bwMode="invGray">
            <a:xfrm>
              <a:off x="3635" y="1811"/>
              <a:ext cx="75" cy="77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tIns="91440" rIns="0" bIns="0" anchor="ctr">
              <a:spAutoFit/>
            </a:bodyPr>
            <a:lstStyle/>
            <a:p>
              <a:endParaRPr lang="fr-FR">
                <a:latin typeface="Calibri" pitchFamily="34" charset="0"/>
                <a:ea typeface="MS PGothic" pitchFamily="34" charset="-128"/>
              </a:endParaRPr>
            </a:p>
          </p:txBody>
        </p:sp>
      </p:grpSp>
      <p:grpSp>
        <p:nvGrpSpPr>
          <p:cNvPr id="555067" name="Group 34"/>
          <p:cNvGrpSpPr>
            <a:grpSpLocks/>
          </p:cNvGrpSpPr>
          <p:nvPr/>
        </p:nvGrpSpPr>
        <p:grpSpPr bwMode="auto">
          <a:xfrm>
            <a:off x="7216775" y="1511300"/>
            <a:ext cx="1577975" cy="941388"/>
            <a:chOff x="3539" y="2508"/>
            <a:chExt cx="994" cy="593"/>
          </a:xfrm>
        </p:grpSpPr>
        <p:sp>
          <p:nvSpPr>
            <p:cNvPr id="555068" name="Line 35"/>
            <p:cNvSpPr>
              <a:spLocks noChangeShapeType="1"/>
            </p:cNvSpPr>
            <p:nvPr/>
          </p:nvSpPr>
          <p:spPr bwMode="invGray">
            <a:xfrm flipH="1" flipV="1">
              <a:off x="4189" y="2547"/>
              <a:ext cx="302" cy="1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69" name="Line 36"/>
            <p:cNvSpPr>
              <a:spLocks noChangeShapeType="1"/>
            </p:cNvSpPr>
            <p:nvPr/>
          </p:nvSpPr>
          <p:spPr bwMode="invGray">
            <a:xfrm flipH="1" flipV="1">
              <a:off x="3898" y="2732"/>
              <a:ext cx="302" cy="1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sp>
          <p:nvSpPr>
            <p:cNvPr id="555070" name="Line 37"/>
            <p:cNvSpPr>
              <a:spLocks noChangeShapeType="1"/>
            </p:cNvSpPr>
            <p:nvPr/>
          </p:nvSpPr>
          <p:spPr bwMode="invGray">
            <a:xfrm flipH="1" flipV="1">
              <a:off x="3577" y="2917"/>
              <a:ext cx="302" cy="1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tIns="91440" rIns="0" bIns="0">
              <a:spAutoFit/>
            </a:bodyPr>
            <a:lstStyle/>
            <a:p>
              <a:endParaRPr lang="fr-FR"/>
            </a:p>
          </p:txBody>
        </p:sp>
        <p:grpSp>
          <p:nvGrpSpPr>
            <p:cNvPr id="555071" name="Group 38"/>
            <p:cNvGrpSpPr>
              <a:grpSpLocks/>
            </p:cNvGrpSpPr>
            <p:nvPr/>
          </p:nvGrpSpPr>
          <p:grpSpPr bwMode="auto">
            <a:xfrm>
              <a:off x="3539" y="2508"/>
              <a:ext cx="688" cy="447"/>
              <a:chOff x="3539" y="2508"/>
              <a:chExt cx="688" cy="447"/>
            </a:xfrm>
          </p:grpSpPr>
          <p:sp>
            <p:nvSpPr>
              <p:cNvPr id="555072" name="Line 39"/>
              <p:cNvSpPr>
                <a:spLocks noChangeShapeType="1"/>
              </p:cNvSpPr>
              <p:nvPr/>
            </p:nvSpPr>
            <p:spPr bwMode="invGray">
              <a:xfrm flipV="1">
                <a:off x="3882" y="2547"/>
                <a:ext cx="307" cy="1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tIns="91440" rIns="0" bIns="0"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555073" name="Line 40"/>
              <p:cNvSpPr>
                <a:spLocks noChangeShapeType="1"/>
              </p:cNvSpPr>
              <p:nvPr/>
            </p:nvSpPr>
            <p:spPr bwMode="invGray">
              <a:xfrm flipV="1">
                <a:off x="3580" y="2732"/>
                <a:ext cx="307" cy="1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tIns="91440" rIns="0" bIns="0"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555074" name="Oval 41"/>
              <p:cNvSpPr>
                <a:spLocks noChangeArrowheads="1"/>
              </p:cNvSpPr>
              <p:nvPr/>
            </p:nvSpPr>
            <p:spPr bwMode="invGray">
              <a:xfrm>
                <a:off x="3845" y="2693"/>
                <a:ext cx="75" cy="77"/>
              </a:xfrm>
              <a:prstGeom prst="ellipse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tIns="91440" rIns="0" bIns="0" anchor="ctr">
                <a:spAutoFit/>
              </a:bodyPr>
              <a:lstStyle/>
              <a:p>
                <a:endParaRPr lang="fr-FR">
                  <a:latin typeface="Calibri" pitchFamily="34" charset="0"/>
                  <a:ea typeface="MS PGothic" pitchFamily="34" charset="-128"/>
                </a:endParaRPr>
              </a:p>
            </p:txBody>
          </p:sp>
          <p:sp>
            <p:nvSpPr>
              <p:cNvPr id="555075" name="Oval 42"/>
              <p:cNvSpPr>
                <a:spLocks noChangeArrowheads="1"/>
              </p:cNvSpPr>
              <p:nvPr/>
            </p:nvSpPr>
            <p:spPr bwMode="invGray">
              <a:xfrm>
                <a:off x="4152" y="2508"/>
                <a:ext cx="75" cy="77"/>
              </a:xfrm>
              <a:prstGeom prst="ellipse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tIns="91440" rIns="0" bIns="0" anchor="ctr">
                <a:spAutoFit/>
              </a:bodyPr>
              <a:lstStyle/>
              <a:p>
                <a:endParaRPr lang="fr-FR">
                  <a:latin typeface="Calibri" pitchFamily="34" charset="0"/>
                  <a:ea typeface="MS PGothic" pitchFamily="34" charset="-128"/>
                </a:endParaRPr>
              </a:p>
            </p:txBody>
          </p:sp>
          <p:sp>
            <p:nvSpPr>
              <p:cNvPr id="555076" name="Oval 43"/>
              <p:cNvSpPr>
                <a:spLocks noChangeArrowheads="1"/>
              </p:cNvSpPr>
              <p:nvPr/>
            </p:nvSpPr>
            <p:spPr bwMode="invGray">
              <a:xfrm>
                <a:off x="3539" y="2878"/>
                <a:ext cx="75" cy="77"/>
              </a:xfrm>
              <a:prstGeom prst="ellipse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tIns="91440" rIns="0" bIns="0" anchor="ctr">
                <a:spAutoFit/>
              </a:bodyPr>
              <a:lstStyle/>
              <a:p>
                <a:endParaRPr lang="fr-FR">
                  <a:latin typeface="Calibri" pitchFamily="34" charset="0"/>
                  <a:ea typeface="MS PGothic" pitchFamily="34" charset="-128"/>
                </a:endParaRPr>
              </a:p>
            </p:txBody>
          </p:sp>
        </p:grpSp>
        <p:grpSp>
          <p:nvGrpSpPr>
            <p:cNvPr id="555077" name="Group 44"/>
            <p:cNvGrpSpPr>
              <a:grpSpLocks/>
            </p:cNvGrpSpPr>
            <p:nvPr/>
          </p:nvGrpSpPr>
          <p:grpSpPr bwMode="auto">
            <a:xfrm>
              <a:off x="3845" y="2654"/>
              <a:ext cx="688" cy="447"/>
              <a:chOff x="3539" y="2508"/>
              <a:chExt cx="688" cy="447"/>
            </a:xfrm>
          </p:grpSpPr>
          <p:sp>
            <p:nvSpPr>
              <p:cNvPr id="555078" name="Line 45"/>
              <p:cNvSpPr>
                <a:spLocks noChangeShapeType="1"/>
              </p:cNvSpPr>
              <p:nvPr/>
            </p:nvSpPr>
            <p:spPr bwMode="invGray">
              <a:xfrm flipV="1">
                <a:off x="3882" y="2547"/>
                <a:ext cx="307" cy="1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tIns="91440" rIns="0" bIns="0"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555079" name="Line 46"/>
              <p:cNvSpPr>
                <a:spLocks noChangeShapeType="1"/>
              </p:cNvSpPr>
              <p:nvPr/>
            </p:nvSpPr>
            <p:spPr bwMode="invGray">
              <a:xfrm flipV="1">
                <a:off x="3580" y="2732"/>
                <a:ext cx="307" cy="1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tIns="91440" rIns="0" bIns="0">
                <a:spAutoFit/>
              </a:bodyPr>
              <a:lstStyle/>
              <a:p>
                <a:endParaRPr lang="fr-FR"/>
              </a:p>
            </p:txBody>
          </p:sp>
          <p:sp>
            <p:nvSpPr>
              <p:cNvPr id="555080" name="Oval 47"/>
              <p:cNvSpPr>
                <a:spLocks noChangeArrowheads="1"/>
              </p:cNvSpPr>
              <p:nvPr/>
            </p:nvSpPr>
            <p:spPr bwMode="invGray">
              <a:xfrm>
                <a:off x="3845" y="2693"/>
                <a:ext cx="75" cy="77"/>
              </a:xfrm>
              <a:prstGeom prst="ellipse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tIns="91440" rIns="0" bIns="0" anchor="ctr">
                <a:spAutoFit/>
              </a:bodyPr>
              <a:lstStyle/>
              <a:p>
                <a:endParaRPr lang="fr-FR">
                  <a:latin typeface="Calibri" pitchFamily="34" charset="0"/>
                  <a:ea typeface="MS PGothic" pitchFamily="34" charset="-128"/>
                </a:endParaRPr>
              </a:p>
            </p:txBody>
          </p:sp>
          <p:sp>
            <p:nvSpPr>
              <p:cNvPr id="555081" name="Oval 48"/>
              <p:cNvSpPr>
                <a:spLocks noChangeArrowheads="1"/>
              </p:cNvSpPr>
              <p:nvPr/>
            </p:nvSpPr>
            <p:spPr bwMode="invGray">
              <a:xfrm>
                <a:off x="4152" y="2508"/>
                <a:ext cx="75" cy="77"/>
              </a:xfrm>
              <a:prstGeom prst="ellipse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tIns="91440" rIns="0" bIns="0" anchor="ctr">
                <a:spAutoFit/>
              </a:bodyPr>
              <a:lstStyle/>
              <a:p>
                <a:endParaRPr lang="fr-FR">
                  <a:latin typeface="Calibri" pitchFamily="34" charset="0"/>
                  <a:ea typeface="MS PGothic" pitchFamily="34" charset="-128"/>
                </a:endParaRPr>
              </a:p>
            </p:txBody>
          </p:sp>
          <p:sp>
            <p:nvSpPr>
              <p:cNvPr id="555082" name="Oval 49"/>
              <p:cNvSpPr>
                <a:spLocks noChangeArrowheads="1"/>
              </p:cNvSpPr>
              <p:nvPr/>
            </p:nvSpPr>
            <p:spPr bwMode="invGray">
              <a:xfrm>
                <a:off x="3539" y="2878"/>
                <a:ext cx="75" cy="77"/>
              </a:xfrm>
              <a:prstGeom prst="ellipse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tIns="91440" rIns="0" bIns="0" anchor="ctr">
                <a:spAutoFit/>
              </a:bodyPr>
              <a:lstStyle/>
              <a:p>
                <a:endParaRPr lang="fr-FR">
                  <a:latin typeface="Calibri" pitchFamily="34" charset="0"/>
                  <a:ea typeface="MS PGothic" pitchFamily="34" charset="-128"/>
                </a:endParaRPr>
              </a:p>
            </p:txBody>
          </p:sp>
        </p:grpSp>
      </p:grpSp>
      <p:pic>
        <p:nvPicPr>
          <p:cNvPr id="555083" name="Picture 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invGray">
          <a:xfrm>
            <a:off x="3827463" y="1547813"/>
            <a:ext cx="1574800" cy="895350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</p:spPr>
      </p:pic>
      <p:pic>
        <p:nvPicPr>
          <p:cNvPr id="555084" name="Picture 5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invGray">
          <a:xfrm>
            <a:off x="5475288" y="1530350"/>
            <a:ext cx="1671637" cy="954088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</p:spPr>
      </p:pic>
      <p:sp>
        <p:nvSpPr>
          <p:cNvPr id="555085" name="TextBox 52"/>
          <p:cNvSpPr txBox="1">
            <a:spLocks noChangeArrowheads="1"/>
          </p:cNvSpPr>
          <p:nvPr/>
        </p:nvSpPr>
        <p:spPr bwMode="auto">
          <a:xfrm>
            <a:off x="625475" y="4325938"/>
            <a:ext cx="62992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>
                <a:latin typeface="Helvetica Neue LT Std 55 Roman"/>
                <a:ea typeface="MS PGothic" pitchFamily="34" charset="-128"/>
              </a:rPr>
              <a:t>Supported on SGI ICE 8400 and SGI ICE X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smtClean="0">
                <a:ea typeface="Helvetica Neue LT Std 55 Roman"/>
                <a:cs typeface="Helvetica Neue LT Std 55 Roman"/>
              </a:rPr>
              <a:t>SGI ICE X “Standard” IB Switch Blade</a:t>
            </a:r>
            <a:br>
              <a:rPr lang="en-US" sz="3600" smtClean="0">
                <a:ea typeface="Helvetica Neue LT Std 55 Roman"/>
                <a:cs typeface="Helvetica Neue LT Std 55 Roman"/>
              </a:rPr>
            </a:br>
            <a:r>
              <a:rPr lang="en-US" sz="3200" smtClean="0">
                <a:ea typeface="Helvetica Neue LT Std 55 Roman"/>
                <a:cs typeface="Helvetica Neue LT Std 55 Roman"/>
              </a:rPr>
              <a:t>1SW18x18 – Single IB Switch ASIC</a:t>
            </a:r>
          </a:p>
        </p:txBody>
      </p:sp>
      <p:pic>
        <p:nvPicPr>
          <p:cNvPr id="557059" name="Picture 2"/>
          <p:cNvPicPr>
            <a:picLocks noChangeAspect="1" noChangeArrowheads="1"/>
          </p:cNvPicPr>
          <p:nvPr/>
        </p:nvPicPr>
        <p:blipFill>
          <a:blip r:embed="rId3"/>
          <a:srcRect l="47911" t="19701" r="18394" b="23343"/>
          <a:stretch>
            <a:fillRect/>
          </a:stretch>
        </p:blipFill>
        <p:spPr bwMode="auto">
          <a:xfrm>
            <a:off x="4816475" y="2074863"/>
            <a:ext cx="410845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7060" name="Rectangle 2"/>
          <p:cNvSpPr>
            <a:spLocks noChangeArrowheads="1"/>
          </p:cNvSpPr>
          <p:nvPr/>
        </p:nvSpPr>
        <p:spPr bwMode="auto">
          <a:xfrm>
            <a:off x="5607050" y="5381625"/>
            <a:ext cx="31702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>
                <a:latin typeface="Helvetica Neue LT Std 55 Roman"/>
                <a:ea typeface="MS PGothic" pitchFamily="34" charset="-128"/>
              </a:rPr>
              <a:t>Switch Blade – Plan View</a:t>
            </a:r>
          </a:p>
        </p:txBody>
      </p:sp>
      <p:sp>
        <p:nvSpPr>
          <p:cNvPr id="557061" name="Rectangle 2"/>
          <p:cNvSpPr>
            <a:spLocks noChangeArrowheads="1"/>
          </p:cNvSpPr>
          <p:nvPr/>
        </p:nvSpPr>
        <p:spPr bwMode="auto">
          <a:xfrm>
            <a:off x="5607050" y="6146800"/>
            <a:ext cx="3170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>
                <a:latin typeface="Helvetica Neue LT Std 55 Roman"/>
                <a:ea typeface="MS PGothic" pitchFamily="34" charset="-128"/>
              </a:rPr>
              <a:t>Side View</a:t>
            </a:r>
          </a:p>
        </p:txBody>
      </p:sp>
      <p:sp>
        <p:nvSpPr>
          <p:cNvPr id="557062" name="Rectangle 2"/>
          <p:cNvSpPr>
            <a:spLocks noChangeArrowheads="1"/>
          </p:cNvSpPr>
          <p:nvPr/>
        </p:nvSpPr>
        <p:spPr bwMode="auto">
          <a:xfrm>
            <a:off x="4762500" y="5453063"/>
            <a:ext cx="70961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>
                <a:latin typeface="Helvetica Neue LT Std 55 Roman"/>
                <a:ea typeface="MS PGothic" pitchFamily="34" charset="-128"/>
              </a:rPr>
              <a:t>Front</a:t>
            </a:r>
            <a:br>
              <a:rPr lang="en-US" sz="1400" b="1">
                <a:latin typeface="Helvetica Neue LT Std 55 Roman"/>
                <a:ea typeface="MS PGothic" pitchFamily="34" charset="-128"/>
              </a:rPr>
            </a:br>
            <a:r>
              <a:rPr lang="en-US" sz="1400" b="1">
                <a:latin typeface="Helvetica Neue LT Std 55 Roman"/>
                <a:ea typeface="MS PGothic" pitchFamily="34" charset="-128"/>
              </a:rPr>
              <a:t>View</a:t>
            </a:r>
          </a:p>
        </p:txBody>
      </p:sp>
      <p:pic>
        <p:nvPicPr>
          <p:cNvPr id="557063" name="Picture 3"/>
          <p:cNvPicPr>
            <a:picLocks noChangeAspect="1" noChangeArrowheads="1"/>
          </p:cNvPicPr>
          <p:nvPr/>
        </p:nvPicPr>
        <p:blipFill>
          <a:blip r:embed="rId4"/>
          <a:srcRect l="44882" t="22389" r="20970" b="23050"/>
          <a:stretch>
            <a:fillRect/>
          </a:stretch>
        </p:blipFill>
        <p:spPr bwMode="auto">
          <a:xfrm>
            <a:off x="438150" y="4225925"/>
            <a:ext cx="2022475" cy="20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7064" name="Rectangle 2"/>
          <p:cNvSpPr>
            <a:spLocks noChangeArrowheads="1"/>
          </p:cNvSpPr>
          <p:nvPr/>
        </p:nvSpPr>
        <p:spPr bwMode="auto">
          <a:xfrm>
            <a:off x="482600" y="6283325"/>
            <a:ext cx="20447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1400" b="1">
                <a:latin typeface="Helvetica Neue LT Std 55 Roman"/>
                <a:ea typeface="MS PGothic" pitchFamily="34" charset="-128"/>
              </a:rPr>
              <a:t>Enclosure Front 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2944" y="1522010"/>
            <a:ext cx="4072708" cy="245659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33363" indent="-233363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Single port FDR IB switch ASIC</a:t>
            </a:r>
          </a:p>
          <a:p>
            <a:pPr marL="233363" indent="-233363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18 ports connect to backplane</a:t>
            </a:r>
          </a:p>
          <a:p>
            <a:pPr marL="233363" indent="-233363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18 ports to external bulkhead QSFP connectors (18)</a:t>
            </a:r>
          </a:p>
          <a:p>
            <a:pPr marL="233363" indent="-233363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Optimal for building fat tree and all-to-all topologies</a:t>
            </a:r>
          </a:p>
          <a:p>
            <a:pPr marL="346075" lvl="1" indent="-112713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Can also build smaller hypercube or enhanced hypercube systems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57068" name="TextBox 9"/>
          <p:cNvSpPr txBox="1">
            <a:spLocks noChangeArrowheads="1"/>
          </p:cNvSpPr>
          <p:nvPr/>
        </p:nvSpPr>
        <p:spPr bwMode="auto">
          <a:xfrm>
            <a:off x="6938963" y="3752850"/>
            <a:ext cx="523875" cy="2143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">
                <a:latin typeface="Helvetica Neue LT Std 55 Roman"/>
              </a:rPr>
              <a:t>36-Port</a:t>
            </a:r>
          </a:p>
        </p:txBody>
      </p:sp>
      <p:pic>
        <p:nvPicPr>
          <p:cNvPr id="557069" name="Picture 13" descr="standard switch blad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92450" y="4067175"/>
            <a:ext cx="1147763" cy="2479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106" name="Picture 2"/>
          <p:cNvPicPr>
            <a:picLocks noChangeAspect="1" noChangeArrowheads="1"/>
          </p:cNvPicPr>
          <p:nvPr/>
        </p:nvPicPr>
        <p:blipFill>
          <a:blip r:embed="rId3"/>
          <a:srcRect l="47911" t="18628" r="18059" b="22269"/>
          <a:stretch>
            <a:fillRect/>
          </a:stretch>
        </p:blipFill>
        <p:spPr bwMode="auto">
          <a:xfrm>
            <a:off x="4776788" y="1941513"/>
            <a:ext cx="4148137" cy="450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910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600" smtClean="0">
                <a:ea typeface="Helvetica Neue LT Std 55 Roman"/>
                <a:cs typeface="Helvetica Neue LT Std 55 Roman"/>
              </a:rPr>
              <a:t>SGI ICE X “Premium” IB Switch Blade </a:t>
            </a:r>
            <a:r>
              <a:rPr lang="en-US" sz="3200" smtClean="0">
                <a:ea typeface="Helvetica Neue LT Std 55 Roman"/>
                <a:cs typeface="Helvetica Neue LT Std 55 Roman"/>
              </a:rPr>
              <a:t>2SW9x27 – Dual IB Switch ASIC</a:t>
            </a:r>
          </a:p>
        </p:txBody>
      </p:sp>
      <p:sp>
        <p:nvSpPr>
          <p:cNvPr id="559108" name="Rectangle 2"/>
          <p:cNvSpPr>
            <a:spLocks noChangeArrowheads="1"/>
          </p:cNvSpPr>
          <p:nvPr/>
        </p:nvSpPr>
        <p:spPr bwMode="auto">
          <a:xfrm>
            <a:off x="5607050" y="6186488"/>
            <a:ext cx="3170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>
                <a:latin typeface="Helvetica Neue LT Std 55 Roman"/>
                <a:ea typeface="MS PGothic" pitchFamily="34" charset="-128"/>
              </a:rPr>
              <a:t>Side View</a:t>
            </a:r>
          </a:p>
        </p:txBody>
      </p:sp>
      <p:sp>
        <p:nvSpPr>
          <p:cNvPr id="559109" name="Rectangle 2"/>
          <p:cNvSpPr>
            <a:spLocks noChangeArrowheads="1"/>
          </p:cNvSpPr>
          <p:nvPr/>
        </p:nvSpPr>
        <p:spPr bwMode="auto">
          <a:xfrm>
            <a:off x="4762500" y="5453063"/>
            <a:ext cx="70961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400" b="1">
                <a:latin typeface="Helvetica Neue LT Std 55 Roman"/>
                <a:ea typeface="MS PGothic" pitchFamily="34" charset="-128"/>
              </a:rPr>
              <a:t>Front</a:t>
            </a:r>
            <a:br>
              <a:rPr lang="en-US" sz="1400" b="1">
                <a:latin typeface="Helvetica Neue LT Std 55 Roman"/>
                <a:ea typeface="MS PGothic" pitchFamily="34" charset="-128"/>
              </a:rPr>
            </a:br>
            <a:r>
              <a:rPr lang="en-US" sz="1400" b="1">
                <a:latin typeface="Helvetica Neue LT Std 55 Roman"/>
                <a:ea typeface="MS PGothic" pitchFamily="34" charset="-128"/>
              </a:rPr>
              <a:t>View</a:t>
            </a:r>
          </a:p>
        </p:txBody>
      </p:sp>
      <p:sp>
        <p:nvSpPr>
          <p:cNvPr id="559110" name="Rectangle 2"/>
          <p:cNvSpPr>
            <a:spLocks noChangeArrowheads="1"/>
          </p:cNvSpPr>
          <p:nvPr/>
        </p:nvSpPr>
        <p:spPr bwMode="auto">
          <a:xfrm>
            <a:off x="539750" y="6445250"/>
            <a:ext cx="24193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1400" b="1">
                <a:latin typeface="Helvetica Neue LT Std 55 Roman"/>
                <a:ea typeface="MS PGothic" pitchFamily="34" charset="-128"/>
              </a:rPr>
              <a:t>Enclosure Front View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5206" y="1783760"/>
            <a:ext cx="4142182" cy="254780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33363" indent="-233363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Dual 36 port FDR IB Switch ASICs</a:t>
            </a:r>
          </a:p>
          <a:p>
            <a:pPr marL="233363" indent="-233363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Each Switch ASIC:</a:t>
            </a:r>
          </a:p>
          <a:p>
            <a:pPr lvl="1" indent="-231775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9 ports connect to backplane</a:t>
            </a:r>
          </a:p>
          <a:p>
            <a:pPr lvl="1" indent="-231775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3 ports connect to adjacent Switch</a:t>
            </a:r>
          </a:p>
          <a:p>
            <a:pPr lvl="1" indent="-231775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24 ports to external bulkhead</a:t>
            </a:r>
          </a:p>
          <a:p>
            <a:pPr lvl="1" indent="-231775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Optimal for building larger scale hypercube/enhanced hypercube </a:t>
            </a:r>
          </a:p>
          <a:p>
            <a:pPr marL="233363" indent="-233363">
              <a:buFont typeface="Arial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  <a:latin typeface="Helvetica Neue LT Std 55 Roman"/>
              </a:rPr>
              <a:t>48 ports per switch to external bulkhead</a:t>
            </a:r>
          </a:p>
        </p:txBody>
      </p:sp>
      <p:pic>
        <p:nvPicPr>
          <p:cNvPr id="559114" name="Picture 2"/>
          <p:cNvPicPr>
            <a:picLocks noChangeAspect="1" noChangeArrowheads="1"/>
          </p:cNvPicPr>
          <p:nvPr/>
        </p:nvPicPr>
        <p:blipFill>
          <a:blip r:embed="rId4"/>
          <a:srcRect l="45985" t="23462" r="21194" b="23701"/>
          <a:stretch>
            <a:fillRect/>
          </a:stretch>
        </p:blipFill>
        <p:spPr bwMode="auto">
          <a:xfrm>
            <a:off x="520700" y="4421188"/>
            <a:ext cx="2001838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9115" name="Text Box 13"/>
          <p:cNvSpPr txBox="1">
            <a:spLocks noChangeArrowheads="1"/>
          </p:cNvSpPr>
          <p:nvPr/>
        </p:nvSpPr>
        <p:spPr bwMode="auto">
          <a:xfrm>
            <a:off x="3663950" y="1346200"/>
            <a:ext cx="4243388" cy="38258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 wrap="none">
            <a:spAutoFit/>
          </a:bodyPr>
          <a:lstStyle/>
          <a:p>
            <a:pPr defTabSz="914400"/>
            <a:r>
              <a:rPr lang="en-US"/>
              <a:t>1</a:t>
            </a:r>
            <a:r>
              <a:rPr lang="en-US" baseline="30000"/>
              <a:t>st</a:t>
            </a:r>
            <a:r>
              <a:rPr lang="en-US"/>
              <a:t> Dimension Cabling Within the Switch</a:t>
            </a:r>
          </a:p>
        </p:txBody>
      </p:sp>
      <p:sp>
        <p:nvSpPr>
          <p:cNvPr id="559116" name="TextBox 11"/>
          <p:cNvSpPr txBox="1">
            <a:spLocks noChangeArrowheads="1"/>
          </p:cNvSpPr>
          <p:nvPr/>
        </p:nvSpPr>
        <p:spPr bwMode="auto">
          <a:xfrm>
            <a:off x="6919913" y="2867025"/>
            <a:ext cx="523875" cy="2143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">
                <a:latin typeface="Helvetica Neue LT Std 55 Roman"/>
              </a:rPr>
              <a:t>36-Port</a:t>
            </a:r>
          </a:p>
        </p:txBody>
      </p:sp>
      <p:sp>
        <p:nvSpPr>
          <p:cNvPr id="559117" name="TextBox 12"/>
          <p:cNvSpPr txBox="1">
            <a:spLocks noChangeArrowheads="1"/>
          </p:cNvSpPr>
          <p:nvPr/>
        </p:nvSpPr>
        <p:spPr bwMode="auto">
          <a:xfrm>
            <a:off x="6918325" y="4579938"/>
            <a:ext cx="523875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00">
                <a:latin typeface="Helvetica Neue LT Std 55 Roman"/>
              </a:rPr>
              <a:t>36-Port</a:t>
            </a:r>
          </a:p>
        </p:txBody>
      </p:sp>
      <p:sp>
        <p:nvSpPr>
          <p:cNvPr id="559118" name="Line 12"/>
          <p:cNvSpPr>
            <a:spLocks noChangeShapeType="1"/>
          </p:cNvSpPr>
          <p:nvPr/>
        </p:nvSpPr>
        <p:spPr bwMode="auto">
          <a:xfrm flipH="1" flipV="1">
            <a:off x="5913438" y="1728788"/>
            <a:ext cx="1528762" cy="20462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ffectLst>
            <a:prstShdw prst="shdw17" dist="17961" dir="2700000">
              <a:srgbClr val="990000"/>
            </a:prst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59119" name="Picture 15" descr="premium switch blad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32125" y="4413250"/>
            <a:ext cx="1400175" cy="23272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4000" smtClean="0">
                <a:ea typeface="Helvetica Neue LT Std 55 Roman"/>
                <a:cs typeface="Helvetica Neue LT Std 55 Roman"/>
              </a:rPr>
              <a:t>SGI: InfiniBand Clustering Experts! </a:t>
            </a:r>
            <a:r>
              <a:rPr lang="en-US" sz="3600" smtClean="0">
                <a:ea typeface="Helvetica Neue LT Std 55 Roman"/>
                <a:cs typeface="Helvetica Neue LT Std 55 Roman"/>
              </a:rPr>
              <a:t>www.sgi.com/pdfs/4312.pdf </a:t>
            </a:r>
          </a:p>
        </p:txBody>
      </p:sp>
      <p:sp>
        <p:nvSpPr>
          <p:cNvPr id="445448" name="Text Box 8"/>
          <p:cNvSpPr txBox="1">
            <a:spLocks noChangeArrowheads="1"/>
          </p:cNvSpPr>
          <p:nvPr/>
        </p:nvSpPr>
        <p:spPr bwMode="auto">
          <a:xfrm>
            <a:off x="3206750" y="1543050"/>
            <a:ext cx="5511800" cy="43402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31775" indent="-231775" fontAlgn="auto">
              <a:spcBef>
                <a:spcPts val="0"/>
              </a:spcBef>
              <a:spcAft>
                <a:spcPts val="0"/>
              </a:spcAft>
              <a:buClr>
                <a:srgbClr val="3E9532"/>
              </a:buClr>
              <a:buFontTx/>
              <a:buChar char="•"/>
              <a:defRPr/>
            </a:pPr>
            <a:r>
              <a:rPr lang="en-US" sz="2300" dirty="0">
                <a:latin typeface="Helvetica Neue LT Std 55 Roman"/>
                <a:cs typeface="+mn-cs"/>
              </a:rPr>
              <a:t>InfiniBand now easily dominates the Top 100 of the TOP500 list. </a:t>
            </a:r>
          </a:p>
          <a:p>
            <a:pPr marL="231775" indent="-231775" fontAlgn="auto">
              <a:spcBef>
                <a:spcPts val="0"/>
              </a:spcBef>
              <a:spcAft>
                <a:spcPts val="0"/>
              </a:spcAft>
              <a:buClr>
                <a:srgbClr val="3E9532"/>
              </a:buClr>
              <a:buFontTx/>
              <a:buChar char="•"/>
              <a:defRPr/>
            </a:pPr>
            <a:endParaRPr lang="en-US" sz="2300" dirty="0">
              <a:latin typeface="Helvetica Neue LT Std 55 Roman"/>
              <a:cs typeface="+mn-cs"/>
            </a:endParaRPr>
          </a:p>
          <a:p>
            <a:pPr marL="231775" indent="-231775" fontAlgn="auto">
              <a:spcBef>
                <a:spcPts val="0"/>
              </a:spcBef>
              <a:spcAft>
                <a:spcPts val="0"/>
              </a:spcAft>
              <a:buClr>
                <a:srgbClr val="3E9532"/>
              </a:buClr>
              <a:buFontTx/>
              <a:buChar char="•"/>
              <a:defRPr/>
            </a:pPr>
            <a:r>
              <a:rPr lang="en-US" sz="2300" dirty="0">
                <a:latin typeface="Helvetica Neue LT Std 55 Roman"/>
                <a:cs typeface="+mn-cs"/>
              </a:rPr>
              <a:t>Scaling by cluster size will remain the simplest way to grow computational capacity to meet ever larger grand-challenge problems.</a:t>
            </a:r>
          </a:p>
          <a:p>
            <a:pPr marL="231775" indent="-231775" fontAlgn="auto">
              <a:spcBef>
                <a:spcPts val="0"/>
              </a:spcBef>
              <a:spcAft>
                <a:spcPts val="0"/>
              </a:spcAft>
              <a:buClr>
                <a:srgbClr val="3E9532"/>
              </a:buClr>
              <a:buFontTx/>
              <a:buChar char="•"/>
              <a:defRPr/>
            </a:pPr>
            <a:endParaRPr lang="en-US" sz="2300" dirty="0">
              <a:latin typeface="Helvetica Neue LT Std 55 Roman"/>
              <a:cs typeface="+mn-cs"/>
            </a:endParaRPr>
          </a:p>
          <a:p>
            <a:pPr marL="231775" indent="-231775" fontAlgn="auto">
              <a:spcBef>
                <a:spcPts val="0"/>
              </a:spcBef>
              <a:spcAft>
                <a:spcPts val="0"/>
              </a:spcAft>
              <a:buClr>
                <a:srgbClr val="3E9532"/>
              </a:buClr>
              <a:buFontTx/>
              <a:buChar char="•"/>
              <a:defRPr/>
            </a:pPr>
            <a:r>
              <a:rPr lang="en-US" sz="2300" dirty="0">
                <a:latin typeface="Helvetica Neue LT Std 55 Roman"/>
                <a:cs typeface="+mn-cs"/>
              </a:rPr>
              <a:t>Choosing the optimum InfiniBand topology can be difficult with trade-offs in terms of scalability, performance and cost.</a:t>
            </a:r>
          </a:p>
        </p:txBody>
      </p:sp>
      <p:sp>
        <p:nvSpPr>
          <p:cNvPr id="445461" name="Text Box 21"/>
          <p:cNvSpPr txBox="1">
            <a:spLocks noChangeArrowheads="1"/>
          </p:cNvSpPr>
          <p:nvPr/>
        </p:nvSpPr>
        <p:spPr bwMode="auto">
          <a:xfrm>
            <a:off x="350838" y="2986088"/>
            <a:ext cx="184150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pic>
        <p:nvPicPr>
          <p:cNvPr id="445464" name="Picture 24" descr="Picture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1584325"/>
            <a:ext cx="2562225" cy="322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61158" name="TextBox 1"/>
          <p:cNvSpPr txBox="1">
            <a:spLocks noChangeArrowheads="1"/>
          </p:cNvSpPr>
          <p:nvPr/>
        </p:nvSpPr>
        <p:spPr bwMode="auto">
          <a:xfrm>
            <a:off x="442913" y="5962650"/>
            <a:ext cx="8366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i="1">
                <a:latin typeface="Helvetica Neue LT Std 55 Roman"/>
              </a:rPr>
              <a:t>SGI ICE X provides: </a:t>
            </a:r>
            <a:r>
              <a:rPr lang="en-US">
                <a:latin typeface="Helvetica Neue LT Std 55 Roman"/>
              </a:rPr>
              <a:t>U</a:t>
            </a:r>
            <a:r>
              <a:rPr lang="en-US" altLang="ja-JP">
                <a:latin typeface="Helvetica Neue LT Std 55 Roman"/>
              </a:rPr>
              <a:t>ltimate configuration flexibility including </a:t>
            </a:r>
            <a:r>
              <a:rPr lang="en-US">
                <a:latin typeface="Helvetica Neue LT Std 55 Roman"/>
              </a:rPr>
              <a:t>InfiniBand topologies to enable optimized performance!</a:t>
            </a:r>
          </a:p>
          <a:p>
            <a:pPr algn="ctr"/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2" name="Text Placeholder 4"/>
          <p:cNvSpPr>
            <a:spLocks noGrp="1"/>
          </p:cNvSpPr>
          <p:nvPr>
            <p:ph type="body" sz="quarter" idx="4294967295"/>
          </p:nvPr>
        </p:nvSpPr>
        <p:spPr bwMode="auto">
          <a:xfrm>
            <a:off x="355600" y="4811713"/>
            <a:ext cx="6035675" cy="10509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0">
              <a:buFont typeface="Arial" charset="0"/>
              <a:buNone/>
            </a:pPr>
            <a:r>
              <a:rPr lang="en-US" sz="4000" b="1" smtClean="0">
                <a:cs typeface="Helvetica" pitchFamily="34" charset="0"/>
              </a:rPr>
              <a:t>Cool Customers</a:t>
            </a:r>
          </a:p>
        </p:txBody>
      </p:sp>
      <p:sp>
        <p:nvSpPr>
          <p:cNvPr id="563203" name="Title 3"/>
          <p:cNvSpPr>
            <a:spLocks noGrp="1"/>
          </p:cNvSpPr>
          <p:nvPr>
            <p:ph type="title" idx="4294967295"/>
          </p:nvPr>
        </p:nvSpPr>
        <p:spPr bwMode="auto">
          <a:xfrm>
            <a:off x="355600" y="1577975"/>
            <a:ext cx="7586663" cy="21796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6600" b="1" smtClean="0">
                <a:latin typeface="HelveticaNeueLT Std"/>
                <a:ea typeface="HelveticaNeueLT Std"/>
                <a:cs typeface="HelveticaNeueLT Std"/>
              </a:rPr>
              <a:t>SGI ICE X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370" name="Picture 4" descr="untitled3"/>
          <p:cNvPicPr>
            <a:picLocks noChangeAspect="1" noChangeArrowheads="1"/>
          </p:cNvPicPr>
          <p:nvPr/>
        </p:nvPicPr>
        <p:blipFill>
          <a:blip r:embed="rId3"/>
          <a:srcRect l="12665" r="144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0371" name="AutoShape 3"/>
          <p:cNvSpPr>
            <a:spLocks noChangeArrowheads="1"/>
          </p:cNvSpPr>
          <p:nvPr/>
        </p:nvSpPr>
        <p:spPr bwMode="auto">
          <a:xfrm>
            <a:off x="366713" y="292100"/>
            <a:ext cx="9240837" cy="2124075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00004D"/>
            </a:prstShdw>
          </a:effectLst>
        </p:spPr>
        <p:txBody>
          <a:bodyPr wrap="none" anchor="ctr"/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367620" name="Rectangle 4"/>
          <p:cNvSpPr>
            <a:spLocks noChangeArrowheads="1"/>
          </p:cNvSpPr>
          <p:nvPr/>
        </p:nvSpPr>
        <p:spPr bwMode="auto">
          <a:xfrm>
            <a:off x="366713" y="292100"/>
            <a:ext cx="8672512" cy="21240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Understanding the Interaction of Solar Wind</a:t>
            </a:r>
            <a:br>
              <a:rPr lang="en-US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With the Magnetosphere</a:t>
            </a:r>
          </a:p>
          <a:p>
            <a:pPr algn="r">
              <a:defRPr/>
            </a:pPr>
            <a:r>
              <a:rPr lang="en-US" sz="30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NASA Advanced Supercomputing Division</a:t>
            </a:r>
            <a:br>
              <a:rPr lang="en-US" sz="30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30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SGI® ICE</a:t>
            </a:r>
            <a:endParaRPr lang="en-US" sz="4200" dirty="0">
              <a:solidFill>
                <a:schemeClr val="bg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367621" name="Rectangle 5"/>
          <p:cNvSpPr>
            <a:spLocks noChangeArrowheads="1"/>
          </p:cNvSpPr>
          <p:nvPr/>
        </p:nvSpPr>
        <p:spPr bwMode="auto">
          <a:xfrm>
            <a:off x="0" y="6550025"/>
            <a:ext cx="1779588" cy="3079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1400" b="1" i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Image courtesy NASA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418" name="Picture 7" descr="603_AirTempAnomaly"/>
          <p:cNvPicPr>
            <a:picLocks noChangeAspect="1" noChangeArrowheads="1"/>
          </p:cNvPicPr>
          <p:nvPr/>
        </p:nvPicPr>
        <p:blipFill>
          <a:blip r:embed="rId2"/>
          <a:srcRect r="25136"/>
          <a:stretch>
            <a:fillRect/>
          </a:stretch>
        </p:blipFill>
        <p:spPr bwMode="auto">
          <a:xfrm>
            <a:off x="0" y="0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3523" name="AutoShape 3"/>
          <p:cNvSpPr>
            <a:spLocks noChangeArrowheads="1"/>
          </p:cNvSpPr>
          <p:nvPr/>
        </p:nvSpPr>
        <p:spPr bwMode="auto">
          <a:xfrm>
            <a:off x="-419100" y="685800"/>
            <a:ext cx="7810500" cy="1600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Calibri" pitchFamily="34" charset="0"/>
              <a:cs typeface="Arial" pitchFamily="34" charset="0"/>
            </a:endParaRPr>
          </a:p>
        </p:txBody>
      </p:sp>
      <p:sp>
        <p:nvSpPr>
          <p:cNvPr id="363524" name="Rectangle 4"/>
          <p:cNvSpPr>
            <a:spLocks noChangeArrowheads="1"/>
          </p:cNvSpPr>
          <p:nvPr/>
        </p:nvSpPr>
        <p:spPr bwMode="auto">
          <a:xfrm>
            <a:off x="163513" y="688975"/>
            <a:ext cx="7135812" cy="15557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Modeling the World’s Climate</a:t>
            </a:r>
          </a:p>
          <a:p>
            <a:pPr>
              <a:defRPr/>
            </a:pPr>
            <a:r>
              <a:rPr lang="en-US" sz="30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Nat’l. Oceanic &amp; Atmospheric Administration</a:t>
            </a:r>
            <a:br>
              <a:rPr lang="en-US" sz="30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</a:br>
            <a:r>
              <a:rPr lang="en-US" sz="30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SGI® ICE</a:t>
            </a:r>
          </a:p>
        </p:txBody>
      </p:sp>
      <p:sp>
        <p:nvSpPr>
          <p:cNvPr id="363525" name="Text Box 5"/>
          <p:cNvSpPr txBox="1">
            <a:spLocks noChangeArrowheads="1"/>
          </p:cNvSpPr>
          <p:nvPr/>
        </p:nvSpPr>
        <p:spPr bwMode="auto">
          <a:xfrm>
            <a:off x="7367588" y="6550025"/>
            <a:ext cx="1814512" cy="3079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i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Image courtesy NOAA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5" name="Text Box 5"/>
          <p:cNvSpPr txBox="1">
            <a:spLocks noChangeArrowheads="1"/>
          </p:cNvSpPr>
          <p:nvPr/>
        </p:nvSpPr>
        <p:spPr bwMode="auto">
          <a:xfrm>
            <a:off x="7367588" y="6550025"/>
            <a:ext cx="1814512" cy="3079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i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Image courtesy NOAA</a:t>
            </a:r>
          </a:p>
        </p:txBody>
      </p:sp>
      <p:pic>
        <p:nvPicPr>
          <p:cNvPr id="575491" name="Picture 3" descr="tot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04900" y="-9525"/>
            <a:ext cx="1076325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5492" name="AutoShape 3"/>
          <p:cNvSpPr>
            <a:spLocks noChangeArrowheads="1"/>
          </p:cNvSpPr>
          <p:nvPr/>
        </p:nvSpPr>
        <p:spPr bwMode="auto">
          <a:xfrm>
            <a:off x="-407988" y="674688"/>
            <a:ext cx="10066338" cy="1952625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>
            <a:solidFill>
              <a:schemeClr val="accent1"/>
            </a:solidFill>
            <a:round/>
            <a:headEnd/>
            <a:tailEnd/>
          </a:ln>
          <a:effectLst>
            <a:prstShdw prst="shdw17" dist="17961" dir="2700000">
              <a:srgbClr val="73302E"/>
            </a:prstShdw>
          </a:effectLst>
        </p:spPr>
        <p:txBody>
          <a:bodyPr wrap="none" anchor="ctr"/>
          <a:lstStyle/>
          <a:p>
            <a:endParaRPr lang="fr-FR" sz="3200">
              <a:latin typeface="Calibri" pitchFamily="34" charset="0"/>
            </a:endParaRPr>
          </a:p>
        </p:txBody>
      </p:sp>
      <p:sp>
        <p:nvSpPr>
          <p:cNvPr id="363524" name="Rectangle 4"/>
          <p:cNvSpPr>
            <a:spLocks noChangeArrowheads="1"/>
          </p:cNvSpPr>
          <p:nvPr/>
        </p:nvSpPr>
        <p:spPr bwMode="auto">
          <a:xfrm>
            <a:off x="0" y="688975"/>
            <a:ext cx="9310688" cy="19383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Advanced Energy Exploration and</a:t>
            </a:r>
            <a:br>
              <a:rPr lang="en-US" sz="32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Production</a:t>
            </a:r>
          </a:p>
          <a:p>
            <a:pPr>
              <a:defRPr/>
            </a:pPr>
            <a:r>
              <a:rPr lang="en-US" sz="28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Total: World's </a:t>
            </a:r>
            <a:r>
              <a:rPr lang="en-US" sz="28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Largest Commercial HPC </a:t>
            </a:r>
            <a:r>
              <a:rPr lang="en-US" sz="280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System (2.3 </a:t>
            </a:r>
            <a:r>
              <a:rPr lang="en-US" sz="28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PF)</a:t>
            </a:r>
          </a:p>
          <a:p>
            <a:pPr>
              <a:defRPr/>
            </a:pPr>
            <a:r>
              <a:rPr lang="en-US" sz="28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SGI ICE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778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0" y="5508625"/>
            <a:ext cx="850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7779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550" y="2317750"/>
            <a:ext cx="83185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7780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mtClean="0">
                <a:ea typeface="Helvetica Neue LT Std 55 Roman"/>
                <a:cs typeface="Helvetica Neue LT Std 55 Roman"/>
              </a:rPr>
              <a:t>Our Strategy</a:t>
            </a:r>
          </a:p>
        </p:txBody>
      </p:sp>
      <p:sp>
        <p:nvSpPr>
          <p:cNvPr id="587781" name="Text Placeholder 6"/>
          <p:cNvSpPr>
            <a:spLocks noGrp="1"/>
          </p:cNvSpPr>
          <p:nvPr>
            <p:ph sz="quarter" idx="4294967295"/>
          </p:nvPr>
        </p:nvSpPr>
        <p:spPr bwMode="auto">
          <a:xfrm>
            <a:off x="355600" y="1273175"/>
            <a:ext cx="8483600" cy="4378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0" eaLnBrk="1" hangingPunct="1">
              <a:buFont typeface="Arial" charset="0"/>
              <a:buNone/>
            </a:pPr>
            <a:r>
              <a:rPr lang="en-US" sz="2600" b="1" smtClean="0">
                <a:cs typeface="Helvetica" pitchFamily="34" charset="0"/>
              </a:rPr>
              <a:t>The Trusted Leader in Technical Computing</a:t>
            </a:r>
          </a:p>
        </p:txBody>
      </p:sp>
      <p:sp>
        <p:nvSpPr>
          <p:cNvPr id="587782" name="Text Placeholder 3"/>
          <p:cNvSpPr txBox="1">
            <a:spLocks/>
          </p:cNvSpPr>
          <p:nvPr/>
        </p:nvSpPr>
        <p:spPr bwMode="auto">
          <a:xfrm>
            <a:off x="1062038" y="3600450"/>
            <a:ext cx="320516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sz="2400">
                <a:latin typeface="HelveticaNeueLT Std"/>
                <a:ea typeface="HelveticaNeueLT Std"/>
                <a:cs typeface="HelveticaNeueLT Std"/>
              </a:rPr>
              <a:t>Business Computing</a:t>
            </a:r>
          </a:p>
        </p:txBody>
      </p:sp>
      <p:sp>
        <p:nvSpPr>
          <p:cNvPr id="587783" name="Text Placeholder 3"/>
          <p:cNvSpPr txBox="1">
            <a:spLocks/>
          </p:cNvSpPr>
          <p:nvPr/>
        </p:nvSpPr>
        <p:spPr bwMode="auto">
          <a:xfrm>
            <a:off x="666750" y="2449513"/>
            <a:ext cx="2373313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2000" b="1">
                <a:solidFill>
                  <a:schemeClr val="bg1"/>
                </a:solidFill>
                <a:latin typeface="HelveticaNeueLT Std"/>
                <a:ea typeface="HelveticaNeueLT Std"/>
                <a:cs typeface="HelveticaNeueLT Std"/>
              </a:rPr>
              <a:t>Business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2000" b="1">
                <a:solidFill>
                  <a:schemeClr val="bg1"/>
                </a:solidFill>
                <a:latin typeface="HelveticaNeueLT Std"/>
                <a:ea typeface="HelveticaNeueLT Std"/>
                <a:cs typeface="HelveticaNeueLT Std"/>
              </a:rPr>
              <a:t>Applications</a:t>
            </a:r>
          </a:p>
        </p:txBody>
      </p:sp>
      <p:sp>
        <p:nvSpPr>
          <p:cNvPr id="587784" name="Text Placeholder 3"/>
          <p:cNvSpPr txBox="1">
            <a:spLocks/>
          </p:cNvSpPr>
          <p:nvPr/>
        </p:nvSpPr>
        <p:spPr bwMode="auto">
          <a:xfrm>
            <a:off x="5133975" y="3605213"/>
            <a:ext cx="323056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sz="2400">
                <a:latin typeface="HelveticaNeueLT Std"/>
                <a:ea typeface="HelveticaNeueLT Std"/>
                <a:cs typeface="HelveticaNeueLT Std"/>
              </a:rPr>
              <a:t>Technical Computing</a:t>
            </a:r>
          </a:p>
        </p:txBody>
      </p:sp>
      <p:sp>
        <p:nvSpPr>
          <p:cNvPr id="587785" name="Text Placeholder 3"/>
          <p:cNvSpPr txBox="1">
            <a:spLocks/>
          </p:cNvSpPr>
          <p:nvPr/>
        </p:nvSpPr>
        <p:spPr bwMode="auto">
          <a:xfrm>
            <a:off x="3309938" y="5514975"/>
            <a:ext cx="27289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b="1">
                <a:solidFill>
                  <a:schemeClr val="bg1"/>
                </a:solidFill>
                <a:latin typeface="HelveticaNeueLT Std"/>
                <a:ea typeface="HelveticaNeueLT Std"/>
                <a:cs typeface="HelveticaNeueLT Std"/>
              </a:rPr>
              <a:t>Workload Optimized</a:t>
            </a:r>
          </a:p>
        </p:txBody>
      </p:sp>
      <p:sp>
        <p:nvSpPr>
          <p:cNvPr id="587786" name="Text Placeholder 3"/>
          <p:cNvSpPr txBox="1">
            <a:spLocks/>
          </p:cNvSpPr>
          <p:nvPr/>
        </p:nvSpPr>
        <p:spPr bwMode="auto">
          <a:xfrm>
            <a:off x="3422650" y="2449513"/>
            <a:ext cx="2373313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2000" b="1">
                <a:solidFill>
                  <a:schemeClr val="bg1"/>
                </a:solidFill>
                <a:latin typeface="HelveticaNeueLT Std"/>
                <a:ea typeface="HelveticaNeueLT Std"/>
                <a:cs typeface="HelveticaNeueLT Std"/>
              </a:rPr>
              <a:t>Big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2000" b="1">
                <a:solidFill>
                  <a:schemeClr val="bg1"/>
                </a:solidFill>
                <a:latin typeface="HelveticaNeueLT Std"/>
                <a:ea typeface="HelveticaNeueLT Std"/>
                <a:cs typeface="HelveticaNeueLT Std"/>
              </a:rPr>
              <a:t>Data</a:t>
            </a:r>
          </a:p>
        </p:txBody>
      </p:sp>
      <p:sp>
        <p:nvSpPr>
          <p:cNvPr id="587787" name="Text Placeholder 3"/>
          <p:cNvSpPr txBox="1">
            <a:spLocks/>
          </p:cNvSpPr>
          <p:nvPr/>
        </p:nvSpPr>
        <p:spPr bwMode="auto">
          <a:xfrm>
            <a:off x="6094413" y="2449513"/>
            <a:ext cx="2373312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2000" b="1">
                <a:solidFill>
                  <a:schemeClr val="bg1"/>
                </a:solidFill>
                <a:latin typeface="HelveticaNeueLT Std"/>
                <a:ea typeface="HelveticaNeueLT Std"/>
                <a:cs typeface="HelveticaNeueLT Std"/>
              </a:rPr>
              <a:t>Technical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en-US" sz="2000" b="1">
                <a:solidFill>
                  <a:schemeClr val="bg1"/>
                </a:solidFill>
                <a:latin typeface="HelveticaNeueLT Std"/>
                <a:ea typeface="HelveticaNeueLT Std"/>
                <a:cs typeface="HelveticaNeueLT Std"/>
              </a:rPr>
              <a:t>Applications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en-US" sz="2000" b="1">
              <a:solidFill>
                <a:schemeClr val="bg1"/>
              </a:solidFill>
              <a:latin typeface="HelveticaNeueLT Std"/>
              <a:ea typeface="HelveticaNeueLT Std"/>
              <a:cs typeface="HelveticaNeueLT Std"/>
            </a:endParaRPr>
          </a:p>
        </p:txBody>
      </p:sp>
      <p:pic>
        <p:nvPicPr>
          <p:cNvPr id="587788" name="Picture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338" y="4362450"/>
            <a:ext cx="78581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7789" name="Picture 3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30375" y="4432300"/>
            <a:ext cx="64293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7790" name="Picture 3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52850" y="4427538"/>
            <a:ext cx="5143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7791" name="Picture 3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46375" y="4470400"/>
            <a:ext cx="6651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7792" name="Picture 34"/>
          <p:cNvPicPr>
            <a:picLocks noChangeAspect="1"/>
          </p:cNvPicPr>
          <p:nvPr/>
        </p:nvPicPr>
        <p:blipFill>
          <a:blip r:embed="rId8"/>
          <a:srcRect l="2696" t="15686" r="8824" b="13971"/>
          <a:stretch>
            <a:fillRect/>
          </a:stretch>
        </p:blipFill>
        <p:spPr bwMode="auto">
          <a:xfrm>
            <a:off x="5902325" y="4083050"/>
            <a:ext cx="154305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ctangle 36"/>
          <p:cNvSpPr/>
          <p:nvPr/>
        </p:nvSpPr>
        <p:spPr>
          <a:xfrm>
            <a:off x="457200" y="3568700"/>
            <a:ext cx="4025900" cy="1778000"/>
          </a:xfrm>
          <a:prstGeom prst="rect">
            <a:avLst/>
          </a:prstGeom>
          <a:noFill/>
          <a:ln w="12700">
            <a:solidFill>
              <a:srgbClr val="005A9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2400" dirty="0"/>
          </a:p>
        </p:txBody>
      </p:sp>
      <p:sp>
        <p:nvSpPr>
          <p:cNvPr id="40" name="Rectangle 39"/>
          <p:cNvSpPr/>
          <p:nvPr/>
        </p:nvSpPr>
        <p:spPr>
          <a:xfrm>
            <a:off x="4735513" y="3568700"/>
            <a:ext cx="4025900" cy="1778000"/>
          </a:xfrm>
          <a:prstGeom prst="rect">
            <a:avLst/>
          </a:prstGeom>
          <a:noFill/>
          <a:ln w="12700">
            <a:solidFill>
              <a:srgbClr val="49A9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2400" dirty="0"/>
          </a:p>
        </p:txBody>
      </p:sp>
      <p:sp>
        <p:nvSpPr>
          <p:cNvPr id="587795" name="Text Placeholder 3"/>
          <p:cNvSpPr txBox="1">
            <a:spLocks/>
          </p:cNvSpPr>
          <p:nvPr/>
        </p:nvSpPr>
        <p:spPr bwMode="auto">
          <a:xfrm>
            <a:off x="474663" y="5513388"/>
            <a:ext cx="17843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b="1">
                <a:solidFill>
                  <a:srgbClr val="7F7F7F"/>
                </a:solidFill>
                <a:latin typeface="HelveticaNeueLT Std"/>
                <a:ea typeface="HelveticaNeueLT Std"/>
                <a:cs typeface="HelveticaNeueLT Std"/>
              </a:rPr>
              <a:t>Redundancy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6970713" y="5514975"/>
            <a:ext cx="1784350" cy="45561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/>
                </a:solidFill>
                <a:latin typeface="HelveticaNeueLT Std Thin"/>
                <a:ea typeface="+mn-ea"/>
                <a:cs typeface="HelveticaNeueLT Std Thin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Aft>
                <a:spcPts val="1200"/>
              </a:spcAft>
              <a:defRPr/>
            </a:pPr>
            <a:r>
              <a:rPr lang="en-US" sz="1800" b="1" dirty="0" smtClean="0">
                <a:solidFill>
                  <a:schemeClr val="bg1">
                    <a:lumMod val="50000"/>
                  </a:schemeClr>
                </a:solidFill>
                <a:latin typeface="HelveticaNeueLT Std"/>
                <a:cs typeface="HelveticaNeueLT Std"/>
              </a:rPr>
              <a:t>Scale &amp; Speed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132013" y="5741988"/>
            <a:ext cx="1104900" cy="0"/>
          </a:xfrm>
          <a:prstGeom prst="line">
            <a:avLst/>
          </a:prstGeom>
          <a:ln w="38100" cmpd="sng">
            <a:solidFill>
              <a:srgbClr val="D9D9D9"/>
            </a:solidFill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 flipV="1">
            <a:off x="5838825" y="5740400"/>
            <a:ext cx="1100138" cy="1588"/>
          </a:xfrm>
          <a:prstGeom prst="line">
            <a:avLst/>
          </a:prstGeom>
          <a:ln w="38100" cmpd="sng">
            <a:solidFill>
              <a:schemeClr val="bg1">
                <a:lumMod val="85000"/>
              </a:schemeClr>
            </a:solidFill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Content Placeholder 1"/>
          <p:cNvSpPr>
            <a:spLocks noGrp="1"/>
          </p:cNvSpPr>
          <p:nvPr>
            <p:ph sz="quarter" idx="4294967295"/>
          </p:nvPr>
        </p:nvSpPr>
        <p:spPr bwMode="auto">
          <a:xfrm>
            <a:off x="355600" y="312738"/>
            <a:ext cx="8483600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0" eaLnBrk="1" hangingPunct="1">
              <a:buFont typeface="Arial" charset="0"/>
              <a:buNone/>
            </a:pPr>
            <a:r>
              <a:rPr lang="en-US" sz="4400" b="1" smtClean="0">
                <a:solidFill>
                  <a:srgbClr val="005A9B"/>
                </a:solidFill>
                <a:cs typeface="Helvetica" pitchFamily="34" charset="0"/>
              </a:rPr>
              <a:t>SGI ICE X</a:t>
            </a:r>
            <a:r>
              <a:rPr lang="en-US" sz="4400" smtClean="0">
                <a:solidFill>
                  <a:srgbClr val="005A9B"/>
                </a:solidFill>
                <a:cs typeface="Helvetica" pitchFamily="34" charset="0"/>
              </a:rPr>
              <a:t/>
            </a:r>
            <a:br>
              <a:rPr lang="en-US" sz="4400" smtClean="0">
                <a:solidFill>
                  <a:srgbClr val="005A9B"/>
                </a:solidFill>
                <a:cs typeface="Helvetica" pitchFamily="34" charset="0"/>
              </a:rPr>
            </a:br>
            <a:r>
              <a:rPr lang="en-US" sz="4000" smtClean="0">
                <a:solidFill>
                  <a:srgbClr val="005A9B"/>
                </a:solidFill>
                <a:cs typeface="Helvetica" pitchFamily="34" charset="0"/>
              </a:rPr>
              <a:t>Design Innovations Summary</a:t>
            </a:r>
          </a:p>
        </p:txBody>
      </p:sp>
      <p:sp>
        <p:nvSpPr>
          <p:cNvPr id="578563" name="Rectangle 3"/>
          <p:cNvSpPr>
            <a:spLocks noGrp="1" noChangeArrowheads="1"/>
          </p:cNvSpPr>
          <p:nvPr>
            <p:ph sz="quarter" idx="4294967295"/>
          </p:nvPr>
        </p:nvSpPr>
        <p:spPr bwMode="auto">
          <a:xfrm>
            <a:off x="355600" y="1749425"/>
            <a:ext cx="6045200" cy="4378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228600" eaLnBrk="1" hangingPunct="1"/>
            <a:r>
              <a:rPr lang="en-US" smtClean="0">
                <a:cs typeface="Helvetica" pitchFamily="34" charset="0"/>
              </a:rPr>
              <a:t>IP-115 </a:t>
            </a:r>
            <a:r>
              <a:rPr lang="en-US" b="1" smtClean="0">
                <a:cs typeface="Helvetica" pitchFamily="34" charset="0"/>
              </a:rPr>
              <a:t>Twin-Node Compute Blade </a:t>
            </a:r>
            <a:r>
              <a:rPr lang="en-US" smtClean="0">
                <a:cs typeface="Helvetica" pitchFamily="34" charset="0"/>
              </a:rPr>
              <a:t>Options</a:t>
            </a:r>
          </a:p>
          <a:p>
            <a:pPr marL="228600" eaLnBrk="1" hangingPunct="1"/>
            <a:r>
              <a:rPr lang="en-US" b="1" smtClean="0">
                <a:cs typeface="Helvetica" pitchFamily="34" charset="0"/>
              </a:rPr>
              <a:t>Independently Scalable </a:t>
            </a:r>
            <a:r>
              <a:rPr lang="en-US" smtClean="0">
                <a:cs typeface="Helvetica" pitchFamily="34" charset="0"/>
              </a:rPr>
              <a:t>Power Architecture</a:t>
            </a:r>
          </a:p>
          <a:p>
            <a:pPr marL="228600" eaLnBrk="1" hangingPunct="1"/>
            <a:r>
              <a:rPr lang="en-US" b="1" smtClean="0">
                <a:cs typeface="Helvetica" pitchFamily="34" charset="0"/>
              </a:rPr>
              <a:t>Separable Cooling </a:t>
            </a:r>
            <a:r>
              <a:rPr lang="en-US" smtClean="0">
                <a:cs typeface="Helvetica" pitchFamily="34" charset="0"/>
              </a:rPr>
              <a:t>Solutions</a:t>
            </a:r>
          </a:p>
          <a:p>
            <a:pPr marL="228600" eaLnBrk="1" hangingPunct="1"/>
            <a:r>
              <a:rPr lang="en-US" b="1" smtClean="0">
                <a:cs typeface="Helvetica" pitchFamily="34" charset="0"/>
              </a:rPr>
              <a:t>Unified Backplane </a:t>
            </a:r>
            <a:r>
              <a:rPr lang="en-US" smtClean="0">
                <a:cs typeface="Helvetica" pitchFamily="34" charset="0"/>
              </a:rPr>
              <a:t>Fabric</a:t>
            </a:r>
          </a:p>
          <a:p>
            <a:pPr marL="228600" eaLnBrk="1" hangingPunct="1"/>
            <a:r>
              <a:rPr lang="en-US" b="1" smtClean="0">
                <a:cs typeface="Helvetica" pitchFamily="34" charset="0"/>
              </a:rPr>
              <a:t>Multiple Data Center Environment </a:t>
            </a:r>
            <a:r>
              <a:rPr lang="en-US" smtClean="0">
                <a:cs typeface="Helvetica" pitchFamily="34" charset="0"/>
              </a:rPr>
              <a:t>Support</a:t>
            </a:r>
          </a:p>
        </p:txBody>
      </p:sp>
      <p:pic>
        <p:nvPicPr>
          <p:cNvPr id="578564" name="Picture 4"/>
          <p:cNvPicPr>
            <a:picLocks noChangeAspect="1" noChangeArrowheads="1"/>
          </p:cNvPicPr>
          <p:nvPr/>
        </p:nvPicPr>
        <p:blipFill>
          <a:blip r:embed="rId3"/>
          <a:srcRect l="73537" t="14026" r="19240" b="38390"/>
          <a:stretch>
            <a:fillRect/>
          </a:stretch>
        </p:blipFill>
        <p:spPr bwMode="auto">
          <a:xfrm>
            <a:off x="6823075" y="1654175"/>
            <a:ext cx="1808163" cy="422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545" name="Picture 1" descr="UV2_door.ps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7575" y="0"/>
            <a:ext cx="10502900" cy="69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Title 2"/>
          <p:cNvSpPr>
            <a:spLocks noGrp="1"/>
          </p:cNvSpPr>
          <p:nvPr>
            <p:ph type="ctrTitle" idx="4294967295"/>
          </p:nvPr>
        </p:nvSpPr>
        <p:spPr bwMode="auto">
          <a:xfrm>
            <a:off x="-80963" y="1857375"/>
            <a:ext cx="5130801" cy="2774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  <a:t>Introducing the</a:t>
            </a:r>
            <a:r>
              <a:rPr lang="en-US" sz="6600" dirty="0" smtClean="0"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z="6600" dirty="0" smtClean="0">
                <a:latin typeface="HelveticaNeueLT Std"/>
                <a:ea typeface="HelveticaNeueLT Std"/>
                <a:cs typeface="HelveticaNeueLT Std"/>
              </a:rPr>
            </a:br>
            <a:r>
              <a:rPr lang="en-US" sz="6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NeueLT Std"/>
                <a:ea typeface="HelveticaNeueLT Std"/>
                <a:cs typeface="HelveticaNeueLT Std"/>
              </a:rPr>
              <a:t>SGI</a:t>
            </a:r>
            <a:r>
              <a:rPr lang="en-US" sz="6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NeueLT Std"/>
                <a:ea typeface="HelveticaNeueLT Std"/>
                <a:cs typeface="HelveticaNeueLT Std"/>
              </a:rPr>
              <a:t> UV 2</a:t>
            </a:r>
            <a:br>
              <a:rPr lang="en-US" sz="6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z="4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NeueLT Std"/>
                <a:ea typeface="HelveticaNeueLT Std"/>
                <a:cs typeface="HelveticaNeueLT Std"/>
              </a:rPr>
              <a:t>Product Family</a:t>
            </a:r>
            <a:r>
              <a:rPr lang="en-US" sz="6600" dirty="0"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z="6600" dirty="0">
                <a:latin typeface="HelveticaNeueLT Std"/>
                <a:ea typeface="HelveticaNeueLT Std"/>
                <a:cs typeface="HelveticaNeueLT Std"/>
              </a:rPr>
            </a:br>
            <a:endParaRPr lang="en-US" sz="28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NeueLT Std"/>
              <a:ea typeface="HelveticaNeueLT Std"/>
              <a:cs typeface="HelveticaNeueLT St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69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412750" y="244475"/>
            <a:ext cx="8740775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2:  The Big Brain Computer</a:t>
            </a:r>
          </a:p>
          <a:p>
            <a:pPr eaLnBrk="1" hangingPunct="1"/>
            <a:endParaRPr lang="en-US" sz="3600" smtClean="0">
              <a:cs typeface="Helvetic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12750" y="2160588"/>
            <a:ext cx="5907088" cy="34893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i="1" dirty="0" smtClean="0">
                <a:solidFill>
                  <a:schemeClr val="tx2"/>
                </a:solidFill>
              </a:rPr>
              <a:t>Focus </a:t>
            </a:r>
            <a:r>
              <a:rPr lang="en-US" sz="2400" b="1" i="1" dirty="0">
                <a:solidFill>
                  <a:schemeClr val="tx2"/>
                </a:solidFill>
              </a:rPr>
              <a:t>on Solving Your Problems, Not IT Problems </a:t>
            </a:r>
            <a:endParaRPr lang="en-US" sz="2400" b="1" i="1" dirty="0" smtClean="0">
              <a:solidFill>
                <a:schemeClr val="tx2"/>
              </a:solidFill>
            </a:endParaRPr>
          </a:p>
          <a:p>
            <a:pPr eaLnBrk="1" hangingPunct="1">
              <a:defRPr/>
            </a:pPr>
            <a:endParaRPr lang="en-US" sz="2400" i="1" dirty="0">
              <a:solidFill>
                <a:schemeClr val="tx2"/>
              </a:solidFill>
            </a:endParaRPr>
          </a:p>
          <a:p>
            <a:pPr eaLnBrk="1" hangingPunct="1">
              <a:defRPr/>
            </a:pPr>
            <a:r>
              <a:rPr lang="en-US" sz="2400" b="1" i="1" dirty="0" smtClean="0">
                <a:solidFill>
                  <a:schemeClr val="tx2"/>
                </a:solidFill>
              </a:rPr>
              <a:t>No-Limit </a:t>
            </a:r>
            <a:r>
              <a:rPr lang="en-US" sz="2400" b="1" i="1" dirty="0">
                <a:solidFill>
                  <a:schemeClr val="tx2"/>
                </a:solidFill>
              </a:rPr>
              <a:t>Computing, Built on Industry </a:t>
            </a:r>
            <a:r>
              <a:rPr lang="en-US" sz="2400" b="1" i="1" dirty="0" smtClean="0">
                <a:solidFill>
                  <a:schemeClr val="tx2"/>
                </a:solidFill>
              </a:rPr>
              <a:t>Standards</a:t>
            </a:r>
          </a:p>
          <a:p>
            <a:pPr marL="45720" indent="0" eaLnBrk="1" hangingPunct="1">
              <a:buFont typeface="Arial" pitchFamily="34" charset="0"/>
              <a:buNone/>
              <a:defRPr/>
            </a:pPr>
            <a:r>
              <a:rPr lang="en-US" sz="2400" b="1" i="1" dirty="0">
                <a:solidFill>
                  <a:schemeClr val="tx2"/>
                </a:solidFill>
              </a:rPr>
              <a:t> </a:t>
            </a:r>
            <a:endParaRPr lang="en-US" sz="2400" i="1" dirty="0">
              <a:solidFill>
                <a:schemeClr val="tx2"/>
              </a:solidFill>
            </a:endParaRPr>
          </a:p>
          <a:p>
            <a:pPr eaLnBrk="1" hangingPunct="1">
              <a:defRPr/>
            </a:pPr>
            <a:r>
              <a:rPr lang="en-US" sz="2400" b="1" i="1" dirty="0" smtClean="0">
                <a:solidFill>
                  <a:schemeClr val="tx2"/>
                </a:solidFill>
              </a:rPr>
              <a:t>World's </a:t>
            </a:r>
            <a:r>
              <a:rPr lang="en-US" sz="2400" b="1" i="1" dirty="0">
                <a:solidFill>
                  <a:schemeClr val="tx2"/>
                </a:solidFill>
              </a:rPr>
              <a:t>Largest In-Memory System for Data-Intensive </a:t>
            </a:r>
            <a:r>
              <a:rPr lang="en-US" sz="2400" b="1" i="1" dirty="0" smtClean="0">
                <a:solidFill>
                  <a:schemeClr val="tx2"/>
                </a:solidFill>
              </a:rPr>
              <a:t>Applications</a:t>
            </a:r>
            <a:endParaRPr lang="en-US" sz="2400" i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2750" y="855663"/>
            <a:ext cx="7148513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+mj-lt"/>
                <a:cs typeface="+mn-cs"/>
              </a:rPr>
              <a:t>World-leading Capability for Data Intensive Work, now with Intel</a:t>
            </a:r>
            <a:r>
              <a:rPr lang="en-US" sz="2400" dirty="0">
                <a:latin typeface="Calibri"/>
                <a:cs typeface="Calibri"/>
              </a:rPr>
              <a:t>®</a:t>
            </a:r>
            <a:r>
              <a:rPr lang="en-US" sz="2400" dirty="0">
                <a:latin typeface="+mj-lt"/>
                <a:cs typeface="+mn-cs"/>
              </a:rPr>
              <a:t> Xeon</a:t>
            </a:r>
            <a:r>
              <a:rPr lang="en-US" sz="2400" dirty="0">
                <a:latin typeface="Calibri"/>
                <a:cs typeface="Calibri"/>
              </a:rPr>
              <a:t>®</a:t>
            </a:r>
            <a:r>
              <a:rPr lang="en-US" sz="2400" dirty="0">
                <a:latin typeface="+mj-lt"/>
                <a:cs typeface="+mn-cs"/>
              </a:rPr>
              <a:t> Processor E5-4600 Product Family.</a:t>
            </a:r>
          </a:p>
        </p:txBody>
      </p:sp>
      <p:pic>
        <p:nvPicPr>
          <p:cNvPr id="365572" name="Picture 1" descr="UV2 rack open.ps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5038" y="1617663"/>
            <a:ext cx="2973387" cy="471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5573" name="Slide Number Placeholder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7A80DE-B65A-4D01-8A99-858B54CA1489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mtClean="0">
              <a:ea typeface="HelveticaNeueLT St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19838" y="5930900"/>
            <a:ext cx="714851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+mj-lt"/>
                <a:cs typeface="+mn-cs"/>
              </a:rPr>
              <a:t>Available Now</a:t>
            </a:r>
            <a:endParaRPr lang="en-US" sz="1200" dirty="0">
              <a:latin typeface="+mj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3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355600" y="312738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UV2 </a:t>
            </a:r>
          </a:p>
          <a:p>
            <a:pPr eaLnBrk="1" hangingPunct="1"/>
            <a:r>
              <a:rPr lang="en-US" sz="2800" b="1" i="1" smtClean="0">
                <a:solidFill>
                  <a:schemeClr val="tx1"/>
                </a:solidFill>
                <a:cs typeface="Helvetica" pitchFamily="34" charset="0"/>
              </a:rPr>
              <a:t>Only</a:t>
            </a:r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 Intel E5 system to scale &gt;4CPU, 1.5TB.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195388" y="2062163"/>
          <a:ext cx="7150100" cy="3687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8270"/>
                <a:gridCol w="2090057"/>
                <a:gridCol w="2772229"/>
              </a:tblGrid>
              <a:tr h="158209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UV1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UV2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CPU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Intel Xeon E7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Intel Xeon E5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Architecture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NUMAlink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® 5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NUMAlink</a:t>
                      </a:r>
                      <a:r>
                        <a:rPr lang="en-US" sz="2000" dirty="0" smtClean="0"/>
                        <a:t>® 6 &gt; FDR IB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Entry Price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$50,000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$30,000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IO performance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Gen 2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</a:rPr>
                        <a:t>PCIe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Gen 3 </a:t>
                      </a:r>
                      <a:r>
                        <a:rPr lang="en-US" sz="2000" dirty="0" err="1" smtClean="0"/>
                        <a:t>PCIe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baseline="0" dirty="0" smtClean="0"/>
                        <a:t> - to 4TB/s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Single Coherent System</a:t>
                      </a:r>
                      <a:r>
                        <a:rPr lang="en-US" sz="2200" baseline="0" dirty="0" smtClean="0"/>
                        <a:t> up to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2048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cores</a:t>
                      </a:r>
                    </a:p>
                    <a:p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16 TB memory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4096 cores</a:t>
                      </a:r>
                    </a:p>
                    <a:p>
                      <a:r>
                        <a:rPr lang="en-US" sz="2000" b="1" i="1" dirty="0" smtClean="0"/>
                        <a:t>64 TB </a:t>
                      </a:r>
                      <a:r>
                        <a:rPr lang="en-US" sz="2000" dirty="0" smtClean="0"/>
                        <a:t>memory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Architecture</a:t>
                      </a:r>
                      <a:r>
                        <a:rPr lang="en-US" sz="2200" baseline="0" dirty="0" smtClean="0"/>
                        <a:t> scalability</a:t>
                      </a:r>
                      <a:endParaRPr lang="en-US" sz="2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To 16,384 sockets and </a:t>
                      </a:r>
                    </a:p>
                    <a:p>
                      <a:pPr algn="ctr"/>
                      <a:r>
                        <a:rPr lang="en-US" sz="2000" b="1" i="1" dirty="0" smtClean="0">
                          <a:solidFill>
                            <a:schemeClr val="tx1"/>
                          </a:solidFill>
                        </a:rPr>
                        <a:t>8PB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 shared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</a:rPr>
                        <a:t> memory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6627" name="TextBox 6"/>
          <p:cNvSpPr txBox="1">
            <a:spLocks noChangeArrowheads="1"/>
          </p:cNvSpPr>
          <p:nvPr/>
        </p:nvSpPr>
        <p:spPr bwMode="auto">
          <a:xfrm>
            <a:off x="1376363" y="6045200"/>
            <a:ext cx="59547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Entry configuration at standard SGI discount – 16 cores, 32GB memory</a:t>
            </a:r>
          </a:p>
        </p:txBody>
      </p:sp>
      <p:sp>
        <p:nvSpPr>
          <p:cNvPr id="366628" name="Slide Number Placeholder 2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69DAE7-D753-47A6-825F-AC19E62C8DBF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mtClean="0">
              <a:ea typeface="HelveticaNeueLT Std"/>
            </a:endParaRPr>
          </a:p>
        </p:txBody>
      </p:sp>
      <p:sp>
        <p:nvSpPr>
          <p:cNvPr id="366629" name="TextBox 3"/>
          <p:cNvSpPr txBox="1">
            <a:spLocks noChangeArrowheads="1"/>
          </p:cNvSpPr>
          <p:nvPr/>
        </p:nvSpPr>
        <p:spPr bwMode="auto">
          <a:xfrm>
            <a:off x="2598738" y="1662113"/>
            <a:ext cx="38274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i="1"/>
              <a:t>SGI UV 2 Technology Advances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660400" y="1458913"/>
            <a:ext cx="8483600" cy="4378325"/>
          </a:xfrm>
        </p:spPr>
        <p:txBody>
          <a:bodyPr/>
          <a:lstStyle/>
          <a:p>
            <a:pPr marL="45720" indent="0" eaLnBrk="1" hangingPunct="1">
              <a:buFont typeface="Arial" charset="0"/>
              <a:buNone/>
              <a:defRPr/>
            </a:pPr>
            <a:endParaRPr lang="en-US" sz="4400" b="1" i="1" dirty="0">
              <a:solidFill>
                <a:schemeClr val="tx2"/>
              </a:solidFill>
            </a:endParaRPr>
          </a:p>
          <a:p>
            <a:pPr marL="45720" indent="0" eaLnBrk="1" hangingPunct="1">
              <a:buFont typeface="Arial" charset="0"/>
              <a:buNone/>
              <a:defRPr/>
            </a:pPr>
            <a:r>
              <a:rPr lang="en-US" sz="4400" b="1" i="1" dirty="0" smtClean="0">
                <a:solidFill>
                  <a:schemeClr val="tx2"/>
                </a:solidFill>
              </a:rPr>
              <a:t>Focus </a:t>
            </a:r>
            <a:r>
              <a:rPr lang="en-US" sz="4400" b="1" i="1" dirty="0">
                <a:solidFill>
                  <a:schemeClr val="tx2"/>
                </a:solidFill>
              </a:rPr>
              <a:t>on Solving Your Problems, Not IT Problems</a:t>
            </a:r>
            <a:r>
              <a:rPr lang="en-US" sz="2800" b="1" i="1" dirty="0">
                <a:solidFill>
                  <a:schemeClr val="tx2"/>
                </a:solidFill>
              </a:rPr>
              <a:t> </a:t>
            </a: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368642" name="Slide Number Placeholder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DCDB49-AB41-4C9A-9FED-5E02A768A9B7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mtClean="0">
              <a:ea typeface="HelveticaNeueLT Std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5" name="Content Placeholder 2"/>
          <p:cNvSpPr>
            <a:spLocks noGrp="1"/>
          </p:cNvSpPr>
          <p:nvPr>
            <p:ph sz="quarter" idx="14"/>
          </p:nvPr>
        </p:nvSpPr>
        <p:spPr bwMode="auto">
          <a:xfrm>
            <a:off x="361950" y="577850"/>
            <a:ext cx="8483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68363" lvl="2" indent="0" eaLnBrk="1" hangingPunct="1">
              <a:buFont typeface="Arial" charset="0"/>
              <a:buNone/>
            </a:pPr>
            <a:r>
              <a:rPr lang="en-US" sz="1600" b="1" smtClean="0">
                <a:cs typeface="Helvetica" pitchFamily="34" charset="0"/>
              </a:rPr>
              <a:t> </a:t>
            </a:r>
            <a:endParaRPr lang="en-US" sz="1600" smtClean="0">
              <a:cs typeface="Helvetica" pitchFamily="34" charset="0"/>
            </a:endParaRPr>
          </a:p>
          <a:p>
            <a:pPr lvl="3" indent="0" eaLnBrk="1" hangingPunct="1">
              <a:buFont typeface="Arial" charset="0"/>
              <a:buNone/>
            </a:pPr>
            <a:r>
              <a:rPr lang="en-US" sz="2800" smtClean="0">
                <a:cs typeface="Helvetica" pitchFamily="34" charset="0"/>
              </a:rPr>
              <a:t>Single-node to manage, use – far less complex than scale-out systems with many nodes.</a:t>
            </a:r>
          </a:p>
        </p:txBody>
      </p:sp>
      <p:sp>
        <p:nvSpPr>
          <p:cNvPr id="369666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355600" y="312738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latin typeface="HelveticaNeueLT Std"/>
                <a:ea typeface="HelveticaNeueLT Std"/>
                <a:cs typeface="HelveticaNeueLT Std"/>
              </a:rPr>
              <a:t>SGI UV 2</a:t>
            </a:r>
          </a:p>
        </p:txBody>
      </p:sp>
      <p:sp>
        <p:nvSpPr>
          <p:cNvPr id="369667" name="Text Box 4"/>
          <p:cNvSpPr txBox="1">
            <a:spLocks noChangeArrowheads="1"/>
          </p:cNvSpPr>
          <p:nvPr/>
        </p:nvSpPr>
        <p:spPr bwMode="auto">
          <a:xfrm>
            <a:off x="3051175" y="3646488"/>
            <a:ext cx="434975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30" tIns="41015" rIns="82030" bIns="41015">
            <a:spAutoFit/>
          </a:bodyPr>
          <a:lstStyle/>
          <a:p>
            <a:pPr defTabSz="820738" eaLnBrk="0" hangingPunct="0"/>
            <a:r>
              <a:rPr lang="en-US" sz="2500" b="1">
                <a:latin typeface="Helvetica Neue LT Std 55 Roman"/>
                <a:ea typeface="MS PGothic" pitchFamily="34" charset="-128"/>
              </a:rPr>
              <a:t>...</a:t>
            </a:r>
          </a:p>
        </p:txBody>
      </p:sp>
      <p:sp>
        <p:nvSpPr>
          <p:cNvPr id="369668" name="Rectangle 5"/>
          <p:cNvSpPr>
            <a:spLocks noChangeArrowheads="1"/>
          </p:cNvSpPr>
          <p:nvPr/>
        </p:nvSpPr>
        <p:spPr bwMode="auto">
          <a:xfrm>
            <a:off x="423863" y="2868613"/>
            <a:ext cx="3865562" cy="452437"/>
          </a:xfrm>
          <a:prstGeom prst="rect">
            <a:avLst/>
          </a:prstGeom>
          <a:solidFill>
            <a:srgbClr val="FFE0B3"/>
          </a:solidFill>
          <a:ln w="6350">
            <a:solidFill>
              <a:srgbClr val="969696"/>
            </a:solidFill>
            <a:miter lim="800000"/>
            <a:headEnd/>
            <a:tailEnd/>
          </a:ln>
        </p:spPr>
        <p:txBody>
          <a:bodyPr wrap="none" lIns="82030" tIns="41015" rIns="82030" bIns="41015" anchor="ctr"/>
          <a:lstStyle/>
          <a:p>
            <a:pPr algn="ctr" defTabSz="820738" eaLnBrk="0" hangingPunct="0"/>
            <a:r>
              <a:rPr lang="en-US" sz="1300" b="1">
                <a:latin typeface="Helvetica Neue LT Std 55 Roman"/>
              </a:rPr>
              <a:t>InfiniBand or Gigabit Ethernet</a:t>
            </a:r>
          </a:p>
        </p:txBody>
      </p:sp>
      <p:grpSp>
        <p:nvGrpSpPr>
          <p:cNvPr id="369669" name="Group 6"/>
          <p:cNvGrpSpPr>
            <a:grpSpLocks/>
          </p:cNvGrpSpPr>
          <p:nvPr/>
        </p:nvGrpSpPr>
        <p:grpSpPr bwMode="auto">
          <a:xfrm>
            <a:off x="427038" y="3317875"/>
            <a:ext cx="555625" cy="1074738"/>
            <a:chOff x="234" y="1409"/>
            <a:chExt cx="385" cy="767"/>
          </a:xfrm>
        </p:grpSpPr>
        <p:sp>
          <p:nvSpPr>
            <p:cNvPr id="369691" name="Rectangle 7"/>
            <p:cNvSpPr>
              <a:spLocks noChangeArrowheads="1"/>
            </p:cNvSpPr>
            <p:nvPr/>
          </p:nvSpPr>
          <p:spPr bwMode="auto">
            <a:xfrm>
              <a:off x="235" y="1409"/>
              <a:ext cx="384" cy="239"/>
            </a:xfrm>
            <a:prstGeom prst="rect">
              <a:avLst/>
            </a:prstGeom>
            <a:solidFill>
              <a:srgbClr val="99CCFF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/>
              <a:r>
                <a:rPr lang="en-US" sz="1100" b="1">
                  <a:latin typeface="Helvetica Neue LT Std 55 Roman"/>
                </a:rPr>
                <a:t>Mem</a:t>
              </a:r>
            </a:p>
            <a:p>
              <a:pPr algn="ctr" defTabSz="820738" eaLnBrk="0" hangingPunct="0"/>
              <a:r>
                <a:rPr lang="en-US" sz="1100" b="1">
                  <a:latin typeface="Helvetica Neue LT Std 55 Roman"/>
                </a:rPr>
                <a:t>~64GB</a:t>
              </a:r>
              <a:endParaRPr lang="en-US" sz="1300" b="1">
                <a:latin typeface="Helvetica Neue LT Std 55 Roman"/>
              </a:endParaRPr>
            </a:p>
          </p:txBody>
        </p:sp>
        <p:sp>
          <p:nvSpPr>
            <p:cNvPr id="369692" name="Rectangle 8"/>
            <p:cNvSpPr>
              <a:spLocks noChangeArrowheads="1"/>
            </p:cNvSpPr>
            <p:nvPr/>
          </p:nvSpPr>
          <p:spPr bwMode="auto">
            <a:xfrm>
              <a:off x="234" y="1648"/>
              <a:ext cx="385" cy="528"/>
            </a:xfrm>
            <a:prstGeom prst="rect">
              <a:avLst/>
            </a:prstGeom>
            <a:solidFill>
              <a:srgbClr val="D4DEDB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system</a:t>
              </a:r>
              <a:br>
                <a:rPr lang="en-US" sz="1100" b="1">
                  <a:latin typeface="Helvetica Neue LT Std 55 Roman"/>
                </a:rPr>
              </a:br>
              <a:r>
                <a:rPr lang="en-US" sz="1100" b="1">
                  <a:latin typeface="Helvetica Neue LT Std 55 Roman"/>
                </a:rPr>
                <a:t>+</a:t>
              </a:r>
            </a:p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OS</a:t>
              </a:r>
            </a:p>
          </p:txBody>
        </p:sp>
      </p:grpSp>
      <p:sp>
        <p:nvSpPr>
          <p:cNvPr id="369670" name="Text Box 9"/>
          <p:cNvSpPr txBox="1">
            <a:spLocks noChangeArrowheads="1"/>
          </p:cNvSpPr>
          <p:nvPr/>
        </p:nvSpPr>
        <p:spPr bwMode="auto">
          <a:xfrm>
            <a:off x="709613" y="2378075"/>
            <a:ext cx="3040062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pPr defTabSz="820738" eaLnBrk="0" hangingPunct="0"/>
            <a:r>
              <a:rPr lang="en-US" sz="1600" b="1">
                <a:latin typeface="Helvetica Neue LT Std 55 Roman"/>
                <a:ea typeface="MS PGothic" pitchFamily="34" charset="-128"/>
              </a:rPr>
              <a:t>Commodity Scale-out/Cluster</a:t>
            </a:r>
            <a:endParaRPr lang="en-US" sz="2000" b="1">
              <a:latin typeface="Helvetica Neue LT Std 55 Roman"/>
              <a:ea typeface="MS PGothic" pitchFamily="34" charset="-128"/>
            </a:endParaRPr>
          </a:p>
        </p:txBody>
      </p:sp>
      <p:grpSp>
        <p:nvGrpSpPr>
          <p:cNvPr id="369671" name="Group 10"/>
          <p:cNvGrpSpPr>
            <a:grpSpLocks/>
          </p:cNvGrpSpPr>
          <p:nvPr/>
        </p:nvGrpSpPr>
        <p:grpSpPr bwMode="auto">
          <a:xfrm>
            <a:off x="1027113" y="3321050"/>
            <a:ext cx="555625" cy="1074738"/>
            <a:chOff x="234" y="1409"/>
            <a:chExt cx="385" cy="767"/>
          </a:xfrm>
        </p:grpSpPr>
        <p:sp>
          <p:nvSpPr>
            <p:cNvPr id="369689" name="Rectangle 11"/>
            <p:cNvSpPr>
              <a:spLocks noChangeArrowheads="1"/>
            </p:cNvSpPr>
            <p:nvPr/>
          </p:nvSpPr>
          <p:spPr bwMode="auto">
            <a:xfrm>
              <a:off x="235" y="1409"/>
              <a:ext cx="384" cy="239"/>
            </a:xfrm>
            <a:prstGeom prst="rect">
              <a:avLst/>
            </a:prstGeom>
            <a:solidFill>
              <a:srgbClr val="99CCFF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/>
              <a:r>
                <a:rPr lang="en-US" sz="1100" b="1">
                  <a:latin typeface="Helvetica Neue LT Std 55 Roman"/>
                </a:rPr>
                <a:t>mem</a:t>
              </a:r>
              <a:endParaRPr lang="en-US" sz="1300" b="1">
                <a:latin typeface="Helvetica Neue LT Std 55 Roman"/>
              </a:endParaRPr>
            </a:p>
          </p:txBody>
        </p:sp>
        <p:sp>
          <p:nvSpPr>
            <p:cNvPr id="369690" name="Rectangle 12"/>
            <p:cNvSpPr>
              <a:spLocks noChangeArrowheads="1"/>
            </p:cNvSpPr>
            <p:nvPr/>
          </p:nvSpPr>
          <p:spPr bwMode="auto">
            <a:xfrm>
              <a:off x="234" y="1648"/>
              <a:ext cx="385" cy="528"/>
            </a:xfrm>
            <a:prstGeom prst="rect">
              <a:avLst/>
            </a:prstGeom>
            <a:solidFill>
              <a:srgbClr val="D4DEDB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system</a:t>
              </a:r>
              <a:br>
                <a:rPr lang="en-US" sz="1100" b="1">
                  <a:latin typeface="Helvetica Neue LT Std 55 Roman"/>
                </a:rPr>
              </a:br>
              <a:r>
                <a:rPr lang="en-US" sz="1100" b="1">
                  <a:latin typeface="Helvetica Neue LT Std 55 Roman"/>
                </a:rPr>
                <a:t>+</a:t>
              </a:r>
            </a:p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OS</a:t>
              </a:r>
            </a:p>
          </p:txBody>
        </p:sp>
      </p:grpSp>
      <p:grpSp>
        <p:nvGrpSpPr>
          <p:cNvPr id="369672" name="Group 13"/>
          <p:cNvGrpSpPr>
            <a:grpSpLocks/>
          </p:cNvGrpSpPr>
          <p:nvPr/>
        </p:nvGrpSpPr>
        <p:grpSpPr bwMode="auto">
          <a:xfrm>
            <a:off x="1625600" y="3317875"/>
            <a:ext cx="555625" cy="1074738"/>
            <a:chOff x="234" y="1409"/>
            <a:chExt cx="385" cy="767"/>
          </a:xfrm>
        </p:grpSpPr>
        <p:sp>
          <p:nvSpPr>
            <p:cNvPr id="369687" name="Rectangle 14"/>
            <p:cNvSpPr>
              <a:spLocks noChangeArrowheads="1"/>
            </p:cNvSpPr>
            <p:nvPr/>
          </p:nvSpPr>
          <p:spPr bwMode="auto">
            <a:xfrm>
              <a:off x="235" y="1409"/>
              <a:ext cx="384" cy="239"/>
            </a:xfrm>
            <a:prstGeom prst="rect">
              <a:avLst/>
            </a:prstGeom>
            <a:solidFill>
              <a:srgbClr val="99CCFF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/>
              <a:r>
                <a:rPr lang="en-US" sz="1100" b="1">
                  <a:latin typeface="Helvetica Neue LT Std 55 Roman"/>
                </a:rPr>
                <a:t>mem</a:t>
              </a:r>
              <a:endParaRPr lang="en-US" sz="1300" b="1">
                <a:latin typeface="Helvetica Neue LT Std 55 Roman"/>
              </a:endParaRPr>
            </a:p>
          </p:txBody>
        </p:sp>
        <p:sp>
          <p:nvSpPr>
            <p:cNvPr id="369688" name="Rectangle 15"/>
            <p:cNvSpPr>
              <a:spLocks noChangeArrowheads="1"/>
            </p:cNvSpPr>
            <p:nvPr/>
          </p:nvSpPr>
          <p:spPr bwMode="auto">
            <a:xfrm>
              <a:off x="234" y="1648"/>
              <a:ext cx="385" cy="528"/>
            </a:xfrm>
            <a:prstGeom prst="rect">
              <a:avLst/>
            </a:prstGeom>
            <a:solidFill>
              <a:srgbClr val="D4DEDB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system</a:t>
              </a:r>
              <a:br>
                <a:rPr lang="en-US" sz="1100" b="1">
                  <a:latin typeface="Helvetica Neue LT Std 55 Roman"/>
                </a:rPr>
              </a:br>
              <a:r>
                <a:rPr lang="en-US" sz="1100" b="1">
                  <a:latin typeface="Helvetica Neue LT Std 55 Roman"/>
                </a:rPr>
                <a:t>+</a:t>
              </a:r>
            </a:p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OS</a:t>
              </a:r>
            </a:p>
          </p:txBody>
        </p:sp>
      </p:grpSp>
      <p:grpSp>
        <p:nvGrpSpPr>
          <p:cNvPr id="369673" name="Group 16"/>
          <p:cNvGrpSpPr>
            <a:grpSpLocks/>
          </p:cNvGrpSpPr>
          <p:nvPr/>
        </p:nvGrpSpPr>
        <p:grpSpPr bwMode="auto">
          <a:xfrm>
            <a:off x="2246313" y="3317875"/>
            <a:ext cx="555625" cy="1074738"/>
            <a:chOff x="234" y="1409"/>
            <a:chExt cx="385" cy="767"/>
          </a:xfrm>
        </p:grpSpPr>
        <p:sp>
          <p:nvSpPr>
            <p:cNvPr id="369685" name="Rectangle 17"/>
            <p:cNvSpPr>
              <a:spLocks noChangeArrowheads="1"/>
            </p:cNvSpPr>
            <p:nvPr/>
          </p:nvSpPr>
          <p:spPr bwMode="auto">
            <a:xfrm>
              <a:off x="235" y="1409"/>
              <a:ext cx="384" cy="239"/>
            </a:xfrm>
            <a:prstGeom prst="rect">
              <a:avLst/>
            </a:prstGeom>
            <a:solidFill>
              <a:srgbClr val="99CCFF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/>
              <a:r>
                <a:rPr lang="en-US" sz="1100" b="1">
                  <a:latin typeface="Helvetica Neue LT Std 55 Roman"/>
                </a:rPr>
                <a:t>mem</a:t>
              </a:r>
              <a:endParaRPr lang="en-US" sz="1300" b="1">
                <a:latin typeface="Helvetica Neue LT Std 55 Roman"/>
              </a:endParaRPr>
            </a:p>
          </p:txBody>
        </p:sp>
        <p:sp>
          <p:nvSpPr>
            <p:cNvPr id="369686" name="Rectangle 18"/>
            <p:cNvSpPr>
              <a:spLocks noChangeArrowheads="1"/>
            </p:cNvSpPr>
            <p:nvPr/>
          </p:nvSpPr>
          <p:spPr bwMode="auto">
            <a:xfrm>
              <a:off x="234" y="1648"/>
              <a:ext cx="385" cy="528"/>
            </a:xfrm>
            <a:prstGeom prst="rect">
              <a:avLst/>
            </a:prstGeom>
            <a:solidFill>
              <a:srgbClr val="D4DEDB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system</a:t>
              </a:r>
              <a:br>
                <a:rPr lang="en-US" sz="1100" b="1">
                  <a:latin typeface="Helvetica Neue LT Std 55 Roman"/>
                </a:rPr>
              </a:br>
              <a:r>
                <a:rPr lang="en-US" sz="1100" b="1">
                  <a:latin typeface="Helvetica Neue LT Std 55 Roman"/>
                </a:rPr>
                <a:t>+</a:t>
              </a:r>
            </a:p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OS</a:t>
              </a:r>
            </a:p>
          </p:txBody>
        </p:sp>
      </p:grpSp>
      <p:grpSp>
        <p:nvGrpSpPr>
          <p:cNvPr id="369674" name="Group 19"/>
          <p:cNvGrpSpPr>
            <a:grpSpLocks/>
          </p:cNvGrpSpPr>
          <p:nvPr/>
        </p:nvGrpSpPr>
        <p:grpSpPr bwMode="auto">
          <a:xfrm>
            <a:off x="3733800" y="3321050"/>
            <a:ext cx="555625" cy="1074738"/>
            <a:chOff x="234" y="1409"/>
            <a:chExt cx="385" cy="767"/>
          </a:xfrm>
        </p:grpSpPr>
        <p:sp>
          <p:nvSpPr>
            <p:cNvPr id="369683" name="Rectangle 20"/>
            <p:cNvSpPr>
              <a:spLocks noChangeArrowheads="1"/>
            </p:cNvSpPr>
            <p:nvPr/>
          </p:nvSpPr>
          <p:spPr bwMode="auto">
            <a:xfrm>
              <a:off x="235" y="1409"/>
              <a:ext cx="384" cy="239"/>
            </a:xfrm>
            <a:prstGeom prst="rect">
              <a:avLst/>
            </a:prstGeom>
            <a:solidFill>
              <a:srgbClr val="99CCFF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/>
              <a:r>
                <a:rPr lang="en-US" sz="1100" b="1">
                  <a:latin typeface="Helvetica Neue LT Std 55 Roman"/>
                </a:rPr>
                <a:t>mem</a:t>
              </a:r>
              <a:endParaRPr lang="en-US" sz="1300" b="1">
                <a:latin typeface="Helvetica Neue LT Std 55 Roman"/>
              </a:endParaRPr>
            </a:p>
          </p:txBody>
        </p:sp>
        <p:sp>
          <p:nvSpPr>
            <p:cNvPr id="369684" name="Rectangle 21"/>
            <p:cNvSpPr>
              <a:spLocks noChangeArrowheads="1"/>
            </p:cNvSpPr>
            <p:nvPr/>
          </p:nvSpPr>
          <p:spPr bwMode="auto">
            <a:xfrm>
              <a:off x="234" y="1648"/>
              <a:ext cx="385" cy="528"/>
            </a:xfrm>
            <a:prstGeom prst="rect">
              <a:avLst/>
            </a:prstGeom>
            <a:solidFill>
              <a:srgbClr val="D4DEDB"/>
            </a:solidFill>
            <a:ln w="6350">
              <a:solidFill>
                <a:srgbClr val="969696"/>
              </a:solidFill>
              <a:miter lim="800000"/>
              <a:headEnd/>
              <a:tailEnd/>
            </a:ln>
          </p:spPr>
          <p:txBody>
            <a:bodyPr wrap="none" lIns="82030" tIns="41015" rIns="82030" bIns="41015" anchor="ctr"/>
            <a:lstStyle/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system</a:t>
              </a:r>
              <a:br>
                <a:rPr lang="en-US" sz="1100" b="1">
                  <a:latin typeface="Helvetica Neue LT Std 55 Roman"/>
                </a:rPr>
              </a:br>
              <a:r>
                <a:rPr lang="en-US" sz="1100" b="1">
                  <a:latin typeface="Helvetica Neue LT Std 55 Roman"/>
                </a:rPr>
                <a:t>+</a:t>
              </a:r>
            </a:p>
            <a:p>
              <a:pPr algn="ctr" defTabSz="820738" eaLnBrk="0" hangingPunct="0">
                <a:lnSpc>
                  <a:spcPct val="80000"/>
                </a:lnSpc>
              </a:pPr>
              <a:r>
                <a:rPr lang="en-US" sz="1100" b="1">
                  <a:latin typeface="Helvetica Neue LT Std 55 Roman"/>
                </a:rPr>
                <a:t>OS</a:t>
              </a:r>
            </a:p>
          </p:txBody>
        </p:sp>
      </p:grpSp>
      <p:sp>
        <p:nvSpPr>
          <p:cNvPr id="369675" name="Rectangle 23"/>
          <p:cNvSpPr>
            <a:spLocks noChangeArrowheads="1"/>
          </p:cNvSpPr>
          <p:nvPr/>
        </p:nvSpPr>
        <p:spPr bwMode="auto">
          <a:xfrm>
            <a:off x="4873625" y="3276600"/>
            <a:ext cx="3875088" cy="379413"/>
          </a:xfrm>
          <a:prstGeom prst="rect">
            <a:avLst/>
          </a:prstGeom>
          <a:solidFill>
            <a:srgbClr val="99CCFF"/>
          </a:solidFill>
          <a:ln w="6350">
            <a:solidFill>
              <a:srgbClr val="969696"/>
            </a:solidFill>
            <a:miter lim="800000"/>
            <a:headEnd/>
            <a:tailEnd/>
          </a:ln>
        </p:spPr>
        <p:txBody>
          <a:bodyPr wrap="none" lIns="82030" tIns="41015" rIns="82030" bIns="41015" anchor="ctr"/>
          <a:lstStyle/>
          <a:p>
            <a:pPr algn="ctr" defTabSz="820738" eaLnBrk="0" hangingPunct="0"/>
            <a:r>
              <a:rPr lang="en-US" sz="1300" b="1">
                <a:latin typeface="Helvetica Neue LT Std 55 Roman"/>
              </a:rPr>
              <a:t>Global shared memory to 64TB</a:t>
            </a:r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4873625" y="2868613"/>
            <a:ext cx="3878263" cy="407987"/>
          </a:xfrm>
          <a:prstGeom prst="rect">
            <a:avLst/>
          </a:prstGeom>
          <a:solidFill>
            <a:schemeClr val="accent3"/>
          </a:solidFill>
          <a:ln w="6350">
            <a:solidFill>
              <a:srgbClr val="969696"/>
            </a:solidFill>
            <a:miter lim="800000"/>
            <a:headEnd/>
            <a:tailEnd/>
          </a:ln>
        </p:spPr>
        <p:txBody>
          <a:bodyPr wrap="none" lIns="82030" tIns="41015" rIns="82030" bIns="41015" anchor="ctr"/>
          <a:lstStyle/>
          <a:p>
            <a:pPr algn="ctr" defTabSz="820738" eaLnBrk="0" hangingPunct="0">
              <a:defRPr/>
            </a:pPr>
            <a:r>
              <a:rPr lang="en-US" sz="1300" b="1" dirty="0">
                <a:latin typeface="Helvetica Neue LT Std 55 Roman"/>
                <a:cs typeface="+mn-cs"/>
              </a:rPr>
              <a:t>SGI </a:t>
            </a:r>
            <a:r>
              <a:rPr lang="en-US" sz="1300" b="1" dirty="0" err="1">
                <a:latin typeface="Helvetica Neue LT Std 55 Roman"/>
                <a:cs typeface="+mn-cs"/>
              </a:rPr>
              <a:t>NUMAlink</a:t>
            </a:r>
            <a:r>
              <a:rPr lang="en-US" sz="1300" b="1" dirty="0">
                <a:latin typeface="Calibri"/>
                <a:cs typeface="Calibri"/>
              </a:rPr>
              <a:t>®</a:t>
            </a:r>
            <a:r>
              <a:rPr lang="en-US" sz="1300" b="1" dirty="0">
                <a:latin typeface="Helvetica Neue LT Std 55 Roman"/>
                <a:cs typeface="+mn-cs"/>
              </a:rPr>
              <a:t> 6 Interconnect </a:t>
            </a:r>
          </a:p>
        </p:txBody>
      </p:sp>
      <p:sp>
        <p:nvSpPr>
          <p:cNvPr id="369677" name="Rectangle 25"/>
          <p:cNvSpPr>
            <a:spLocks noChangeArrowheads="1"/>
          </p:cNvSpPr>
          <p:nvPr/>
        </p:nvSpPr>
        <p:spPr bwMode="auto">
          <a:xfrm>
            <a:off x="4872038" y="3654425"/>
            <a:ext cx="3890962" cy="739775"/>
          </a:xfrm>
          <a:prstGeom prst="rect">
            <a:avLst/>
          </a:prstGeom>
          <a:solidFill>
            <a:srgbClr val="D4DEDB"/>
          </a:solidFill>
          <a:ln w="6350">
            <a:solidFill>
              <a:srgbClr val="969696"/>
            </a:solidFill>
            <a:miter lim="800000"/>
            <a:headEnd/>
            <a:tailEnd/>
          </a:ln>
        </p:spPr>
        <p:txBody>
          <a:bodyPr wrap="none" lIns="82030" tIns="41015" rIns="82030" bIns="41015" anchor="ctr"/>
          <a:lstStyle/>
          <a:p>
            <a:pPr algn="ctr" defTabSz="820738" eaLnBrk="0" hangingPunct="0">
              <a:lnSpc>
                <a:spcPct val="80000"/>
              </a:lnSpc>
            </a:pPr>
            <a:endParaRPr lang="fr-FR" sz="1400" b="1">
              <a:latin typeface="Helvetica Neue LT Std 55 Roman"/>
            </a:endParaRPr>
          </a:p>
        </p:txBody>
      </p:sp>
      <p:sp>
        <p:nvSpPr>
          <p:cNvPr id="369678" name="Text Box 26"/>
          <p:cNvSpPr txBox="1">
            <a:spLocks noChangeArrowheads="1"/>
          </p:cNvSpPr>
          <p:nvPr/>
        </p:nvSpPr>
        <p:spPr bwMode="auto">
          <a:xfrm>
            <a:off x="5951538" y="2406650"/>
            <a:ext cx="1982787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048" tIns="41025" rIns="82048" bIns="41025">
            <a:spAutoFit/>
          </a:bodyPr>
          <a:lstStyle/>
          <a:p>
            <a:pPr defTabSz="820738" eaLnBrk="0" hangingPunct="0"/>
            <a:r>
              <a:rPr lang="en-US" sz="1600" b="1">
                <a:latin typeface="Helvetica Neue LT Std 55 Roman"/>
                <a:ea typeface="MS PGothic" pitchFamily="34" charset="-128"/>
              </a:rPr>
              <a:t>SGI</a:t>
            </a:r>
            <a:r>
              <a:rPr lang="en-US" sz="1600" b="1" baseline="30000">
                <a:latin typeface="Helvetica Neue LT Std 55 Roman"/>
                <a:ea typeface="MS PGothic" pitchFamily="34" charset="-128"/>
              </a:rPr>
              <a:t> </a:t>
            </a:r>
            <a:r>
              <a:rPr lang="en-US" sz="1600" b="1">
                <a:latin typeface="Helvetica Neue LT Std 55 Roman"/>
                <a:ea typeface="MS PGothic" pitchFamily="34" charset="-128"/>
              </a:rPr>
              <a:t>UV 2 Big Brain</a:t>
            </a:r>
            <a:endParaRPr lang="en-US" sz="2000" b="1">
              <a:latin typeface="Helvetica Neue LT Std 55 Roman"/>
              <a:ea typeface="MS PGothic" pitchFamily="34" charset="-128"/>
            </a:endParaRPr>
          </a:p>
        </p:txBody>
      </p:sp>
      <p:sp>
        <p:nvSpPr>
          <p:cNvPr id="369679" name="Text Box 27"/>
          <p:cNvSpPr txBox="1">
            <a:spLocks noChangeArrowheads="1"/>
          </p:cNvSpPr>
          <p:nvPr/>
        </p:nvSpPr>
        <p:spPr bwMode="auto">
          <a:xfrm>
            <a:off x="5595938" y="3670300"/>
            <a:ext cx="2363787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>
                <a:latin typeface="Helvetica Neue LT Std 55 Roman"/>
                <a:ea typeface="MS PGothic" pitchFamily="34" charset="-128"/>
              </a:rPr>
              <a:t>System to 4096 thread</a:t>
            </a:r>
          </a:p>
          <a:p>
            <a:pPr algn="ctr">
              <a:lnSpc>
                <a:spcPct val="80000"/>
              </a:lnSpc>
            </a:pPr>
            <a:r>
              <a:rPr lang="en-US" sz="1600" b="1">
                <a:latin typeface="Helvetica Neue LT Std 55 Roman"/>
                <a:ea typeface="MS PGothic" pitchFamily="34" charset="-128"/>
              </a:rPr>
              <a:t> + </a:t>
            </a:r>
          </a:p>
          <a:p>
            <a:pPr algn="ctr">
              <a:lnSpc>
                <a:spcPct val="80000"/>
              </a:lnSpc>
            </a:pPr>
            <a:r>
              <a:rPr lang="en-US" sz="1600" b="1">
                <a:latin typeface="Helvetica Neue LT Std 55 Roman"/>
                <a:ea typeface="MS PGothic" pitchFamily="34" charset="-128"/>
              </a:rPr>
              <a:t>OS – one instance</a:t>
            </a:r>
          </a:p>
        </p:txBody>
      </p:sp>
      <p:sp>
        <p:nvSpPr>
          <p:cNvPr id="369680" name="TextBox 26"/>
          <p:cNvSpPr txBox="1">
            <a:spLocks noChangeArrowheads="1"/>
          </p:cNvSpPr>
          <p:nvPr/>
        </p:nvSpPr>
        <p:spPr bwMode="auto">
          <a:xfrm>
            <a:off x="704850" y="4767263"/>
            <a:ext cx="3675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Off-node data access requires inter-node messaging scheme</a:t>
            </a:r>
          </a:p>
        </p:txBody>
      </p:sp>
      <p:sp>
        <p:nvSpPr>
          <p:cNvPr id="369681" name="TextBox 27"/>
          <p:cNvSpPr txBox="1">
            <a:spLocks noChangeArrowheads="1"/>
          </p:cNvSpPr>
          <p:nvPr/>
        </p:nvSpPr>
        <p:spPr bwMode="auto">
          <a:xfrm>
            <a:off x="5073650" y="4767263"/>
            <a:ext cx="38560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All data transparently accessible to all processors  (</a:t>
            </a:r>
            <a:r>
              <a:rPr lang="en-US" sz="1600"/>
              <a:t>standard load/store)</a:t>
            </a:r>
          </a:p>
        </p:txBody>
      </p:sp>
      <p:sp>
        <p:nvSpPr>
          <p:cNvPr id="369682" name="Slide Number Placeholder 28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7E297E-E570-47F9-9918-AC04BAF7BFF3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mtClean="0">
              <a:ea typeface="HelveticaNeueLT St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247650" y="1209675"/>
            <a:ext cx="8774113" cy="4378325"/>
          </a:xfrm>
        </p:spPr>
        <p:txBody>
          <a:bodyPr/>
          <a:lstStyle/>
          <a:p>
            <a:pPr lvl="3" indent="0" eaLnBrk="1" hangingPunct="1">
              <a:buFont typeface="Arial" pitchFamily="34" charset="0"/>
              <a:buNone/>
              <a:defRPr/>
            </a:pPr>
            <a:endParaRPr lang="en-US" sz="2200" dirty="0" smtClean="0"/>
          </a:p>
          <a:p>
            <a:pPr lvl="3" indent="0" eaLnBrk="1" hangingPunct="1">
              <a:buFont typeface="Arial" pitchFamily="34" charset="0"/>
              <a:buNone/>
              <a:defRPr/>
            </a:pPr>
            <a:endParaRPr lang="en-US" sz="2200" dirty="0" smtClean="0"/>
          </a:p>
          <a:p>
            <a:pPr lvl="4" eaLnBrk="1" hangingPunct="1">
              <a:defRPr/>
            </a:pPr>
            <a:r>
              <a:rPr lang="en-US" sz="1800" dirty="0" smtClean="0"/>
              <a:t>Run any type, size of job</a:t>
            </a:r>
          </a:p>
          <a:p>
            <a:pPr lvl="4" eaLnBrk="1" hangingPunct="1">
              <a:defRPr/>
            </a:pPr>
            <a:r>
              <a:rPr lang="en-US" sz="1800" dirty="0" smtClean="0"/>
              <a:t>Faster time-to-solution</a:t>
            </a:r>
          </a:p>
          <a:p>
            <a:pPr lvl="4" eaLnBrk="1" hangingPunct="1">
              <a:defRPr/>
            </a:pPr>
            <a:r>
              <a:rPr lang="en-US" sz="1800" dirty="0" smtClean="0"/>
              <a:t>Avoid data movement</a:t>
            </a:r>
          </a:p>
          <a:p>
            <a:pPr lvl="4" eaLnBrk="1" hangingPunct="1">
              <a:defRPr/>
            </a:pPr>
            <a:r>
              <a:rPr lang="en-US" sz="1800" dirty="0" smtClean="0"/>
              <a:t>Reduce server sprawl</a:t>
            </a:r>
          </a:p>
          <a:p>
            <a:pPr lvl="3" eaLnBrk="1" hangingPunct="1">
              <a:defRPr/>
            </a:pPr>
            <a:endParaRPr lang="en-US" dirty="0" smtClean="0"/>
          </a:p>
          <a:p>
            <a:pPr lvl="3" eaLnBrk="1" hangingPunct="1">
              <a:defRPr/>
            </a:pPr>
            <a:endParaRPr lang="en-US" dirty="0"/>
          </a:p>
          <a:p>
            <a:pPr lvl="3" eaLnBrk="1" hangingPunct="1">
              <a:defRPr/>
            </a:pPr>
            <a:endParaRPr lang="en-US" dirty="0" smtClean="0"/>
          </a:p>
          <a:p>
            <a:pPr lvl="3" eaLnBrk="1" hangingPunct="1">
              <a:defRPr/>
            </a:pPr>
            <a:endParaRPr lang="en-US" dirty="0" smtClean="0"/>
          </a:p>
        </p:txBody>
      </p:sp>
      <p:sp>
        <p:nvSpPr>
          <p:cNvPr id="371714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449263" y="42863"/>
            <a:ext cx="8694737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2</a:t>
            </a:r>
          </a:p>
          <a:p>
            <a:pPr lvl="3" indent="0" eaLnBrk="1" hangingPunct="1">
              <a:buFont typeface="Arial" charset="0"/>
              <a:buNone/>
            </a:pPr>
            <a:r>
              <a:rPr lang="en-US" sz="2800" smtClean="0">
                <a:cs typeface="Helvetica" pitchFamily="34" charset="0"/>
              </a:rPr>
              <a:t>Consolidate workflows to speed business processes.</a:t>
            </a:r>
          </a:p>
        </p:txBody>
      </p:sp>
      <p:grpSp>
        <p:nvGrpSpPr>
          <p:cNvPr id="371715" name="Group 4"/>
          <p:cNvGrpSpPr>
            <a:grpSpLocks/>
          </p:cNvGrpSpPr>
          <p:nvPr/>
        </p:nvGrpSpPr>
        <p:grpSpPr bwMode="auto">
          <a:xfrm>
            <a:off x="3898900" y="1803400"/>
            <a:ext cx="5067300" cy="3784600"/>
            <a:chOff x="3899350" y="2042859"/>
            <a:chExt cx="5066603" cy="3785412"/>
          </a:xfrm>
        </p:grpSpPr>
        <p:pic>
          <p:nvPicPr>
            <p:cNvPr id="37171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invGray">
            <a:xfrm>
              <a:off x="3899350" y="2042859"/>
              <a:ext cx="5066603" cy="3785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4696165" y="2042859"/>
              <a:ext cx="3984077" cy="36996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+mj-lt"/>
                  <a:cs typeface="+mn-cs"/>
                </a:rPr>
                <a:t>       Example:  Virtual Product Design     </a:t>
              </a:r>
            </a:p>
          </p:txBody>
        </p:sp>
      </p:grpSp>
      <p:sp>
        <p:nvSpPr>
          <p:cNvPr id="371716" name="Slide Number Placeholder 1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E23320-0D72-4B92-9943-54B4708A645A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mtClean="0">
              <a:ea typeface="HelveticaNeueLT Std"/>
            </a:endParaRPr>
          </a:p>
        </p:txBody>
      </p:sp>
      <p:sp>
        <p:nvSpPr>
          <p:cNvPr id="371717" name="TextBox 3"/>
          <p:cNvSpPr txBox="1">
            <a:spLocks noChangeArrowheads="1"/>
          </p:cNvSpPr>
          <p:nvPr/>
        </p:nvSpPr>
        <p:spPr bwMode="auto">
          <a:xfrm>
            <a:off x="247650" y="4818063"/>
            <a:ext cx="3208338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3"/>
            <a:r>
              <a:rPr lang="en-US" sz="1400" i="1"/>
              <a:t>“They can test out their ideas quickly without spending a lot of time or money.  We’re giving them the freedom to fail or succeed faster.”  3M</a:t>
            </a:r>
          </a:p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09613" y="1806575"/>
            <a:ext cx="8483600" cy="4378325"/>
          </a:xfrm>
        </p:spPr>
        <p:txBody>
          <a:bodyPr/>
          <a:lstStyle/>
          <a:p>
            <a:pPr marL="45720" indent="0" eaLnBrk="1" hangingPunct="1">
              <a:buFont typeface="Arial" charset="0"/>
              <a:buNone/>
              <a:defRPr/>
            </a:pPr>
            <a:r>
              <a:rPr lang="en-US" sz="4400" b="1" i="1" dirty="0" smtClean="0">
                <a:solidFill>
                  <a:schemeClr val="tx2"/>
                </a:solidFill>
              </a:rPr>
              <a:t>No-Limit Computing;</a:t>
            </a:r>
          </a:p>
          <a:p>
            <a:pPr marL="45720" indent="0" eaLnBrk="1" hangingPunct="1">
              <a:buFont typeface="Arial" charset="0"/>
              <a:buNone/>
              <a:defRPr/>
            </a:pPr>
            <a:r>
              <a:rPr lang="en-US" sz="4400" b="1" i="1" dirty="0" smtClean="0">
                <a:solidFill>
                  <a:schemeClr val="tx2"/>
                </a:solidFill>
              </a:rPr>
              <a:t>Built on Industry Standards</a:t>
            </a:r>
            <a:endParaRPr lang="en-US" sz="2800" b="1" i="1" dirty="0">
              <a:solidFill>
                <a:schemeClr val="tx2"/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372738" name="Slide Number Placeholder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23B229-3C82-4EEE-9454-BA764C174C07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mtClean="0">
              <a:ea typeface="HelveticaNeueLT Std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1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355600" y="312738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2</a:t>
            </a:r>
          </a:p>
          <a:p>
            <a:pPr eaLnBrk="1" hangingPunct="1"/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Open platform -- Intel</a:t>
            </a:r>
            <a:r>
              <a:rPr lang="en-US" sz="2800" baseline="30000" smtClean="0">
                <a:solidFill>
                  <a:schemeClr val="tx1"/>
                </a:solidFill>
                <a:cs typeface="Helvetica" pitchFamily="34" charset="0"/>
              </a:rPr>
              <a:t>®</a:t>
            </a:r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 Xeon</a:t>
            </a:r>
            <a:r>
              <a:rPr lang="en-US" sz="2800" baseline="30000" smtClean="0">
                <a:solidFill>
                  <a:schemeClr val="tx1"/>
                </a:solidFill>
                <a:cs typeface="Helvetica" pitchFamily="34" charset="0"/>
              </a:rPr>
              <a:t>®</a:t>
            </a:r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 processor E5-4600 product family and off-the-shelf Linux</a:t>
            </a:r>
            <a:r>
              <a:rPr lang="en-US" sz="2800" baseline="30000" smtClean="0">
                <a:solidFill>
                  <a:schemeClr val="tx1"/>
                </a:solidFill>
                <a:cs typeface="Helvetica" pitchFamily="34" charset="0"/>
              </a:rPr>
              <a:t>®.</a:t>
            </a:r>
            <a:endParaRPr lang="en-US" sz="2800" smtClean="0">
              <a:solidFill>
                <a:schemeClr val="tx1"/>
              </a:solidFill>
              <a:cs typeface="Helvetic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9775" y="2389188"/>
            <a:ext cx="5751513" cy="3694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0664" indent="-285750">
              <a:buFont typeface="Arial" pitchFamily="34" charset="0"/>
              <a:buChar char="•"/>
              <a:defRPr/>
            </a:pPr>
            <a:r>
              <a:rPr lang="en-US" dirty="0">
                <a:cs typeface="+mn-cs"/>
              </a:rPr>
              <a:t>Intel</a:t>
            </a:r>
            <a:r>
              <a:rPr lang="en-US" dirty="0">
                <a:latin typeface="Calibri"/>
                <a:cs typeface="Calibri"/>
              </a:rPr>
              <a:t>® </a:t>
            </a:r>
            <a:r>
              <a:rPr lang="en-US" dirty="0">
                <a:cs typeface="+mn-cs"/>
              </a:rPr>
              <a:t>Xeon</a:t>
            </a:r>
            <a:r>
              <a:rPr lang="en-US" dirty="0">
                <a:latin typeface="Calibri"/>
                <a:cs typeface="Calibri"/>
              </a:rPr>
              <a:t>®</a:t>
            </a:r>
            <a:r>
              <a:rPr lang="en-US" dirty="0">
                <a:cs typeface="+mn-cs"/>
              </a:rPr>
              <a:t> Processor E5-4600 product family</a:t>
            </a:r>
          </a:p>
          <a:p>
            <a:pPr marL="740664" indent="-285750">
              <a:buFont typeface="Arial" pitchFamily="34" charset="0"/>
              <a:buChar char="•"/>
              <a:defRPr/>
            </a:pPr>
            <a:endParaRPr lang="en-US" dirty="0">
              <a:cs typeface="+mn-cs"/>
            </a:endParaRPr>
          </a:p>
          <a:p>
            <a:pPr marL="740664" indent="-285750">
              <a:buFont typeface="Arial" pitchFamily="34" charset="0"/>
              <a:buChar char="•"/>
              <a:defRPr/>
            </a:pPr>
            <a:r>
              <a:rPr lang="en-US" dirty="0">
                <a:cs typeface="+mn-cs"/>
              </a:rPr>
              <a:t>SGI is major Linux contributor </a:t>
            </a:r>
          </a:p>
          <a:p>
            <a:pPr marL="1197864" lvl="1" indent="-285750">
              <a:buFont typeface="Arial" pitchFamily="34" charset="0"/>
              <a:buChar char="•"/>
              <a:defRPr/>
            </a:pPr>
            <a:r>
              <a:rPr lang="en-US" dirty="0">
                <a:cs typeface="+mn-cs"/>
              </a:rPr>
              <a:t>Red Hat</a:t>
            </a:r>
            <a:r>
              <a:rPr lang="en-US" baseline="30000" dirty="0">
                <a:cs typeface="+mn-cs"/>
              </a:rPr>
              <a:t>®</a:t>
            </a:r>
            <a:r>
              <a:rPr lang="en-US" dirty="0">
                <a:cs typeface="+mn-cs"/>
              </a:rPr>
              <a:t> Enterprise Linux 6</a:t>
            </a:r>
          </a:p>
          <a:p>
            <a:pPr marL="1197864" lvl="1" indent="-285750">
              <a:buFont typeface="Arial" pitchFamily="34" charset="0"/>
              <a:buChar char="•"/>
              <a:defRPr/>
            </a:pPr>
            <a:r>
              <a:rPr lang="en-US" dirty="0">
                <a:cs typeface="+mn-cs"/>
              </a:rPr>
              <a:t>SUSE</a:t>
            </a:r>
            <a:r>
              <a:rPr lang="en-US" baseline="30000" dirty="0">
                <a:cs typeface="+mn-cs"/>
              </a:rPr>
              <a:t>®</a:t>
            </a:r>
            <a:r>
              <a:rPr lang="en-US" dirty="0">
                <a:cs typeface="+mn-cs"/>
              </a:rPr>
              <a:t> Linux</a:t>
            </a:r>
            <a:r>
              <a:rPr lang="en-US" baseline="30000" dirty="0">
                <a:cs typeface="+mn-cs"/>
              </a:rPr>
              <a:t>®</a:t>
            </a:r>
            <a:r>
              <a:rPr lang="en-US" dirty="0">
                <a:cs typeface="+mn-cs"/>
              </a:rPr>
              <a:t> Enterprise Server 11</a:t>
            </a:r>
          </a:p>
          <a:p>
            <a:pPr marL="1197864" lvl="1" indent="-285750">
              <a:buFont typeface="Arial" pitchFamily="34" charset="0"/>
              <a:buChar char="•"/>
              <a:defRPr/>
            </a:pPr>
            <a:endParaRPr lang="en-US" dirty="0">
              <a:cs typeface="+mn-cs"/>
            </a:endParaRPr>
          </a:p>
          <a:p>
            <a:pPr marL="740664" indent="-285750">
              <a:buFont typeface="Arial" pitchFamily="34" charset="0"/>
              <a:buChar char="•"/>
              <a:defRPr/>
            </a:pPr>
            <a:r>
              <a:rPr lang="en-US" dirty="0">
                <a:cs typeface="+mn-cs"/>
              </a:rPr>
              <a:t>Runs Linux SW off-the-shelf, unmodified</a:t>
            </a:r>
          </a:p>
          <a:p>
            <a:pPr marL="740664" indent="-285750">
              <a:buFont typeface="Arial" pitchFamily="34" charset="0"/>
              <a:buChar char="•"/>
              <a:defRPr/>
            </a:pPr>
            <a:endParaRPr lang="en-US" dirty="0">
              <a:cs typeface="+mn-cs"/>
            </a:endParaRPr>
          </a:p>
          <a:p>
            <a:pPr marL="740664" indent="-285750">
              <a:buFont typeface="Arial" pitchFamily="34" charset="0"/>
              <a:buChar char="•"/>
              <a:defRPr/>
            </a:pPr>
            <a:r>
              <a:rPr lang="en-US" dirty="0">
                <a:cs typeface="+mn-cs"/>
              </a:rPr>
              <a:t>Standard Management, Storage Interfaces</a:t>
            </a:r>
          </a:p>
          <a:p>
            <a:pPr marL="1197864" lvl="1" indent="-285750">
              <a:buFont typeface="Arial" pitchFamily="34" charset="0"/>
              <a:buChar char="•"/>
              <a:defRPr/>
            </a:pPr>
            <a:r>
              <a:rPr lang="en-US" dirty="0">
                <a:cs typeface="+mn-cs"/>
              </a:rPr>
              <a:t>SGI Infinite Storage Solutions</a:t>
            </a:r>
          </a:p>
          <a:p>
            <a:pPr marL="1197864" lvl="1" indent="-285750">
              <a:buFont typeface="Arial" pitchFamily="34" charset="0"/>
              <a:buChar char="•"/>
              <a:defRPr/>
            </a:pPr>
            <a:r>
              <a:rPr lang="en-US" dirty="0">
                <a:cs typeface="+mn-cs"/>
              </a:rPr>
              <a:t>Interface with common management software schemes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cs typeface="+mn-cs"/>
            </a:endParaRPr>
          </a:p>
        </p:txBody>
      </p:sp>
      <p:sp>
        <p:nvSpPr>
          <p:cNvPr id="373763" name="Slide Number Placeholder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FF2ADF-463B-4BE5-843F-A457201C004D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mtClean="0">
              <a:ea typeface="HelveticaNeueLT Std"/>
            </a:endParaRPr>
          </a:p>
        </p:txBody>
      </p:sp>
      <p:pic>
        <p:nvPicPr>
          <p:cNvPr id="373764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70125" y="3695700"/>
            <a:ext cx="11652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3765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540000"/>
            <a:ext cx="15303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3766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" y="4876800"/>
            <a:ext cx="1627187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0988" y="1862138"/>
            <a:ext cx="3162300" cy="10144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i="1" dirty="0">
                <a:solidFill>
                  <a:schemeClr val="tx2"/>
                </a:solidFill>
                <a:latin typeface="+mj-lt"/>
                <a:cs typeface="+mn-cs"/>
              </a:rPr>
              <a:t>Modular Design,</a:t>
            </a:r>
          </a:p>
          <a:p>
            <a:pPr>
              <a:defRPr/>
            </a:pPr>
            <a:r>
              <a:rPr lang="en-US" sz="2000" b="1" i="1" dirty="0">
                <a:solidFill>
                  <a:schemeClr val="tx2"/>
                </a:solidFill>
                <a:latin typeface="+mj-lt"/>
                <a:cs typeface="+mn-cs"/>
              </a:rPr>
              <a:t>Configuration Flexibility</a:t>
            </a:r>
          </a:p>
          <a:p>
            <a:pPr>
              <a:defRPr/>
            </a:pPr>
            <a:r>
              <a:rPr lang="en-US" sz="2000" b="1" i="1" dirty="0">
                <a:solidFill>
                  <a:schemeClr val="tx2"/>
                </a:solidFill>
                <a:latin typeface="+mj-lt"/>
                <a:cs typeface="+mn-cs"/>
              </a:rPr>
              <a:t>Supports GPU, Intel MIC</a:t>
            </a:r>
          </a:p>
        </p:txBody>
      </p:sp>
      <p:sp>
        <p:nvSpPr>
          <p:cNvPr id="374786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290513" y="203200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2</a:t>
            </a:r>
          </a:p>
          <a:p>
            <a:pPr eaLnBrk="1" hangingPunct="1"/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Start small and grow … or start big.</a:t>
            </a:r>
          </a:p>
        </p:txBody>
      </p:sp>
      <p:pic>
        <p:nvPicPr>
          <p:cNvPr id="3747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1413" y="2862263"/>
            <a:ext cx="39433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4788" name="Picture 9" descr="iru-front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5538" y="3911600"/>
            <a:ext cx="20955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790825" y="3341688"/>
            <a:ext cx="141605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+mj-lt"/>
                <a:cs typeface="+mn-cs"/>
              </a:rPr>
              <a:t>16-128 core 32GB-4TB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91013" y="2101850"/>
            <a:ext cx="1439862" cy="58578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+mj-lt"/>
                <a:cs typeface="+mn-cs"/>
              </a:rPr>
              <a:t>64-512 core 256GB-16TB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34125" y="2127250"/>
            <a:ext cx="1576388" cy="58578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+mj-lt"/>
                <a:cs typeface="+mn-cs"/>
              </a:rPr>
              <a:t>256- 4096 core Up to 64TB </a:t>
            </a:r>
          </a:p>
        </p:txBody>
      </p:sp>
      <p:pic>
        <p:nvPicPr>
          <p:cNvPr id="374792" name="Picture 3"/>
          <p:cNvPicPr>
            <a:picLocks noChangeAspect="1" noChangeArrowheads="1"/>
          </p:cNvPicPr>
          <p:nvPr/>
        </p:nvPicPr>
        <p:blipFill>
          <a:blip r:embed="rId4"/>
          <a:srcRect l="-2" t="25873" r="34763" b="-6294"/>
          <a:stretch>
            <a:fillRect/>
          </a:stretch>
        </p:blipFill>
        <p:spPr bwMode="auto">
          <a:xfrm rot="299981">
            <a:off x="1784350" y="5146675"/>
            <a:ext cx="1401763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4793" name="TextBox 1"/>
          <p:cNvSpPr txBox="1">
            <a:spLocks noChangeArrowheads="1"/>
          </p:cNvSpPr>
          <p:nvPr/>
        </p:nvSpPr>
        <p:spPr bwMode="auto">
          <a:xfrm>
            <a:off x="5730875" y="1614488"/>
            <a:ext cx="15843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UV 2000</a:t>
            </a:r>
          </a:p>
        </p:txBody>
      </p:sp>
      <p:sp>
        <p:nvSpPr>
          <p:cNvPr id="374794" name="TextBox 11"/>
          <p:cNvSpPr txBox="1">
            <a:spLocks noChangeArrowheads="1"/>
          </p:cNvSpPr>
          <p:nvPr/>
        </p:nvSpPr>
        <p:spPr bwMode="auto">
          <a:xfrm>
            <a:off x="395288" y="3403600"/>
            <a:ext cx="1182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chemeClr val="accent1"/>
                </a:solidFill>
              </a:rPr>
              <a:t>UV 20</a:t>
            </a:r>
          </a:p>
        </p:txBody>
      </p:sp>
      <p:pic>
        <p:nvPicPr>
          <p:cNvPr id="37479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35463"/>
            <a:ext cx="231616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34975" y="3830638"/>
            <a:ext cx="144621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+mj-lt"/>
                <a:cs typeface="+mn-cs"/>
              </a:rPr>
              <a:t>16-32 core 32GB-1.5TB </a:t>
            </a:r>
          </a:p>
        </p:txBody>
      </p:sp>
      <p:sp>
        <p:nvSpPr>
          <p:cNvPr id="37479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4206875" y="6283325"/>
            <a:ext cx="744538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A7BAAC-A7FA-4CBC-8582-03E0112F4C5A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mtClean="0">
              <a:ea typeface="HelveticaNeueLT Std"/>
            </a:endParaRPr>
          </a:p>
        </p:txBody>
      </p:sp>
      <p:pic>
        <p:nvPicPr>
          <p:cNvPr id="374798" name="Picture 16" descr="UV2 rack open.psd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67150" y="2366963"/>
            <a:ext cx="2582863" cy="40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826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38263"/>
            <a:ext cx="914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9827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4000" smtClean="0">
                <a:ea typeface="Helvetica Neue LT Std 55 Roman"/>
                <a:cs typeface="Helvetica Neue LT Std 55 Roman"/>
              </a:rPr>
              <a:t>SGI</a:t>
            </a:r>
            <a:r>
              <a:rPr lang="en-US" sz="1400" smtClean="0">
                <a:ea typeface="Helvetica Neue LT Std 55 Roman"/>
                <a:cs typeface="Helvetica Neue LT Std 55 Roman"/>
              </a:rPr>
              <a:t>®</a:t>
            </a:r>
            <a:r>
              <a:rPr lang="en-US" sz="4000" smtClean="0">
                <a:ea typeface="Helvetica Neue LT Std 55 Roman"/>
                <a:cs typeface="Helvetica Neue LT Std 55 Roman"/>
              </a:rPr>
              <a:t> Servers for Speed and Scale</a:t>
            </a:r>
          </a:p>
        </p:txBody>
      </p:sp>
      <p:sp>
        <p:nvSpPr>
          <p:cNvPr id="589828" name="Text Placeholder 3"/>
          <p:cNvSpPr>
            <a:spLocks noGrp="1"/>
          </p:cNvSpPr>
          <p:nvPr>
            <p:ph type="body" sz="quarter" idx="4294967295"/>
          </p:nvPr>
        </p:nvSpPr>
        <p:spPr bwMode="auto">
          <a:xfrm>
            <a:off x="355600" y="1806575"/>
            <a:ext cx="2541588" cy="4378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0" algn="ctr" eaLnBrk="1" hangingPunct="1">
              <a:buFont typeface="Arial" charset="0"/>
              <a:buNone/>
            </a:pPr>
            <a:r>
              <a:rPr lang="en-US" sz="2400" b="1" smtClean="0">
                <a:solidFill>
                  <a:srgbClr val="49A942"/>
                </a:solidFill>
                <a:latin typeface="HelveticaNeueLT Std"/>
                <a:ea typeface="HelveticaNeueLT Std"/>
                <a:cs typeface="HelveticaNeueLT Std"/>
              </a:rPr>
              <a:t>HPC</a:t>
            </a:r>
          </a:p>
          <a:p>
            <a:pPr indent="0" algn="ctr" eaLnBrk="1" hangingPunct="1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sz="1600" smtClean="0">
                <a:latin typeface="HelveticaNeueLT Std"/>
                <a:ea typeface="HelveticaNeueLT Std"/>
                <a:cs typeface="HelveticaNeueLT Std"/>
              </a:rPr>
              <a:t>Commercial </a:t>
            </a:r>
            <a:br>
              <a:rPr lang="en-US" sz="1600" smtClean="0">
                <a:latin typeface="HelveticaNeueLT Std"/>
                <a:ea typeface="HelveticaNeueLT Std"/>
                <a:cs typeface="HelveticaNeueLT Std"/>
              </a:rPr>
            </a:br>
            <a:r>
              <a:rPr lang="en-US" sz="1600" smtClean="0">
                <a:latin typeface="HelveticaNeueLT Std"/>
                <a:ea typeface="HelveticaNeueLT Std"/>
                <a:cs typeface="HelveticaNeueLT Std"/>
              </a:rPr>
              <a:t>Scientific </a:t>
            </a:r>
            <a:br>
              <a:rPr lang="en-US" sz="1600" smtClean="0">
                <a:latin typeface="HelveticaNeueLT Std"/>
                <a:ea typeface="HelveticaNeueLT Std"/>
                <a:cs typeface="HelveticaNeueLT Std"/>
              </a:rPr>
            </a:br>
            <a:r>
              <a:rPr lang="en-US" sz="1600" smtClean="0">
                <a:latin typeface="HelveticaNeueLT Std"/>
                <a:ea typeface="HelveticaNeueLT Std"/>
                <a:cs typeface="HelveticaNeueLT Std"/>
              </a:rPr>
              <a:t>Modeling &amp; Simulation</a:t>
            </a:r>
          </a:p>
        </p:txBody>
      </p:sp>
      <p:sp>
        <p:nvSpPr>
          <p:cNvPr id="589829" name="Text Placeholder 3"/>
          <p:cNvSpPr txBox="1">
            <a:spLocks/>
          </p:cNvSpPr>
          <p:nvPr/>
        </p:nvSpPr>
        <p:spPr bwMode="auto">
          <a:xfrm>
            <a:off x="6513513" y="1806575"/>
            <a:ext cx="1824037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sz="2400" b="1">
                <a:solidFill>
                  <a:srgbClr val="49A942"/>
                </a:solidFill>
                <a:latin typeface="HelveticaNeueLT Std"/>
                <a:ea typeface="HelveticaNeueLT Std"/>
                <a:cs typeface="HelveticaNeueLT Std"/>
              </a:rPr>
              <a:t>Cloud</a:t>
            </a:r>
          </a:p>
          <a:p>
            <a:pPr algn="ctr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sz="1600">
                <a:latin typeface="HelveticaNeueLT Std"/>
                <a:ea typeface="HelveticaNeueLT Std"/>
                <a:cs typeface="HelveticaNeueLT Std"/>
              </a:rPr>
              <a:t>Public</a:t>
            </a:r>
            <a:br>
              <a:rPr lang="en-US" sz="1600">
                <a:latin typeface="HelveticaNeueLT Std"/>
                <a:ea typeface="HelveticaNeueLT Std"/>
                <a:cs typeface="HelveticaNeueLT Std"/>
              </a:rPr>
            </a:br>
            <a:r>
              <a:rPr lang="en-US" sz="1600">
                <a:latin typeface="HelveticaNeueLT Std"/>
                <a:ea typeface="HelveticaNeueLT Std"/>
                <a:cs typeface="HelveticaNeueLT Std"/>
              </a:rPr>
              <a:t>Private</a:t>
            </a:r>
            <a:br>
              <a:rPr lang="en-US" sz="1600">
                <a:latin typeface="HelveticaNeueLT Std"/>
                <a:ea typeface="HelveticaNeueLT Std"/>
                <a:cs typeface="HelveticaNeueLT Std"/>
              </a:rPr>
            </a:br>
            <a:r>
              <a:rPr lang="en-US" sz="1600">
                <a:latin typeface="HelveticaNeueLT Std"/>
                <a:ea typeface="HelveticaNeueLT Std"/>
                <a:cs typeface="HelveticaNeueLT Std"/>
              </a:rPr>
              <a:t>Government</a:t>
            </a:r>
          </a:p>
        </p:txBody>
      </p:sp>
      <p:sp>
        <p:nvSpPr>
          <p:cNvPr id="589830" name="Text Placeholder 3"/>
          <p:cNvSpPr txBox="1">
            <a:spLocks/>
          </p:cNvSpPr>
          <p:nvPr/>
        </p:nvSpPr>
        <p:spPr bwMode="auto">
          <a:xfrm>
            <a:off x="3694113" y="1806575"/>
            <a:ext cx="165735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sz="2400" b="1">
                <a:solidFill>
                  <a:srgbClr val="49A942"/>
                </a:solidFill>
                <a:latin typeface="HelveticaNeueLT Std"/>
                <a:ea typeface="HelveticaNeueLT Std"/>
                <a:cs typeface="HelveticaNeueLT Std"/>
              </a:rPr>
              <a:t>Big Data</a:t>
            </a:r>
          </a:p>
          <a:p>
            <a:pPr algn="ctr">
              <a:lnSpc>
                <a:spcPct val="120000"/>
              </a:lnSpc>
              <a:spcBef>
                <a:spcPct val="20000"/>
              </a:spcBef>
              <a:spcAft>
                <a:spcPts val="1200"/>
              </a:spcAft>
              <a:buFont typeface="Arial" charset="0"/>
              <a:buNone/>
            </a:pPr>
            <a:r>
              <a:rPr lang="en-US" sz="1600">
                <a:latin typeface="HelveticaNeueLT Std"/>
                <a:ea typeface="HelveticaNeueLT Std"/>
                <a:cs typeface="HelveticaNeueLT Std"/>
              </a:rPr>
              <a:t>Hadoop </a:t>
            </a:r>
            <a:br>
              <a:rPr lang="en-US" sz="1600">
                <a:latin typeface="HelveticaNeueLT Std"/>
                <a:ea typeface="HelveticaNeueLT Std"/>
                <a:cs typeface="HelveticaNeueLT Std"/>
              </a:rPr>
            </a:br>
            <a:r>
              <a:rPr lang="en-US" sz="1600">
                <a:latin typeface="HelveticaNeueLT Std"/>
                <a:ea typeface="HelveticaNeueLT Std"/>
                <a:cs typeface="HelveticaNeueLT Std"/>
              </a:rPr>
              <a:t>In-Memory Analytics Archive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5626100"/>
            <a:ext cx="9144000" cy="493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US" sz="2400" dirty="0"/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6400800" y="2260600"/>
            <a:ext cx="2120900" cy="0"/>
          </a:xfrm>
          <a:prstGeom prst="line">
            <a:avLst/>
          </a:prstGeom>
          <a:ln w="12700">
            <a:solidFill>
              <a:srgbClr val="005A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532188" y="2260600"/>
            <a:ext cx="2120900" cy="0"/>
          </a:xfrm>
          <a:prstGeom prst="line">
            <a:avLst/>
          </a:prstGeom>
          <a:ln w="12700">
            <a:solidFill>
              <a:srgbClr val="005A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85788" y="2260600"/>
            <a:ext cx="2120900" cy="0"/>
          </a:xfrm>
          <a:prstGeom prst="line">
            <a:avLst/>
          </a:prstGeom>
          <a:ln w="12700">
            <a:solidFill>
              <a:srgbClr val="005A9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89835" name="Picture 4" descr="Click here to zoom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25" y="3609975"/>
            <a:ext cx="1095375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9836" name="Picture 18" descr="DSC5981_4_doorless_smal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17813" y="3524250"/>
            <a:ext cx="1152525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9837" name="Text Box 6"/>
          <p:cNvSpPr txBox="1">
            <a:spLocks noChangeArrowheads="1"/>
          </p:cNvSpPr>
          <p:nvPr/>
        </p:nvSpPr>
        <p:spPr bwMode="auto">
          <a:xfrm>
            <a:off x="217488" y="5913438"/>
            <a:ext cx="995362" cy="307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sz="1400" b="1">
                <a:solidFill>
                  <a:srgbClr val="0079C1"/>
                </a:solidFill>
                <a:latin typeface="Helvetica Neue LT Std 55 Roman"/>
                <a:ea typeface="MS PGothic" pitchFamily="34" charset="-128"/>
              </a:rPr>
              <a:t>SGI</a:t>
            </a:r>
            <a:r>
              <a:rPr lang="en-US" sz="700" b="1">
                <a:solidFill>
                  <a:srgbClr val="0079C1"/>
                </a:solidFill>
                <a:latin typeface="Helvetica Neue LT Std 55 Roman"/>
                <a:ea typeface="MS PGothic" pitchFamily="34" charset="-128"/>
              </a:rPr>
              <a:t>®</a:t>
            </a:r>
            <a:r>
              <a:rPr lang="en-US" sz="1400" b="1">
                <a:solidFill>
                  <a:srgbClr val="0079C1"/>
                </a:solidFill>
                <a:latin typeface="Helvetica Neue LT Std 55 Roman"/>
                <a:ea typeface="MS PGothic" pitchFamily="34" charset="-128"/>
              </a:rPr>
              <a:t> ICE</a:t>
            </a:r>
            <a:r>
              <a:rPr lang="en-US" sz="700" b="1" baseline="30000">
                <a:solidFill>
                  <a:srgbClr val="0079C1"/>
                </a:solidFill>
                <a:latin typeface="Helvetica Neue LT Std 55 Roman"/>
                <a:ea typeface="MS PGothic" pitchFamily="34" charset="-128"/>
              </a:rPr>
              <a:t>TM</a:t>
            </a:r>
          </a:p>
        </p:txBody>
      </p:sp>
      <p:grpSp>
        <p:nvGrpSpPr>
          <p:cNvPr id="589838" name="Group 17"/>
          <p:cNvGrpSpPr>
            <a:grpSpLocks/>
          </p:cNvGrpSpPr>
          <p:nvPr/>
        </p:nvGrpSpPr>
        <p:grpSpPr bwMode="auto">
          <a:xfrm>
            <a:off x="1423988" y="3886200"/>
            <a:ext cx="1130300" cy="1193800"/>
            <a:chOff x="1593850" y="2814638"/>
            <a:chExt cx="1476375" cy="1639887"/>
          </a:xfrm>
        </p:grpSpPr>
        <p:pic>
          <p:nvPicPr>
            <p:cNvPr id="589839" name="Picture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25613" y="3598863"/>
              <a:ext cx="1169987" cy="223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9840" name="Picture 1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727200" y="4127500"/>
              <a:ext cx="1165225" cy="327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9841" name="Picture 15" descr="c1002_slightAngle_small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593850" y="2814638"/>
              <a:ext cx="1476375" cy="479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9842" name="Text Box 17"/>
          <p:cNvSpPr txBox="1">
            <a:spLocks noChangeArrowheads="1"/>
          </p:cNvSpPr>
          <p:nvPr/>
        </p:nvSpPr>
        <p:spPr bwMode="auto">
          <a:xfrm>
            <a:off x="2897188" y="5913438"/>
            <a:ext cx="946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sz="14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SGI</a:t>
            </a:r>
            <a:r>
              <a:rPr lang="en-US" sz="7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®</a:t>
            </a:r>
            <a:r>
              <a:rPr lang="en-US" sz="14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 UV</a:t>
            </a:r>
            <a:r>
              <a:rPr lang="en-US" sz="700" b="1" baseline="30000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TM</a:t>
            </a:r>
          </a:p>
        </p:txBody>
      </p:sp>
      <p:pic>
        <p:nvPicPr>
          <p:cNvPr id="589843" name="Picture 2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15250" y="3252788"/>
            <a:ext cx="950913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9844" name="Text Box 17"/>
          <p:cNvSpPr txBox="1">
            <a:spLocks noChangeArrowheads="1"/>
          </p:cNvSpPr>
          <p:nvPr/>
        </p:nvSpPr>
        <p:spPr bwMode="auto">
          <a:xfrm>
            <a:off x="7461250" y="5913438"/>
            <a:ext cx="14874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sz="14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CloudRack</a:t>
            </a:r>
            <a:r>
              <a:rPr lang="en-US" sz="7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™</a:t>
            </a:r>
            <a:r>
              <a:rPr lang="en-US" sz="14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 C2</a:t>
            </a:r>
          </a:p>
        </p:txBody>
      </p:sp>
      <p:sp>
        <p:nvSpPr>
          <p:cNvPr id="589845" name="Text Box 17"/>
          <p:cNvSpPr txBox="1">
            <a:spLocks noChangeArrowheads="1"/>
          </p:cNvSpPr>
          <p:nvPr/>
        </p:nvSpPr>
        <p:spPr bwMode="auto">
          <a:xfrm>
            <a:off x="1423988" y="5913438"/>
            <a:ext cx="10588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sz="14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Rackable</a:t>
            </a:r>
            <a:r>
              <a:rPr lang="en-US" sz="7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™</a:t>
            </a:r>
          </a:p>
        </p:txBody>
      </p:sp>
      <p:grpSp>
        <p:nvGrpSpPr>
          <p:cNvPr id="589846" name="Group 28"/>
          <p:cNvGrpSpPr>
            <a:grpSpLocks/>
          </p:cNvGrpSpPr>
          <p:nvPr/>
        </p:nvGrpSpPr>
        <p:grpSpPr bwMode="auto">
          <a:xfrm>
            <a:off x="5410200" y="3951288"/>
            <a:ext cx="1130300" cy="1192212"/>
            <a:chOff x="1593850" y="2814638"/>
            <a:chExt cx="1476375" cy="1639887"/>
          </a:xfrm>
        </p:grpSpPr>
        <p:pic>
          <p:nvPicPr>
            <p:cNvPr id="589847" name="Picture 1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25613" y="3598863"/>
              <a:ext cx="1169987" cy="223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9848" name="Picture 1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727200" y="4127500"/>
              <a:ext cx="1165225" cy="327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9849" name="Picture 15" descr="c1002_slightAngle_small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593850" y="2814638"/>
              <a:ext cx="1476375" cy="479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89850" name="Text Box 17"/>
          <p:cNvSpPr txBox="1">
            <a:spLocks noChangeArrowheads="1"/>
          </p:cNvSpPr>
          <p:nvPr/>
        </p:nvSpPr>
        <p:spPr bwMode="auto">
          <a:xfrm>
            <a:off x="5410200" y="5913438"/>
            <a:ext cx="1060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sz="14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Rackable</a:t>
            </a:r>
            <a:r>
              <a:rPr lang="en-US" sz="700" b="1">
                <a:solidFill>
                  <a:srgbClr val="0079C1"/>
                </a:solidFill>
                <a:latin typeface="Helvetica Neue LT Std 55 Roman"/>
                <a:ea typeface="MS PGothic" pitchFamily="34" charset="-128"/>
                <a:cs typeface="Calibri" pitchFamily="34" charset="0"/>
              </a:rPr>
              <a:t>™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8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363" y="2111375"/>
            <a:ext cx="4319587" cy="317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5810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355600" y="247650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2</a:t>
            </a:r>
          </a:p>
          <a:p>
            <a:pPr eaLnBrk="1" hangingPunct="1"/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Leave the node memory limits of scale-out computing behind.</a:t>
            </a:r>
          </a:p>
          <a:p>
            <a:pPr eaLnBrk="1" hangingPunct="1"/>
            <a:endParaRPr lang="en-US" sz="3600" smtClean="0">
              <a:cs typeface="Helvetica" pitchFamily="34" charset="0"/>
            </a:endParaRPr>
          </a:p>
        </p:txBody>
      </p:sp>
      <p:pic>
        <p:nvPicPr>
          <p:cNvPr id="375811" name="Picture 3"/>
          <p:cNvPicPr>
            <a:picLocks noChangeAspect="1"/>
          </p:cNvPicPr>
          <p:nvPr/>
        </p:nvPicPr>
        <p:blipFill>
          <a:blip r:embed="rId3"/>
          <a:srcRect b="12918"/>
          <a:stretch>
            <a:fillRect/>
          </a:stretch>
        </p:blipFill>
        <p:spPr bwMode="auto">
          <a:xfrm>
            <a:off x="5995988" y="1971675"/>
            <a:ext cx="1889125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5812" name="Picture 9"/>
          <p:cNvPicPr>
            <a:picLocks noChangeAspect="1"/>
          </p:cNvPicPr>
          <p:nvPr/>
        </p:nvPicPr>
        <p:blipFill>
          <a:blip r:embed="rId4"/>
          <a:srcRect t="7928" r="33134" b="30876"/>
          <a:stretch>
            <a:fillRect/>
          </a:stretch>
        </p:blipFill>
        <p:spPr bwMode="auto">
          <a:xfrm>
            <a:off x="5186363" y="2192338"/>
            <a:ext cx="779462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5813" name="Picture 13"/>
          <p:cNvPicPr>
            <a:picLocks noChangeAspect="1"/>
          </p:cNvPicPr>
          <p:nvPr/>
        </p:nvPicPr>
        <p:blipFill>
          <a:blip r:embed="rId4"/>
          <a:srcRect t="7928" r="33134" b="30876"/>
          <a:stretch>
            <a:fillRect/>
          </a:stretch>
        </p:blipFill>
        <p:spPr bwMode="auto">
          <a:xfrm>
            <a:off x="5240338" y="4041775"/>
            <a:ext cx="779462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5814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309503">
            <a:off x="6513513" y="3544887"/>
            <a:ext cx="819150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5815" name="Picture 14"/>
          <p:cNvPicPr>
            <a:picLocks noChangeAspect="1"/>
          </p:cNvPicPr>
          <p:nvPr/>
        </p:nvPicPr>
        <p:blipFill>
          <a:blip r:embed="rId6"/>
          <a:srcRect b="22359"/>
          <a:stretch>
            <a:fillRect/>
          </a:stretch>
        </p:blipFill>
        <p:spPr bwMode="auto">
          <a:xfrm>
            <a:off x="7789863" y="3630613"/>
            <a:ext cx="10191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Arrow Connector 18"/>
          <p:cNvCxnSpPr/>
          <p:nvPr/>
        </p:nvCxnSpPr>
        <p:spPr>
          <a:xfrm>
            <a:off x="4135438" y="2546350"/>
            <a:ext cx="1020762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5817" name="Slide Number Placeholder 7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1EE16BF-BA98-4DD0-B5B0-FBEA12CAE06D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smtClean="0">
              <a:ea typeface="HelveticaNeueLT Std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2963863" y="4267200"/>
            <a:ext cx="2192337" cy="31750"/>
          </a:xfrm>
          <a:prstGeom prst="straightConnector1">
            <a:avLst/>
          </a:prstGeom>
          <a:ln>
            <a:solidFill>
              <a:schemeClr val="accent1"/>
            </a:solidFill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5819" name="Rectangle 10"/>
          <p:cNvSpPr>
            <a:spLocks noChangeArrowheads="1"/>
          </p:cNvSpPr>
          <p:nvPr/>
        </p:nvSpPr>
        <p:spPr bwMode="auto">
          <a:xfrm>
            <a:off x="4646613" y="5524500"/>
            <a:ext cx="378618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1"/>
              <a:t>“..significantly enhance the capabilities of the NSF to see and understand large volumes of data…”           		</a:t>
            </a:r>
            <a:r>
              <a:rPr lang="en-US" sz="1200" i="1"/>
              <a:t>Oak Ridge Nat’l Labs</a:t>
            </a:r>
          </a:p>
        </p:txBody>
      </p:sp>
      <p:pic>
        <p:nvPicPr>
          <p:cNvPr id="375820" name="Picture 23"/>
          <p:cNvPicPr>
            <a:picLocks noChangeAspect="1"/>
          </p:cNvPicPr>
          <p:nvPr/>
        </p:nvPicPr>
        <p:blipFill>
          <a:blip r:embed="rId7"/>
          <a:srcRect l="51527" t="-3751" r="-3487" b="25568"/>
          <a:stretch>
            <a:fillRect/>
          </a:stretch>
        </p:blipFill>
        <p:spPr bwMode="auto">
          <a:xfrm>
            <a:off x="7827963" y="1730375"/>
            <a:ext cx="9810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5821" name="Rectangle 24"/>
          <p:cNvSpPr>
            <a:spLocks noChangeArrowheads="1"/>
          </p:cNvSpPr>
          <p:nvPr/>
        </p:nvSpPr>
        <p:spPr bwMode="auto">
          <a:xfrm>
            <a:off x="395288" y="5573713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400" i="1"/>
              <a:t>“SGI UV frees us from memory constraints.”</a:t>
            </a:r>
          </a:p>
          <a:p>
            <a:r>
              <a:rPr lang="en-GB" sz="1400" i="1"/>
              <a:t>		 </a:t>
            </a:r>
            <a:r>
              <a:rPr lang="en-GB" sz="1200" i="1"/>
              <a:t>Human Genome Center, U Tokyo</a:t>
            </a:r>
            <a:endParaRPr lang="en-US" sz="1200" i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433388" y="1646238"/>
            <a:ext cx="8483600" cy="4378325"/>
          </a:xfrm>
        </p:spPr>
        <p:txBody>
          <a:bodyPr/>
          <a:lstStyle/>
          <a:p>
            <a:pPr marL="45720" indent="0" eaLnBrk="1" hangingPunct="1">
              <a:buFont typeface="Arial" charset="0"/>
              <a:buNone/>
              <a:defRPr/>
            </a:pPr>
            <a:r>
              <a:rPr lang="en-US" sz="4400" b="1" i="1" dirty="0" smtClean="0">
                <a:solidFill>
                  <a:schemeClr val="tx2"/>
                </a:solidFill>
              </a:rPr>
              <a:t>World’s Most Capable In-Memory System for Data Intensive Workloads</a:t>
            </a:r>
            <a:endParaRPr lang="en-US" sz="2800" b="1" i="1" dirty="0">
              <a:solidFill>
                <a:schemeClr val="tx2"/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377858" name="Slide Number Placeholder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449192-9F1C-4A8C-A084-CF75F23A3687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smtClean="0">
              <a:ea typeface="HelveticaNeueLT Std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29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355600" y="312738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2</a:t>
            </a:r>
          </a:p>
          <a:p>
            <a:pPr eaLnBrk="1" hangingPunct="1"/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From 16 to 4096 cores in one balanced, single system – efficient scale for any type of app.</a:t>
            </a:r>
          </a:p>
          <a:p>
            <a:pPr marL="868363" lvl="2" indent="0" eaLnBrk="1" hangingPunct="1">
              <a:buFont typeface="Arial" charset="0"/>
              <a:buNone/>
            </a:pPr>
            <a:r>
              <a:rPr lang="en-US" sz="2200" b="1" smtClean="0">
                <a:cs typeface="Helvetica" pitchFamily="34" charset="0"/>
              </a:rPr>
              <a:t> </a:t>
            </a:r>
            <a:endParaRPr lang="en-US" sz="1400" smtClean="0">
              <a:cs typeface="Helvetica" pitchFamily="34" charset="0"/>
            </a:endParaRPr>
          </a:p>
          <a:p>
            <a:pPr eaLnBrk="1" hangingPunct="1"/>
            <a:endParaRPr lang="en-US" sz="3600" smtClean="0">
              <a:cs typeface="Helvetica" pitchFamily="34" charset="0"/>
            </a:endParaRPr>
          </a:p>
        </p:txBody>
      </p:sp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662530" y="2392198"/>
          <a:ext cx="5377543" cy="3443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80931" name="TextBox 2"/>
          <p:cNvSpPr txBox="1">
            <a:spLocks noChangeArrowheads="1"/>
          </p:cNvSpPr>
          <p:nvPr/>
        </p:nvSpPr>
        <p:spPr bwMode="auto">
          <a:xfrm>
            <a:off x="2627313" y="5705475"/>
            <a:ext cx="29067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Number of Threads in System</a:t>
            </a:r>
          </a:p>
        </p:txBody>
      </p:sp>
      <p:sp>
        <p:nvSpPr>
          <p:cNvPr id="380932" name="TextBox 10"/>
          <p:cNvSpPr txBox="1">
            <a:spLocks noChangeArrowheads="1"/>
          </p:cNvSpPr>
          <p:nvPr/>
        </p:nvSpPr>
        <p:spPr bwMode="auto">
          <a:xfrm>
            <a:off x="2257425" y="2655888"/>
            <a:ext cx="26812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SGI UV 2000</a:t>
            </a:r>
          </a:p>
          <a:p>
            <a:pPr algn="ctr"/>
            <a:r>
              <a:rPr lang="en-US" sz="1600"/>
              <a:t>STREAM Triad Benchmark</a:t>
            </a:r>
          </a:p>
          <a:p>
            <a:pPr algn="ctr"/>
            <a:r>
              <a:rPr lang="en-US" sz="1600"/>
              <a:t>System Memory Bandwidth</a:t>
            </a:r>
          </a:p>
        </p:txBody>
      </p:sp>
      <p:sp>
        <p:nvSpPr>
          <p:cNvPr id="380933" name="TextBox 11"/>
          <p:cNvSpPr txBox="1">
            <a:spLocks noChangeArrowheads="1"/>
          </p:cNvSpPr>
          <p:nvPr/>
        </p:nvSpPr>
        <p:spPr bwMode="auto">
          <a:xfrm>
            <a:off x="6243638" y="4675188"/>
            <a:ext cx="1776412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Closest SGI competitor published result</a:t>
            </a:r>
          </a:p>
          <a:p>
            <a:endParaRPr lang="en-US" sz="1400"/>
          </a:p>
          <a:p>
            <a:r>
              <a:rPr lang="en-US" sz="1400"/>
              <a:t>Source: U Virginia</a:t>
            </a:r>
          </a:p>
          <a:p>
            <a:endParaRPr lang="en-US" sz="1400"/>
          </a:p>
          <a:p>
            <a:endParaRPr lang="en-US" sz="1400"/>
          </a:p>
        </p:txBody>
      </p:sp>
      <p:grpSp>
        <p:nvGrpSpPr>
          <p:cNvPr id="380934" name="Group 12"/>
          <p:cNvGrpSpPr>
            <a:grpSpLocks/>
          </p:cNvGrpSpPr>
          <p:nvPr/>
        </p:nvGrpSpPr>
        <p:grpSpPr bwMode="auto">
          <a:xfrm>
            <a:off x="5916613" y="3840163"/>
            <a:ext cx="420687" cy="1944687"/>
            <a:chOff x="7293731" y="4557486"/>
            <a:chExt cx="420308" cy="1945268"/>
          </a:xfrm>
        </p:grpSpPr>
        <p:sp>
          <p:nvSpPr>
            <p:cNvPr id="4" name="Rectangle 3"/>
            <p:cNvSpPr/>
            <p:nvPr/>
          </p:nvSpPr>
          <p:spPr>
            <a:xfrm>
              <a:off x="7387309" y="4557486"/>
              <a:ext cx="233153" cy="166896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0938" name="TextBox 5"/>
            <p:cNvSpPr txBox="1">
              <a:spLocks noChangeArrowheads="1"/>
            </p:cNvSpPr>
            <p:nvPr/>
          </p:nvSpPr>
          <p:spPr bwMode="auto">
            <a:xfrm>
              <a:off x="7293731" y="6241144"/>
              <a:ext cx="42030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100"/>
                <a:t>768</a:t>
              </a:r>
            </a:p>
          </p:txBody>
        </p:sp>
      </p:grpSp>
      <p:sp>
        <p:nvSpPr>
          <p:cNvPr id="380935" name="Slide Number Placeholder 4"/>
          <p:cNvSpPr>
            <a:spLocks noGrp="1"/>
          </p:cNvSpPr>
          <p:nvPr>
            <p:ph type="sldNum" sz="quarter" idx="16"/>
          </p:nvPr>
        </p:nvSpPr>
        <p:spPr bwMode="auto">
          <a:xfrm>
            <a:off x="4206875" y="6330950"/>
            <a:ext cx="744538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505302-4A84-4705-BCE7-45A325B805B6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smtClean="0">
              <a:ea typeface="HelveticaNeueLT Std"/>
            </a:endParaRPr>
          </a:p>
        </p:txBody>
      </p:sp>
      <p:sp>
        <p:nvSpPr>
          <p:cNvPr id="380936" name="Rectangle 6"/>
          <p:cNvSpPr>
            <a:spLocks noChangeArrowheads="1"/>
          </p:cNvSpPr>
          <p:nvPr/>
        </p:nvSpPr>
        <p:spPr bwMode="auto">
          <a:xfrm>
            <a:off x="6170613" y="2070100"/>
            <a:ext cx="2967037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i="1"/>
              <a:t>"It is an HPC system that is one step ahead in the consolidation and scalability of computing services for the research community.“  Catalonia SC Center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3" name="Content Placeholder 2"/>
          <p:cNvSpPr>
            <a:spLocks noGrp="1"/>
          </p:cNvSpPr>
          <p:nvPr>
            <p:ph sz="quarter" idx="14"/>
          </p:nvPr>
        </p:nvSpPr>
        <p:spPr bwMode="auto">
          <a:xfrm>
            <a:off x="242888" y="1697038"/>
            <a:ext cx="8483600" cy="43783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68363" lvl="2" indent="0" eaLnBrk="1" hangingPunct="1">
              <a:buFont typeface="Arial" charset="0"/>
              <a:buNone/>
            </a:pPr>
            <a:r>
              <a:rPr lang="en-US" sz="2200" b="1" smtClean="0">
                <a:cs typeface="Helvetica" pitchFamily="34" charset="0"/>
              </a:rPr>
              <a:t> </a:t>
            </a:r>
            <a:endParaRPr lang="en-US" sz="1400" smtClean="0">
              <a:cs typeface="Helvetica" pitchFamily="34" charset="0"/>
            </a:endParaRPr>
          </a:p>
          <a:p>
            <a:pPr marL="365125" indent="-319088" eaLnBrk="1" hangingPunct="1"/>
            <a:endParaRPr lang="en-US" smtClean="0">
              <a:cs typeface="Helvetica" pitchFamily="34" charset="0"/>
            </a:endParaRPr>
          </a:p>
        </p:txBody>
      </p:sp>
      <p:sp>
        <p:nvSpPr>
          <p:cNvPr id="381954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355600" y="312738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2 </a:t>
            </a:r>
          </a:p>
          <a:p>
            <a:pPr eaLnBrk="1" hangingPunct="1"/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Fastest path to solve tough problems.</a:t>
            </a:r>
          </a:p>
          <a:p>
            <a:pPr eaLnBrk="1" hangingPunct="1"/>
            <a:r>
              <a:rPr lang="en-US" sz="2800" smtClean="0">
                <a:solidFill>
                  <a:schemeClr val="tx1"/>
                </a:solidFill>
                <a:cs typeface="Helvetica" pitchFamily="34" charset="0"/>
              </a:rPr>
              <a:t>Ideal for complex analytics, fraud/threat detection, rapid prototyping, integrative simulation or analysis.</a:t>
            </a:r>
          </a:p>
          <a:p>
            <a:pPr eaLnBrk="1" hangingPunct="1"/>
            <a:endParaRPr lang="en-US" sz="3600" smtClean="0">
              <a:cs typeface="Helvetica" pitchFamily="34" charset="0"/>
            </a:endParaRPr>
          </a:p>
        </p:txBody>
      </p:sp>
      <p:pic>
        <p:nvPicPr>
          <p:cNvPr id="381955" name="Picture 40"/>
          <p:cNvPicPr>
            <a:picLocks noChangeAspect="1" noChangeArrowheads="1"/>
          </p:cNvPicPr>
          <p:nvPr/>
        </p:nvPicPr>
        <p:blipFill>
          <a:blip r:embed="rId2"/>
          <a:srcRect t="12500" b="12500"/>
          <a:stretch>
            <a:fillRect/>
          </a:stretch>
        </p:blipFill>
        <p:spPr bwMode="auto">
          <a:xfrm>
            <a:off x="5526088" y="3217863"/>
            <a:ext cx="1341437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395913" y="4568825"/>
            <a:ext cx="1716087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j-lt"/>
                <a:cs typeface="+mn-cs"/>
              </a:rPr>
              <a:t>Cancer takes a hit as cell network simulation goes from weeks to hours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57400" y="4587875"/>
            <a:ext cx="16891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j-lt"/>
                <a:cs typeface="+mn-cs"/>
              </a:rPr>
              <a:t>Political revolt is predictable with fast analysis of 100M web postings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6500" y="4568825"/>
            <a:ext cx="1624013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j-lt"/>
                <a:cs typeface="+mn-cs"/>
              </a:rPr>
              <a:t>Speed time-to-market with 50% performance boost, fewer servers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51688" y="4605338"/>
            <a:ext cx="1687512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j-lt"/>
                <a:cs typeface="+mn-cs"/>
              </a:rPr>
              <a:t>$Millions  saved as 38X speedup makes fraud detection real-time</a:t>
            </a:r>
          </a:p>
        </p:txBody>
      </p:sp>
      <p:pic>
        <p:nvPicPr>
          <p:cNvPr id="38196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125" y="3208338"/>
            <a:ext cx="16684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61" name="Picture 1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98900" y="3192463"/>
            <a:ext cx="1268413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62" name="Picture 1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1025" y="3303588"/>
            <a:ext cx="1201738" cy="108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21"/>
          <p:cNvSpPr txBox="1"/>
          <p:nvPr/>
        </p:nvSpPr>
        <p:spPr>
          <a:xfrm>
            <a:off x="315913" y="4598988"/>
            <a:ext cx="1789112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+mj-lt"/>
                <a:cs typeface="+mn-cs"/>
              </a:rPr>
              <a:t>200TB space weather simulations protect power and satellite grids</a:t>
            </a:r>
          </a:p>
        </p:txBody>
      </p:sp>
      <p:sp>
        <p:nvSpPr>
          <p:cNvPr id="381964" name="TextBox 19"/>
          <p:cNvSpPr txBox="1">
            <a:spLocks noChangeArrowheads="1"/>
          </p:cNvSpPr>
          <p:nvPr/>
        </p:nvSpPr>
        <p:spPr bwMode="auto">
          <a:xfrm>
            <a:off x="5526088" y="4114800"/>
            <a:ext cx="12811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>
                <a:solidFill>
                  <a:schemeClr val="bg1"/>
                </a:solidFill>
              </a:rPr>
              <a:t>Denmark Tech. U</a:t>
            </a:r>
          </a:p>
          <a:p>
            <a:r>
              <a:rPr lang="en-US" sz="800">
                <a:solidFill>
                  <a:schemeClr val="bg1"/>
                </a:solidFill>
              </a:rPr>
              <a:t>Cntr for Bio Sequencing</a:t>
            </a:r>
          </a:p>
        </p:txBody>
      </p:sp>
      <p:pic>
        <p:nvPicPr>
          <p:cNvPr id="381965" name="Picture 2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54863" y="2819400"/>
            <a:ext cx="1455737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1966" name="TextBox 3"/>
          <p:cNvSpPr txBox="1">
            <a:spLocks noChangeArrowheads="1"/>
          </p:cNvSpPr>
          <p:nvPr/>
        </p:nvSpPr>
        <p:spPr bwMode="auto">
          <a:xfrm>
            <a:off x="7197725" y="4229100"/>
            <a:ext cx="149066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Major WW Courier</a:t>
            </a:r>
          </a:p>
        </p:txBody>
      </p:sp>
      <p:sp>
        <p:nvSpPr>
          <p:cNvPr id="381967" name="TextBox 15"/>
          <p:cNvSpPr txBox="1">
            <a:spLocks noChangeArrowheads="1"/>
          </p:cNvSpPr>
          <p:nvPr/>
        </p:nvSpPr>
        <p:spPr bwMode="auto">
          <a:xfrm>
            <a:off x="2530475" y="4160838"/>
            <a:ext cx="6397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U of IL</a:t>
            </a:r>
          </a:p>
        </p:txBody>
      </p:sp>
      <p:sp>
        <p:nvSpPr>
          <p:cNvPr id="381968" name="TextBox 22"/>
          <p:cNvSpPr txBox="1">
            <a:spLocks noChangeArrowheads="1"/>
          </p:cNvSpPr>
          <p:nvPr/>
        </p:nvSpPr>
        <p:spPr bwMode="auto">
          <a:xfrm>
            <a:off x="1165225" y="4132263"/>
            <a:ext cx="619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UCSD</a:t>
            </a:r>
          </a:p>
        </p:txBody>
      </p:sp>
      <p:sp>
        <p:nvSpPr>
          <p:cNvPr id="381969" name="TextBox 4"/>
          <p:cNvSpPr txBox="1">
            <a:spLocks noChangeArrowheads="1"/>
          </p:cNvSpPr>
          <p:nvPr/>
        </p:nvSpPr>
        <p:spPr bwMode="auto">
          <a:xfrm>
            <a:off x="3521075" y="635000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/>
          </a:p>
        </p:txBody>
      </p:sp>
      <p:sp>
        <p:nvSpPr>
          <p:cNvPr id="381970" name="Slide Number Placeholder 5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4D47CC-EB8E-4C41-89FF-BCCFA925F5D9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smtClean="0">
              <a:ea typeface="HelveticaNeueLT St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977" name="Picture 54"/>
          <p:cNvPicPr>
            <a:picLocks noChangeAspect="1" noChangeArrowheads="1"/>
          </p:cNvPicPr>
          <p:nvPr/>
        </p:nvPicPr>
        <p:blipFill>
          <a:blip r:embed="rId2"/>
          <a:srcRect t="-25967" b="-25967"/>
          <a:stretch>
            <a:fillRect/>
          </a:stretch>
        </p:blipFill>
        <p:spPr bwMode="auto">
          <a:xfrm>
            <a:off x="1419225" y="857250"/>
            <a:ext cx="6518275" cy="652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20"/>
          <p:cNvSpPr/>
          <p:nvPr/>
        </p:nvSpPr>
        <p:spPr>
          <a:xfrm>
            <a:off x="4295775" y="5897563"/>
            <a:ext cx="479425" cy="373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2979" name="Content Placeholder 19"/>
          <p:cNvSpPr>
            <a:spLocks noGrp="1"/>
          </p:cNvSpPr>
          <p:nvPr>
            <p:ph sz="quarter" idx="15"/>
          </p:nvPr>
        </p:nvSpPr>
        <p:spPr bwMode="auto">
          <a:xfrm>
            <a:off x="212725" y="174625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</a:t>
            </a:r>
          </a:p>
        </p:txBody>
      </p:sp>
      <p:sp>
        <p:nvSpPr>
          <p:cNvPr id="382980" name="Rectangle 55"/>
          <p:cNvSpPr>
            <a:spLocks noChangeArrowheads="1"/>
          </p:cNvSpPr>
          <p:nvPr/>
        </p:nvSpPr>
        <p:spPr bwMode="auto">
          <a:xfrm>
            <a:off x="533400" y="174625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fr-FR" sz="3600">
              <a:solidFill>
                <a:srgbClr val="6A6A5E"/>
              </a:solidFill>
            </a:endParaRPr>
          </a:p>
        </p:txBody>
      </p:sp>
      <p:sp>
        <p:nvSpPr>
          <p:cNvPr id="382981" name="Text Box 56"/>
          <p:cNvSpPr txBox="1">
            <a:spLocks noChangeArrowheads="1"/>
          </p:cNvSpPr>
          <p:nvPr/>
        </p:nvSpPr>
        <p:spPr bwMode="auto">
          <a:xfrm>
            <a:off x="374650" y="5062538"/>
            <a:ext cx="2574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ctr"/>
            <a:r>
              <a:rPr lang="en-US" sz="1600" i="1">
                <a:solidFill>
                  <a:srgbClr val="0066CC"/>
                </a:solidFill>
              </a:rPr>
              <a:t>“</a:t>
            </a:r>
            <a:r>
              <a:rPr lang="en-US" i="1">
                <a:solidFill>
                  <a:srgbClr val="0066CC"/>
                </a:solidFill>
              </a:rPr>
              <a:t>Anything Is Possible … with Effort”</a:t>
            </a:r>
          </a:p>
        </p:txBody>
      </p:sp>
      <p:sp>
        <p:nvSpPr>
          <p:cNvPr id="382982" name="Text Box 57"/>
          <p:cNvSpPr txBox="1">
            <a:spLocks noChangeArrowheads="1"/>
          </p:cNvSpPr>
          <p:nvPr/>
        </p:nvSpPr>
        <p:spPr bwMode="auto">
          <a:xfrm>
            <a:off x="7081838" y="2794000"/>
            <a:ext cx="15255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/>
            <a:r>
              <a:rPr lang="en-US"/>
              <a:t>Enterprise</a:t>
            </a:r>
          </a:p>
          <a:p>
            <a:pPr marL="177800" indent="-177800"/>
            <a:r>
              <a:rPr lang="en-US"/>
              <a:t>SMP</a:t>
            </a:r>
          </a:p>
        </p:txBody>
      </p:sp>
      <p:sp>
        <p:nvSpPr>
          <p:cNvPr id="382983" name="Text Box 58"/>
          <p:cNvSpPr txBox="1">
            <a:spLocks noChangeArrowheads="1"/>
          </p:cNvSpPr>
          <p:nvPr/>
        </p:nvSpPr>
        <p:spPr bwMode="auto">
          <a:xfrm>
            <a:off x="1227138" y="858838"/>
            <a:ext cx="7051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ctr"/>
            <a:r>
              <a:rPr lang="en-US" sz="2400" b="1" i="1">
                <a:solidFill>
                  <a:srgbClr val="0066CC"/>
                </a:solidFill>
              </a:rPr>
              <a:t>“No Limit Computing: Anything is possible”</a:t>
            </a:r>
          </a:p>
        </p:txBody>
      </p:sp>
      <p:sp>
        <p:nvSpPr>
          <p:cNvPr id="382984" name="Text Box 59"/>
          <p:cNvSpPr txBox="1">
            <a:spLocks noChangeArrowheads="1"/>
          </p:cNvSpPr>
          <p:nvPr/>
        </p:nvSpPr>
        <p:spPr bwMode="auto">
          <a:xfrm>
            <a:off x="6176963" y="5156200"/>
            <a:ext cx="25844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ctr"/>
            <a:r>
              <a:rPr lang="en-US" i="1">
                <a:solidFill>
                  <a:srgbClr val="0066CC"/>
                </a:solidFill>
              </a:rPr>
              <a:t>“Anything Is Possible … at a Price”</a:t>
            </a:r>
          </a:p>
        </p:txBody>
      </p:sp>
      <p:sp>
        <p:nvSpPr>
          <p:cNvPr id="382985" name="Text Box 65"/>
          <p:cNvSpPr txBox="1">
            <a:spLocks noChangeArrowheads="1"/>
          </p:cNvSpPr>
          <p:nvPr/>
        </p:nvSpPr>
        <p:spPr bwMode="auto">
          <a:xfrm>
            <a:off x="2500313" y="1574800"/>
            <a:ext cx="2343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/>
              <a:t>SGI</a:t>
            </a:r>
            <a:r>
              <a:rPr lang="en-US" sz="1200" b="1" i="1"/>
              <a:t>®</a:t>
            </a:r>
            <a:r>
              <a:rPr lang="en-US" sz="2400" b="1" i="1"/>
              <a:t> UV</a:t>
            </a:r>
            <a:r>
              <a:rPr lang="en-US" sz="1200" b="1" i="1" baseline="30000"/>
              <a:t>TM</a:t>
            </a:r>
            <a:r>
              <a:rPr lang="en-US" sz="2400" b="1" i="1"/>
              <a:t> 2000</a:t>
            </a:r>
            <a:endParaRPr lang="en-US" sz="1200" b="1" i="1" baseline="30000"/>
          </a:p>
        </p:txBody>
      </p:sp>
      <p:sp>
        <p:nvSpPr>
          <p:cNvPr id="382986" name="Text Box 66"/>
          <p:cNvSpPr txBox="1">
            <a:spLocks noChangeArrowheads="1"/>
          </p:cNvSpPr>
          <p:nvPr/>
        </p:nvSpPr>
        <p:spPr bwMode="auto">
          <a:xfrm>
            <a:off x="762000" y="2798763"/>
            <a:ext cx="1736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Commodity Clusters</a:t>
            </a:r>
          </a:p>
        </p:txBody>
      </p:sp>
      <p:pic>
        <p:nvPicPr>
          <p:cNvPr id="382987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8988" y="3594100"/>
            <a:ext cx="633412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3527425"/>
            <a:ext cx="668337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9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4575" y="3498850"/>
            <a:ext cx="668338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9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800" y="3516313"/>
            <a:ext cx="668338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2991" name="Text Box 66"/>
          <p:cNvSpPr txBox="1">
            <a:spLocks noChangeArrowheads="1"/>
          </p:cNvSpPr>
          <p:nvPr/>
        </p:nvSpPr>
        <p:spPr bwMode="auto">
          <a:xfrm>
            <a:off x="3902075" y="4367213"/>
            <a:ext cx="1736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Workstation</a:t>
            </a:r>
          </a:p>
        </p:txBody>
      </p:sp>
      <p:pic>
        <p:nvPicPr>
          <p:cNvPr id="38299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9213" y="4643438"/>
            <a:ext cx="1779587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2993" name="Text Box 59"/>
          <p:cNvSpPr txBox="1">
            <a:spLocks noChangeArrowheads="1"/>
          </p:cNvSpPr>
          <p:nvPr/>
        </p:nvSpPr>
        <p:spPr bwMode="auto">
          <a:xfrm>
            <a:off x="3235325" y="5597525"/>
            <a:ext cx="3354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algn="ctr"/>
            <a:r>
              <a:rPr lang="en-US" i="1">
                <a:solidFill>
                  <a:srgbClr val="0066CC"/>
                </a:solidFill>
              </a:rPr>
              <a:t>“Some Things are Possible”</a:t>
            </a:r>
          </a:p>
        </p:txBody>
      </p:sp>
      <p:sp>
        <p:nvSpPr>
          <p:cNvPr id="382994" name="Content Placeholder 1"/>
          <p:cNvSpPr txBox="1">
            <a:spLocks/>
          </p:cNvSpPr>
          <p:nvPr/>
        </p:nvSpPr>
        <p:spPr bwMode="auto">
          <a:xfrm>
            <a:off x="1924050" y="-69850"/>
            <a:ext cx="6977063" cy="200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rgbClr val="49A942"/>
              </a:buClr>
              <a:buFont typeface="Arial" charset="0"/>
              <a:buNone/>
            </a:pPr>
            <a:r>
              <a:rPr lang="en-US" sz="4000" b="1" i="1">
                <a:solidFill>
                  <a:srgbClr val="88B675"/>
                </a:solidFill>
                <a:latin typeface="Helvetica Neue LT Std 55 Roman"/>
                <a:cs typeface="Helvetica" pitchFamily="34" charset="0"/>
              </a:rPr>
              <a:t>Big Brain Computer</a:t>
            </a:r>
          </a:p>
        </p:txBody>
      </p:sp>
      <p:pic>
        <p:nvPicPr>
          <p:cNvPr id="382995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1363" y="3411538"/>
            <a:ext cx="11398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96" name="Picture 9" descr="iru-front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21138" y="2020888"/>
            <a:ext cx="1012825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299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4206875" y="5891213"/>
            <a:ext cx="744538" cy="3651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43835D-AD5F-47BD-9D02-FCD74140839C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mtClean="0">
              <a:ea typeface="HelveticaNeueLT Std"/>
            </a:endParaRPr>
          </a:p>
        </p:txBody>
      </p:sp>
      <p:pic>
        <p:nvPicPr>
          <p:cNvPr id="382998" name="Picture 24" descr="UV2 rack open.psd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1550" y="1319213"/>
            <a:ext cx="1497013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1" name="Content Placeholder 1"/>
          <p:cNvSpPr>
            <a:spLocks noGrp="1"/>
          </p:cNvSpPr>
          <p:nvPr>
            <p:ph sz="quarter" idx="15"/>
          </p:nvPr>
        </p:nvSpPr>
        <p:spPr bwMode="auto">
          <a:xfrm>
            <a:off x="355600" y="312738"/>
            <a:ext cx="8483600" cy="80645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3600" smtClean="0">
                <a:cs typeface="Helvetica" pitchFamily="34" charset="0"/>
              </a:rPr>
              <a:t>SGI UV 2 - Only System that: </a:t>
            </a:r>
          </a:p>
        </p:txBody>
      </p:sp>
      <p:sp>
        <p:nvSpPr>
          <p:cNvPr id="384002" name="Content Placeholder 2"/>
          <p:cNvSpPr>
            <a:spLocks noGrp="1"/>
          </p:cNvSpPr>
          <p:nvPr>
            <p:ph sz="quarter" idx="14"/>
          </p:nvPr>
        </p:nvSpPr>
        <p:spPr bwMode="auto">
          <a:xfrm>
            <a:off x="355600" y="1349375"/>
            <a:ext cx="8483600" cy="43783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65125" indent="-319088" eaLnBrk="1" hangingPunct="1"/>
            <a:r>
              <a:rPr lang="en-US" sz="2400" smtClean="0">
                <a:latin typeface="Helvetica" pitchFamily="34" charset="0"/>
                <a:cs typeface="Helvetica" pitchFamily="34" charset="0"/>
              </a:rPr>
              <a:t>Leverages Intel’s latest CPU beyond 4 sockets and 1TB</a:t>
            </a:r>
          </a:p>
          <a:p>
            <a:pPr marL="365125" indent="-319088" eaLnBrk="1" hangingPunct="1"/>
            <a:endParaRPr lang="en-US" sz="1000" smtClean="0">
              <a:latin typeface="Helvetica" pitchFamily="34" charset="0"/>
              <a:cs typeface="Helvetica" pitchFamily="34" charset="0"/>
            </a:endParaRPr>
          </a:p>
          <a:p>
            <a:pPr marL="365125" indent="-319088" eaLnBrk="1" hangingPunct="1"/>
            <a:r>
              <a:rPr lang="en-US" sz="2400" smtClean="0">
                <a:latin typeface="Helvetica" pitchFamily="34" charset="0"/>
                <a:cs typeface="Helvetica" pitchFamily="34" charset="0"/>
              </a:rPr>
              <a:t>Runs anything: desktop apps to common scale-out apps to  the most demanding data-intensive problems.</a:t>
            </a:r>
          </a:p>
          <a:p>
            <a:pPr marL="365125" indent="-319088" eaLnBrk="1" hangingPunct="1"/>
            <a:endParaRPr lang="en-US" sz="1000" smtClean="0">
              <a:latin typeface="Helvetica" pitchFamily="34" charset="0"/>
              <a:cs typeface="Helvetica" pitchFamily="34" charset="0"/>
            </a:endParaRPr>
          </a:p>
          <a:p>
            <a:pPr marL="365125" indent="-319088" eaLnBrk="1" hangingPunct="1"/>
            <a:r>
              <a:rPr lang="en-US" sz="2400" smtClean="0">
                <a:latin typeface="Helvetica" pitchFamily="34" charset="0"/>
                <a:cs typeface="Helvetica" pitchFamily="34" charset="0"/>
              </a:rPr>
              <a:t>Offers seamless scale without the complexity of multi-instance software or multiple server platforms</a:t>
            </a:r>
          </a:p>
          <a:p>
            <a:pPr marL="822325" lvl="1" indent="-319088" eaLnBrk="1" hangingPunct="1"/>
            <a:r>
              <a:rPr lang="en-US" smtClean="0">
                <a:latin typeface="Helvetica" pitchFamily="34" charset="0"/>
                <a:cs typeface="Helvetica" pitchFamily="34" charset="0"/>
              </a:rPr>
              <a:t>From 16 to 4096 threads, 32GB to 64TB memory, to 4TB/s IO</a:t>
            </a:r>
          </a:p>
          <a:p>
            <a:pPr marL="822325" lvl="1" indent="-319088" eaLnBrk="1" hangingPunct="1"/>
            <a:r>
              <a:rPr lang="en-US" smtClean="0">
                <a:latin typeface="Helvetica" pitchFamily="34" charset="0"/>
                <a:cs typeface="Helvetica" pitchFamily="34" charset="0"/>
              </a:rPr>
              <a:t>Start small and add hardware as needed: investment protection</a:t>
            </a:r>
          </a:p>
          <a:p>
            <a:pPr marL="822325" lvl="1" indent="-319088" eaLnBrk="1" hangingPunct="1"/>
            <a:endParaRPr lang="en-US" sz="1000" smtClean="0">
              <a:latin typeface="Helvetica" pitchFamily="34" charset="0"/>
              <a:cs typeface="Helvetica" pitchFamily="34" charset="0"/>
            </a:endParaRPr>
          </a:p>
          <a:p>
            <a:pPr marL="365125" indent="-319088" eaLnBrk="1" hangingPunct="1"/>
            <a:r>
              <a:rPr lang="en-US" sz="2400" smtClean="0">
                <a:latin typeface="Helvetica" pitchFamily="34" charset="0"/>
                <a:cs typeface="Helvetica" pitchFamily="34" charset="0"/>
              </a:rPr>
              <a:t>Delivers proven, world-leading performance for demanding, real-world problems</a:t>
            </a:r>
            <a:endParaRPr lang="en-US" sz="1000" smtClean="0">
              <a:latin typeface="Helvetica" pitchFamily="34" charset="0"/>
              <a:cs typeface="Helvetica" pitchFamily="34" charset="0"/>
            </a:endParaRPr>
          </a:p>
          <a:p>
            <a:pPr marL="365125" indent="-319088" eaLnBrk="1" hangingPunct="1"/>
            <a:endParaRPr lang="en-US" sz="2400" smtClean="0">
              <a:cs typeface="Helvetica" pitchFamily="34" charset="0"/>
            </a:endParaRPr>
          </a:p>
        </p:txBody>
      </p:sp>
      <p:sp>
        <p:nvSpPr>
          <p:cNvPr id="384003" name="Slide Number Placeholder 3"/>
          <p:cNvSpPr>
            <a:spLocks noGrp="1"/>
          </p:cNvSpPr>
          <p:nvPr>
            <p:ph type="sldNum" sz="quarter" idx="16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4454AE-2DC1-4E59-BC08-592B4D81826A}" type="slidenum">
              <a:rPr lang="en-US" smtClean="0">
                <a:ea typeface="HelveticaNeueLT Std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mtClean="0">
              <a:ea typeface="HelveticaNeueLT St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898" name="Picture 5" descr="15555"/>
          <p:cNvPicPr>
            <a:picLocks noChangeAspect="1" noChangeArrowheads="1"/>
          </p:cNvPicPr>
          <p:nvPr/>
        </p:nvPicPr>
        <p:blipFill>
          <a:blip r:embed="rId3"/>
          <a:srcRect l="15408" r="33911"/>
          <a:stretch>
            <a:fillRect/>
          </a:stretch>
        </p:blipFill>
        <p:spPr bwMode="auto">
          <a:xfrm>
            <a:off x="0" y="0"/>
            <a:ext cx="9144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2899" name="AutoShape 3"/>
          <p:cNvSpPr>
            <a:spLocks noChangeArrowheads="1"/>
          </p:cNvSpPr>
          <p:nvPr/>
        </p:nvSpPr>
        <p:spPr bwMode="auto">
          <a:xfrm>
            <a:off x="3513138" y="5054600"/>
            <a:ext cx="6024562" cy="15621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914400"/>
            <a:endParaRPr lang="fr-FR" sz="2400">
              <a:latin typeface="Helvetica Neue LT Std 55 Roman"/>
            </a:endParaRPr>
          </a:p>
        </p:txBody>
      </p:sp>
      <p:sp>
        <p:nvSpPr>
          <p:cNvPr id="365572" name="Rectangle 4"/>
          <p:cNvSpPr>
            <a:spLocks noChangeArrowheads="1"/>
          </p:cNvSpPr>
          <p:nvPr/>
        </p:nvSpPr>
        <p:spPr bwMode="auto">
          <a:xfrm>
            <a:off x="3513138" y="5045075"/>
            <a:ext cx="5461000" cy="14462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algn="r" defTabSz="914400">
              <a:defRPr/>
            </a:pPr>
            <a:r>
              <a:rPr lang="en-US" sz="3200" b="1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Curing Cancer</a:t>
            </a:r>
            <a:r>
              <a:rPr lang="en-US" sz="3200" dirty="0">
                <a:latin typeface="Helvetica Neue LT Std 55 Roman"/>
                <a:cs typeface="Arial" pitchFamily="34" charset="0"/>
              </a:rPr>
              <a:t/>
            </a:r>
            <a:br>
              <a:rPr lang="en-US" sz="3200" dirty="0">
                <a:latin typeface="Helvetica Neue LT Std 55 Roman"/>
                <a:cs typeface="Arial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The Institute of Cancer Research</a:t>
            </a:r>
            <a:b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SGI</a:t>
            </a:r>
            <a:r>
              <a:rPr lang="en-US" sz="16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®</a:t>
            </a: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 UV</a:t>
            </a:r>
            <a:r>
              <a:rPr lang="en-US" sz="1600" baseline="300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TM</a:t>
            </a:r>
            <a:endParaRPr lang="en-US" sz="2800" dirty="0">
              <a:solidFill>
                <a:schemeClr val="bg1"/>
              </a:solidFill>
              <a:latin typeface="Helvetica Neue LT Std 55 Roman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6567488"/>
            <a:ext cx="3756025" cy="2762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sz="1200" b="1" i="1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Image courtesy The Institute of Cancer Research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946" name="Picture 5" descr="_fotodestacado1"/>
          <p:cNvPicPr>
            <a:picLocks noChangeAspect="1" noChangeArrowheads="1"/>
          </p:cNvPicPr>
          <p:nvPr/>
        </p:nvPicPr>
        <p:blipFill>
          <a:blip r:embed="rId3"/>
          <a:srcRect l="22568" r="22748" b="22423"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947" name="AutoShape 3"/>
          <p:cNvSpPr>
            <a:spLocks noChangeArrowheads="1"/>
          </p:cNvSpPr>
          <p:nvPr/>
        </p:nvSpPr>
        <p:spPr bwMode="auto">
          <a:xfrm>
            <a:off x="-406400" y="292100"/>
            <a:ext cx="9332913" cy="15621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914400"/>
            <a:endParaRPr lang="fr-FR" sz="2400">
              <a:latin typeface="Helvetica Neue LT Std 55 Roman"/>
            </a:endParaRPr>
          </a:p>
        </p:txBody>
      </p:sp>
      <p:sp>
        <p:nvSpPr>
          <p:cNvPr id="371716" name="Rectangle 4"/>
          <p:cNvSpPr>
            <a:spLocks noChangeArrowheads="1"/>
          </p:cNvSpPr>
          <p:nvPr/>
        </p:nvSpPr>
        <p:spPr bwMode="auto">
          <a:xfrm>
            <a:off x="228600" y="282575"/>
            <a:ext cx="8697913" cy="14462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sz="3200" b="1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Developing Instruments for Space Missions</a:t>
            </a:r>
            <a:r>
              <a:rPr lang="en-US" sz="3200" dirty="0">
                <a:latin typeface="Helvetica Neue LT Std 55 Roman"/>
                <a:cs typeface="Arial" pitchFamily="34" charset="0"/>
              </a:rPr>
              <a:t/>
            </a:r>
            <a:br>
              <a:rPr lang="en-US" sz="3200" dirty="0">
                <a:latin typeface="Helvetica Neue LT Std 55 Roman"/>
                <a:cs typeface="Arial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University of Valencia</a:t>
            </a:r>
            <a:b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SGI</a:t>
            </a:r>
            <a:r>
              <a:rPr lang="en-US" sz="16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®</a:t>
            </a: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 UV</a:t>
            </a:r>
            <a:r>
              <a:rPr lang="en-US" sz="1600" baseline="300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TM</a:t>
            </a:r>
            <a:endParaRPr lang="en-US" sz="2800" dirty="0">
              <a:solidFill>
                <a:schemeClr val="bg1"/>
              </a:solidFill>
              <a:latin typeface="Helvetica Neue LT Std 55 Roman"/>
              <a:cs typeface="Arial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895850" y="6557963"/>
            <a:ext cx="4132263" cy="2762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sz="1200" b="1" i="1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Image courtesy University of Valencia: www.uv.es/daa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874" name="Picture 4"/>
          <p:cNvPicPr>
            <a:picLocks noChangeAspect="1" noChangeArrowheads="1"/>
          </p:cNvPicPr>
          <p:nvPr/>
        </p:nvPicPr>
        <p:blipFill>
          <a:blip r:embed="rId2"/>
          <a:srcRect l="24127" t="38857" r="22382" b="1990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1875" name="AutoShape 6"/>
          <p:cNvSpPr>
            <a:spLocks noChangeArrowheads="1"/>
          </p:cNvSpPr>
          <p:nvPr/>
        </p:nvSpPr>
        <p:spPr bwMode="auto">
          <a:xfrm>
            <a:off x="-406400" y="3937000"/>
            <a:ext cx="8516938" cy="1549400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914400"/>
            <a:endParaRPr lang="fr-FR" sz="2400">
              <a:latin typeface="Helvetica Neue LT Std 55 Roman"/>
            </a:endParaRPr>
          </a:p>
        </p:txBody>
      </p:sp>
      <p:sp>
        <p:nvSpPr>
          <p:cNvPr id="361479" name="Rectangle 7"/>
          <p:cNvSpPr>
            <a:spLocks noChangeArrowheads="1"/>
          </p:cNvSpPr>
          <p:nvPr/>
        </p:nvSpPr>
        <p:spPr bwMode="auto">
          <a:xfrm>
            <a:off x="176213" y="3940175"/>
            <a:ext cx="7442200" cy="14462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sz="3200" b="1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Hunting for Terrorists</a:t>
            </a:r>
          </a:p>
          <a:p>
            <a:pPr defTabSz="914400">
              <a:defRPr/>
            </a:pP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Nat’l. Center for Supercomputing Applications</a:t>
            </a:r>
            <a:b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</a:b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SGI</a:t>
            </a:r>
            <a:r>
              <a:rPr lang="en-US" sz="16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®</a:t>
            </a:r>
            <a:r>
              <a:rPr lang="en-US" sz="28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 UV</a:t>
            </a:r>
            <a:r>
              <a:rPr lang="en-US" sz="1600" baseline="30000" dirty="0">
                <a:solidFill>
                  <a:schemeClr val="bg1"/>
                </a:solidFill>
                <a:latin typeface="Helvetica Neue LT Std 55 Roman"/>
                <a:cs typeface="Arial" pitchFamily="34" charset="0"/>
              </a:rPr>
              <a:t>TM</a:t>
            </a:r>
            <a:endParaRPr lang="en-US" sz="2800" dirty="0">
              <a:solidFill>
                <a:schemeClr val="bg1"/>
              </a:solidFill>
              <a:latin typeface="Helvetica Neue LT Std 55 Roman"/>
              <a:cs typeface="Arial" pitchFamily="34" charset="0"/>
            </a:endParaRPr>
          </a:p>
        </p:txBody>
      </p:sp>
      <p:sp>
        <p:nvSpPr>
          <p:cNvPr id="361477" name="Text Box 5"/>
          <p:cNvSpPr txBox="1">
            <a:spLocks noChangeArrowheads="1"/>
          </p:cNvSpPr>
          <p:nvPr/>
        </p:nvSpPr>
        <p:spPr bwMode="auto">
          <a:xfrm>
            <a:off x="0" y="6027738"/>
            <a:ext cx="9144000" cy="83026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200" b="1" dirty="0">
                <a:latin typeface="Helvetica Neue LT Std 55 Roman"/>
                <a:cs typeface="Arial" pitchFamily="34" charset="0"/>
              </a:rPr>
              <a:t>Global geocoded tone of all Summary of World Broadcasts content January 1979-April 2001 mentioning “bin Laden”</a:t>
            </a:r>
            <a:br>
              <a:rPr lang="en-US" sz="1200" b="1" dirty="0">
                <a:latin typeface="Helvetica Neue LT Std 55 Roman"/>
                <a:cs typeface="Arial" pitchFamily="34" charset="0"/>
              </a:rPr>
            </a:br>
            <a:r>
              <a:rPr lang="en-US" sz="1200" b="1" dirty="0">
                <a:latin typeface="Helvetica Neue LT Std 55 Roman"/>
                <a:cs typeface="Arial" pitchFamily="34" charset="0"/>
              </a:rPr>
              <a:t/>
            </a:r>
            <a:br>
              <a:rPr lang="en-US" sz="1200" b="1" dirty="0">
                <a:latin typeface="Helvetica Neue LT Std 55 Roman"/>
                <a:cs typeface="Arial" pitchFamily="34" charset="0"/>
              </a:rPr>
            </a:br>
            <a:r>
              <a:rPr lang="en-US" sz="1200" b="1" i="1" dirty="0" err="1">
                <a:latin typeface="Helvetica Neue LT Std 55 Roman"/>
                <a:cs typeface="Arial" pitchFamily="34" charset="0"/>
              </a:rPr>
              <a:t>Culturomics</a:t>
            </a:r>
            <a:r>
              <a:rPr lang="en-US" sz="1200" b="1" i="1" dirty="0">
                <a:latin typeface="Helvetica Neue LT Std 55 Roman"/>
                <a:cs typeface="Arial" pitchFamily="34" charset="0"/>
              </a:rPr>
              <a:t> 2.0: Forecasting Large-Scale Human Behavior Using Global News Media Tone in Time and Space</a:t>
            </a:r>
            <a:r>
              <a:rPr lang="en-US" sz="1200" b="1" dirty="0">
                <a:latin typeface="Helvetica Neue LT Std 55 Roman"/>
                <a:cs typeface="Arial" pitchFamily="34" charset="0"/>
              </a:rPr>
              <a:t>,</a:t>
            </a:r>
            <a:br>
              <a:rPr lang="en-US" sz="1200" b="1" dirty="0">
                <a:latin typeface="Helvetica Neue LT Std 55 Roman"/>
                <a:cs typeface="Arial" pitchFamily="34" charset="0"/>
              </a:rPr>
            </a:br>
            <a:r>
              <a:rPr lang="en-US" sz="1200" b="1" dirty="0" err="1">
                <a:latin typeface="Helvetica Neue LT Std 55 Roman"/>
                <a:cs typeface="Arial" pitchFamily="34" charset="0"/>
              </a:rPr>
              <a:t>Kalev</a:t>
            </a:r>
            <a:r>
              <a:rPr lang="en-US" sz="1200" b="1" dirty="0">
                <a:latin typeface="Helvetica Neue LT Std 55 Roman"/>
                <a:cs typeface="Arial" pitchFamily="34" charset="0"/>
              </a:rPr>
              <a:t> H. </a:t>
            </a:r>
            <a:r>
              <a:rPr lang="en-US" sz="1200" b="1" dirty="0" err="1">
                <a:latin typeface="Helvetica Neue LT Std 55 Roman"/>
                <a:cs typeface="Arial" pitchFamily="34" charset="0"/>
              </a:rPr>
              <a:t>Leetaru</a:t>
            </a:r>
            <a:r>
              <a:rPr lang="en-US" sz="1200" b="1" dirty="0">
                <a:latin typeface="Helvetica Neue LT Std 55 Roman"/>
                <a:cs typeface="Arial" pitchFamily="34" charset="0"/>
              </a:rPr>
              <a:t>, University of Illinois, leetaru@illinois.edu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633" name="Picture 3" descr="UV2_door.ps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7100" y="0"/>
            <a:ext cx="10502900" cy="69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2"/>
          <p:cNvSpPr txBox="1">
            <a:spLocks/>
          </p:cNvSpPr>
          <p:nvPr/>
        </p:nvSpPr>
        <p:spPr bwMode="auto">
          <a:xfrm>
            <a:off x="-131763" y="2205038"/>
            <a:ext cx="5130801" cy="16557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4400">
                <a:solidFill>
                  <a:srgbClr val="005A9B"/>
                </a:solidFill>
                <a:latin typeface="Helvetica Neue LT Std 55 Roman"/>
                <a:ea typeface="HelveticaNeueLT Std"/>
                <a:cs typeface="Helvetica" pitchFamily="34" charset="0"/>
              </a:rPr>
              <a:t/>
            </a:r>
            <a:br>
              <a:rPr lang="en-US" sz="4400">
                <a:solidFill>
                  <a:srgbClr val="005A9B"/>
                </a:solidFill>
                <a:latin typeface="Helvetica Neue LT Std 55 Roman"/>
                <a:ea typeface="HelveticaNeueLT Std"/>
                <a:cs typeface="Helvetica" pitchFamily="34" charset="0"/>
              </a:rPr>
            </a:br>
            <a:r>
              <a:rPr lang="en-US" sz="6000" b="1">
                <a:solidFill>
                  <a:srgbClr val="558ED5"/>
                </a:solidFill>
                <a:latin typeface="Helvetica Neue LT Std 55 Roman"/>
                <a:ea typeface="HelveticaNeueLT Std"/>
                <a:cs typeface="Helvetica" pitchFamily="34" charset="0"/>
              </a:rPr>
              <a:t>Thank You</a:t>
            </a:r>
            <a:endParaRPr lang="en-US" sz="2800">
              <a:solidFill>
                <a:srgbClr val="595959"/>
              </a:solidFill>
              <a:latin typeface="Helvetica Neue LT Std 55 Roman"/>
              <a:ea typeface="HelveticaNeueLT Std"/>
              <a:cs typeface="Helvetic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754" name="Picture 1" descr="UV2_door.psd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17575" y="0"/>
            <a:ext cx="10502900" cy="69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Title 2"/>
          <p:cNvSpPr>
            <a:spLocks noGrp="1"/>
          </p:cNvSpPr>
          <p:nvPr>
            <p:ph type="ctrTitle" idx="4294967295"/>
          </p:nvPr>
        </p:nvSpPr>
        <p:spPr bwMode="auto">
          <a:xfrm>
            <a:off x="-80963" y="1857375"/>
            <a:ext cx="5130801" cy="2774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E9532"/>
                </a:solidFill>
                <a:latin typeface="HelveticaNeueLT Std"/>
                <a:ea typeface="HelveticaNeueLT Std"/>
                <a:cs typeface="HelveticaNeueLT Std"/>
              </a:rPr>
              <a:t>Introducing the</a:t>
            </a:r>
            <a:r>
              <a:rPr lang="en-US" sz="6600" smtClean="0"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z="6600" smtClean="0">
                <a:latin typeface="HelveticaNeueLT Std"/>
                <a:ea typeface="HelveticaNeueLT Std"/>
                <a:cs typeface="HelveticaNeueLT Std"/>
              </a:rPr>
            </a:br>
            <a:r>
              <a:rPr lang="en-US" sz="6000" b="1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  <a:t>SGI</a:t>
            </a:r>
            <a: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  <a:t> ICE-X</a:t>
            </a:r>
            <a:br>
              <a:rPr lang="en-US" sz="60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</a:br>
            <a:r>
              <a:rPr lang="en-US" sz="4800" smtClean="0">
                <a:solidFill>
                  <a:srgbClr val="558ED5"/>
                </a:solidFill>
                <a:latin typeface="HelveticaNeueLT Std"/>
                <a:ea typeface="HelveticaNeueLT Std"/>
                <a:cs typeface="HelveticaNeueLT Std"/>
              </a:rPr>
              <a:t>Product Family</a:t>
            </a:r>
            <a:r>
              <a:rPr lang="en-US" sz="6600" smtClean="0">
                <a:latin typeface="HelveticaNeueLT Std"/>
                <a:ea typeface="HelveticaNeueLT Std"/>
                <a:cs typeface="HelveticaNeueLT Std"/>
              </a:rPr>
              <a:t/>
            </a:r>
            <a:br>
              <a:rPr lang="en-US" sz="6600" smtClean="0">
                <a:latin typeface="HelveticaNeueLT Std"/>
                <a:ea typeface="HelveticaNeueLT Std"/>
                <a:cs typeface="HelveticaNeueLT Std"/>
              </a:rPr>
            </a:br>
            <a:endParaRPr lang="en-US" sz="2800" smtClean="0">
              <a:solidFill>
                <a:srgbClr val="595959"/>
              </a:solidFill>
              <a:latin typeface="HelveticaNeueLT Std"/>
              <a:ea typeface="HelveticaNeueLT Std"/>
              <a:cs typeface="HelveticaNeueLT Std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mtClean="0">
                <a:ea typeface="Helvetica Neue LT Std 55 Roman"/>
                <a:cs typeface="Helvetica Neue LT Std 55 Roman"/>
              </a:rPr>
              <a:t>Introducing </a:t>
            </a:r>
            <a:r>
              <a:rPr lang="en-US" b="1" smtClean="0">
                <a:ea typeface="Helvetica Neue LT Std 55 Roman"/>
                <a:cs typeface="Helvetica Neue LT Std 55 Roman"/>
              </a:rPr>
              <a:t>SGI ICE X</a:t>
            </a:r>
            <a:r>
              <a:rPr lang="en-US" smtClean="0">
                <a:ea typeface="Helvetica Neue LT Std 55 Roman"/>
                <a:cs typeface="Helvetica Neue LT Std 55 Roman"/>
              </a:rPr>
              <a:t>…</a:t>
            </a:r>
            <a:br>
              <a:rPr lang="en-US" smtClean="0">
                <a:ea typeface="Helvetica Neue LT Std 55 Roman"/>
                <a:cs typeface="Helvetica Neue LT Std 55 Roman"/>
              </a:rPr>
            </a:br>
            <a:r>
              <a:rPr lang="en-US" sz="4000" smtClean="0">
                <a:ea typeface="Helvetica Neue LT Std 55 Roman"/>
                <a:cs typeface="Helvetica Neue LT Std 55 Roman"/>
              </a:rPr>
              <a:t>Fifth Generation ICE System</a:t>
            </a:r>
          </a:p>
        </p:txBody>
      </p:sp>
      <p:sp>
        <p:nvSpPr>
          <p:cNvPr id="533507" name="Rectangle 10"/>
          <p:cNvSpPr>
            <a:spLocks noGrp="1" noChangeArrowheads="1"/>
          </p:cNvSpPr>
          <p:nvPr>
            <p:ph sz="quarter" idx="4294967295"/>
          </p:nvPr>
        </p:nvSpPr>
        <p:spPr bwMode="auto">
          <a:xfrm>
            <a:off x="2636838" y="1631950"/>
            <a:ext cx="6307137" cy="4378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571500" indent="-571500" eaLnBrk="1" hangingPunct="1">
              <a:spcAft>
                <a:spcPts val="1200"/>
              </a:spcAft>
            </a:pPr>
            <a:r>
              <a:rPr lang="en-US" sz="3600" b="1" smtClean="0">
                <a:cs typeface="Helvetica" pitchFamily="34" charset="0"/>
              </a:rPr>
              <a:t>The world’s fastest supercomputer just got faster!</a:t>
            </a:r>
          </a:p>
          <a:p>
            <a:pPr marL="571500" indent="-571500" eaLnBrk="1" hangingPunct="1">
              <a:spcAft>
                <a:spcPts val="1200"/>
              </a:spcAft>
            </a:pPr>
            <a:r>
              <a:rPr lang="en-US" sz="3600" b="1" smtClean="0">
                <a:cs typeface="Helvetica" pitchFamily="34" charset="0"/>
              </a:rPr>
              <a:t>The world-renowned SGI quality and performance you love</a:t>
            </a:r>
          </a:p>
          <a:p>
            <a:pPr marL="571500" indent="-571500" eaLnBrk="1" hangingPunct="1">
              <a:spcAft>
                <a:spcPts val="1200"/>
              </a:spcAft>
            </a:pPr>
            <a:r>
              <a:rPr lang="en-US" sz="3600" b="1" smtClean="0">
                <a:cs typeface="Helvetica" pitchFamily="34" charset="0"/>
              </a:rPr>
              <a:t>Flexible to fit your workload</a:t>
            </a:r>
          </a:p>
        </p:txBody>
      </p:sp>
      <p:sp>
        <p:nvSpPr>
          <p:cNvPr id="533508" name="Text Box 5"/>
          <p:cNvSpPr txBox="1">
            <a:spLocks noChangeArrowheads="1"/>
          </p:cNvSpPr>
          <p:nvPr/>
        </p:nvSpPr>
        <p:spPr bwMode="invGray">
          <a:xfrm>
            <a:off x="3248025" y="-14116050"/>
            <a:ext cx="2743200" cy="457200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</p:spPr>
        <p:txBody>
          <a:bodyPr tIns="9144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fr-FR" sz="2400"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33509" name="Rectangle 7"/>
          <p:cNvSpPr>
            <a:spLocks noChangeArrowheads="1"/>
          </p:cNvSpPr>
          <p:nvPr/>
        </p:nvSpPr>
        <p:spPr bwMode="invGray">
          <a:xfrm>
            <a:off x="6286500" y="-231775"/>
            <a:ext cx="92075" cy="420688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</p:spPr>
        <p:txBody>
          <a:bodyPr wrap="none" tIns="91440" rIns="0" bIns="0">
            <a:spAutoFit/>
          </a:bodyPr>
          <a:lstStyle/>
          <a:p>
            <a:pPr algn="ctr">
              <a:lnSpc>
                <a:spcPct val="90000"/>
              </a:lnSpc>
            </a:pPr>
            <a:endParaRPr lang="fr-FR">
              <a:solidFill>
                <a:schemeClr val="bg1"/>
              </a:solidFill>
              <a:latin typeface="Calibri" pitchFamily="34" charset="0"/>
              <a:ea typeface="MS PGothic" pitchFamily="34" charset="-128"/>
            </a:endParaRPr>
          </a:p>
        </p:txBody>
      </p:sp>
      <p:pic>
        <p:nvPicPr>
          <p:cNvPr id="533510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900" y="1497013"/>
            <a:ext cx="2154238" cy="506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4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55600" y="307975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200" smtClean="0">
                <a:ea typeface="Helvetica Neue LT Std 55 Roman"/>
                <a:cs typeface="Helvetica Neue LT Std 55 Roman"/>
              </a:rPr>
              <a:t>SGI ICE X Enclosure Design Building Block </a:t>
            </a:r>
            <a:r>
              <a:rPr lang="en-US" sz="2400" smtClean="0">
                <a:ea typeface="Helvetica Neue LT Std 55 Roman"/>
                <a:cs typeface="Helvetica Neue LT Std 55 Roman"/>
              </a:rPr>
              <a:t>Increments of Two Blade Enclosures - “One Enclosure Pair”</a:t>
            </a:r>
            <a:endParaRPr lang="en-US" sz="2400" smtClean="0">
              <a:solidFill>
                <a:schemeClr val="accent2"/>
              </a:solidFill>
              <a:ea typeface="Helvetica Neue LT Std 55 Roman"/>
              <a:cs typeface="Helvetica Neue LT Std 55 Roman"/>
            </a:endParaRPr>
          </a:p>
        </p:txBody>
      </p:sp>
      <p:sp>
        <p:nvSpPr>
          <p:cNvPr id="535555" name="Rectangle 25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298450" y="1574800"/>
            <a:ext cx="3005138" cy="4194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indent="0" eaLnBrk="1" hangingPunct="1">
              <a:buFont typeface="Arial" charset="0"/>
              <a:buNone/>
            </a:pPr>
            <a:r>
              <a:rPr lang="en-US" sz="2400" b="1" smtClean="0">
                <a:cs typeface="Helvetica" pitchFamily="34" charset="0"/>
              </a:rPr>
              <a:t>Features per Enclosure Pair:</a:t>
            </a:r>
          </a:p>
          <a:p>
            <a:pPr marL="228600" lvl="1" eaLnBrk="1" hangingPunct="1">
              <a:buFont typeface="Arial" charset="0"/>
              <a:buChar char="•"/>
            </a:pPr>
            <a:r>
              <a:rPr lang="en-US" smtClean="0">
                <a:cs typeface="Helvetica" pitchFamily="34" charset="0"/>
              </a:rPr>
              <a:t>36 blade slots</a:t>
            </a:r>
          </a:p>
          <a:p>
            <a:pPr marL="228600" lvl="1" eaLnBrk="1" hangingPunct="1">
              <a:buFont typeface="Arial" charset="0"/>
              <a:buChar char="•"/>
            </a:pPr>
            <a:r>
              <a:rPr lang="en-US" smtClean="0">
                <a:cs typeface="Helvetica" pitchFamily="34" charset="0"/>
              </a:rPr>
              <a:t>Four fabric switch slots</a:t>
            </a:r>
          </a:p>
          <a:p>
            <a:pPr marL="228600" lvl="1" eaLnBrk="1" hangingPunct="1">
              <a:buFont typeface="Arial" charset="0"/>
              <a:buChar char="•"/>
            </a:pPr>
            <a:r>
              <a:rPr lang="en-US" smtClean="0">
                <a:cs typeface="Helvetica" pitchFamily="34" charset="0"/>
              </a:rPr>
              <a:t>Four chassis management controller slots</a:t>
            </a:r>
          </a:p>
          <a:p>
            <a:pPr marL="228600" lvl="1" eaLnBrk="1" hangingPunct="1">
              <a:buFont typeface="Arial" charset="0"/>
              <a:buChar char="•"/>
            </a:pPr>
            <a:r>
              <a:rPr lang="en-US" smtClean="0">
                <a:cs typeface="Helvetica" pitchFamily="34" charset="0"/>
              </a:rPr>
              <a:t>Unified backplane</a:t>
            </a:r>
          </a:p>
          <a:p>
            <a:pPr marL="228600" lvl="1" eaLnBrk="1" hangingPunct="1">
              <a:buFont typeface="Arial" charset="0"/>
              <a:buChar char="•"/>
            </a:pPr>
            <a:r>
              <a:rPr lang="en-US" smtClean="0">
                <a:cs typeface="Helvetica" pitchFamily="34" charset="0"/>
              </a:rPr>
              <a:t>19” rack mount enclosure*</a:t>
            </a:r>
          </a:p>
        </p:txBody>
      </p:sp>
      <p:pic>
        <p:nvPicPr>
          <p:cNvPr id="535556" name="Picture 5" descr="CB3-IRU_PAIR_NORACK_Rear-perspective"/>
          <p:cNvPicPr>
            <a:picLocks noChangeAspect="1" noChangeArrowheads="1"/>
          </p:cNvPicPr>
          <p:nvPr/>
        </p:nvPicPr>
        <p:blipFill>
          <a:blip r:embed="rId3"/>
          <a:srcRect t="-1492"/>
          <a:stretch>
            <a:fillRect/>
          </a:stretch>
        </p:blipFill>
        <p:spPr bwMode="auto">
          <a:xfrm>
            <a:off x="6303963" y="1103313"/>
            <a:ext cx="1455737" cy="215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5557" name="Text Box 9"/>
          <p:cNvSpPr txBox="1">
            <a:spLocks noChangeArrowheads="1"/>
          </p:cNvSpPr>
          <p:nvPr/>
        </p:nvSpPr>
        <p:spPr bwMode="invGray">
          <a:xfrm>
            <a:off x="6510338" y="3270250"/>
            <a:ext cx="911225" cy="304800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</p:spPr>
        <p:txBody>
          <a:bodyPr wrap="none" tIns="9144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latin typeface="Helvetica Neue LT Std 55 Roman"/>
                <a:ea typeface="MS PGothic" pitchFamily="34" charset="-128"/>
              </a:rPr>
              <a:t>Rear View</a:t>
            </a:r>
          </a:p>
        </p:txBody>
      </p:sp>
      <p:sp>
        <p:nvSpPr>
          <p:cNvPr id="535558" name="TextBox 22"/>
          <p:cNvSpPr txBox="1">
            <a:spLocks noChangeArrowheads="1"/>
          </p:cNvSpPr>
          <p:nvPr/>
        </p:nvSpPr>
        <p:spPr bwMode="auto">
          <a:xfrm>
            <a:off x="1422400" y="6345238"/>
            <a:ext cx="25892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Helvetica Neue LT Std 55 Roman"/>
              </a:rPr>
              <a:t>* Verify fit into third party racks</a:t>
            </a:r>
          </a:p>
        </p:txBody>
      </p:sp>
      <p:pic>
        <p:nvPicPr>
          <p:cNvPr id="535559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6325" y="3373438"/>
            <a:ext cx="1517650" cy="298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5560" name="Picture 8" descr="blade enclosure front vie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83000" y="2749550"/>
            <a:ext cx="2398713" cy="3662363"/>
          </a:xfrm>
          <a:prstGeom prst="rect">
            <a:avLst/>
          </a:prstGeom>
          <a:noFill/>
        </p:spPr>
      </p:pic>
      <p:sp>
        <p:nvSpPr>
          <p:cNvPr id="535561" name="Text Box 9"/>
          <p:cNvSpPr txBox="1">
            <a:spLocks noChangeArrowheads="1"/>
          </p:cNvSpPr>
          <p:nvPr/>
        </p:nvSpPr>
        <p:spPr bwMode="invGray">
          <a:xfrm>
            <a:off x="1585913" y="5397500"/>
            <a:ext cx="2003425" cy="304800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</p:spPr>
        <p:txBody>
          <a:bodyPr wrap="none" tIns="9144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latin typeface="Helvetica Neue LT Std 55 Roman"/>
                <a:ea typeface="MS PGothic" pitchFamily="34" charset="-128"/>
              </a:rPr>
              <a:t>Separable Power Shelf  </a:t>
            </a:r>
          </a:p>
        </p:txBody>
      </p:sp>
      <p:sp>
        <p:nvSpPr>
          <p:cNvPr id="535562" name="AutoShape 15"/>
          <p:cNvSpPr>
            <a:spLocks/>
          </p:cNvSpPr>
          <p:nvPr/>
        </p:nvSpPr>
        <p:spPr bwMode="auto">
          <a:xfrm>
            <a:off x="5961063" y="3028950"/>
            <a:ext cx="425450" cy="3055938"/>
          </a:xfrm>
          <a:prstGeom prst="rightBrace">
            <a:avLst>
              <a:gd name="adj1" fmla="val 68736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 sz="1400">
              <a:latin typeface="Helvetica Neue LT Std 55 Roman"/>
              <a:ea typeface="MS PGothic" pitchFamily="34" charset="-128"/>
            </a:endParaRPr>
          </a:p>
        </p:txBody>
      </p:sp>
      <p:sp>
        <p:nvSpPr>
          <p:cNvPr id="535563" name="Text Box 16"/>
          <p:cNvSpPr txBox="1">
            <a:spLocks noChangeArrowheads="1"/>
          </p:cNvSpPr>
          <p:nvPr/>
        </p:nvSpPr>
        <p:spPr bwMode="auto">
          <a:xfrm>
            <a:off x="6386513" y="4221163"/>
            <a:ext cx="87471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400">
                <a:latin typeface="Helvetica Neue LT Std 55 Roman"/>
                <a:ea typeface="MS PGothic" pitchFamily="34" charset="-128"/>
              </a:rPr>
              <a:t>21U </a:t>
            </a:r>
          </a:p>
          <a:p>
            <a:pPr algn="ctr"/>
            <a:r>
              <a:rPr lang="en-US" sz="1400">
                <a:latin typeface="Helvetica Neue LT Std 55 Roman"/>
                <a:ea typeface="MS PGothic" pitchFamily="34" charset="-128"/>
              </a:rPr>
              <a:t>“Building</a:t>
            </a:r>
          </a:p>
          <a:p>
            <a:pPr algn="ctr"/>
            <a:r>
              <a:rPr lang="en-US" sz="1400">
                <a:latin typeface="Helvetica Neue LT Std 55 Roman"/>
                <a:ea typeface="MS PGothic" pitchFamily="34" charset="-128"/>
              </a:rPr>
              <a:t>Block”</a:t>
            </a:r>
          </a:p>
        </p:txBody>
      </p:sp>
      <p:sp>
        <p:nvSpPr>
          <p:cNvPr id="535564" name="Line 16"/>
          <p:cNvSpPr>
            <a:spLocks noChangeShapeType="1"/>
          </p:cNvSpPr>
          <p:nvPr/>
        </p:nvSpPr>
        <p:spPr bwMode="auto">
          <a:xfrm flipV="1">
            <a:off x="3979863" y="2538413"/>
            <a:ext cx="0" cy="338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35565" name="Line 17"/>
          <p:cNvSpPr>
            <a:spLocks noChangeShapeType="1"/>
          </p:cNvSpPr>
          <p:nvPr/>
        </p:nvSpPr>
        <p:spPr bwMode="auto">
          <a:xfrm flipV="1">
            <a:off x="5470525" y="2416175"/>
            <a:ext cx="0" cy="336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35566" name="Line 18"/>
          <p:cNvSpPr>
            <a:spLocks noChangeShapeType="1"/>
          </p:cNvSpPr>
          <p:nvPr/>
        </p:nvSpPr>
        <p:spPr bwMode="auto">
          <a:xfrm flipV="1">
            <a:off x="3998913" y="2593975"/>
            <a:ext cx="1439862" cy="150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35567" name="Text Box 19"/>
          <p:cNvSpPr txBox="1">
            <a:spLocks noChangeArrowheads="1"/>
          </p:cNvSpPr>
          <p:nvPr/>
        </p:nvSpPr>
        <p:spPr bwMode="auto">
          <a:xfrm>
            <a:off x="4652963" y="2533650"/>
            <a:ext cx="344487" cy="212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en-US" sz="1400">
                <a:latin typeface="Helvetica Neue LT Std 55 Roman"/>
              </a:rPr>
              <a:t>17.7</a:t>
            </a:r>
          </a:p>
        </p:txBody>
      </p:sp>
      <p:sp>
        <p:nvSpPr>
          <p:cNvPr id="535568" name="Line 20"/>
          <p:cNvSpPr>
            <a:spLocks noChangeShapeType="1"/>
          </p:cNvSpPr>
          <p:nvPr/>
        </p:nvSpPr>
        <p:spPr bwMode="auto">
          <a:xfrm flipH="1">
            <a:off x="3565525" y="2944813"/>
            <a:ext cx="341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35569" name="Line 21"/>
          <p:cNvSpPr>
            <a:spLocks noChangeShapeType="1"/>
          </p:cNvSpPr>
          <p:nvPr/>
        </p:nvSpPr>
        <p:spPr bwMode="auto">
          <a:xfrm flipH="1">
            <a:off x="3556000" y="4411663"/>
            <a:ext cx="3413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35570" name="Line 22"/>
          <p:cNvSpPr>
            <a:spLocks noChangeShapeType="1"/>
          </p:cNvSpPr>
          <p:nvPr/>
        </p:nvSpPr>
        <p:spPr bwMode="auto">
          <a:xfrm>
            <a:off x="3722688" y="2944813"/>
            <a:ext cx="0" cy="1438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35571" name="Text Box 23"/>
          <p:cNvSpPr txBox="1">
            <a:spLocks noChangeArrowheads="1"/>
          </p:cNvSpPr>
          <p:nvPr/>
        </p:nvSpPr>
        <p:spPr bwMode="auto">
          <a:xfrm>
            <a:off x="3424238" y="3409950"/>
            <a:ext cx="492125" cy="425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en-US" sz="1400">
                <a:latin typeface="Helvetica Neue LT Std 55 Roman"/>
              </a:rPr>
              <a:t>16.59</a:t>
            </a:r>
          </a:p>
          <a:p>
            <a:r>
              <a:rPr lang="en-US" sz="1400">
                <a:latin typeface="Helvetica Neue LT Std 55 Roman"/>
              </a:rPr>
              <a:t>(9.5U)</a:t>
            </a:r>
          </a:p>
        </p:txBody>
      </p:sp>
      <p:sp>
        <p:nvSpPr>
          <p:cNvPr id="535572" name="Line 24"/>
          <p:cNvSpPr>
            <a:spLocks noChangeShapeType="1"/>
          </p:cNvSpPr>
          <p:nvPr/>
        </p:nvSpPr>
        <p:spPr bwMode="auto">
          <a:xfrm flipH="1">
            <a:off x="3556000" y="4576763"/>
            <a:ext cx="3794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35573" name="Text Box 25"/>
          <p:cNvSpPr txBox="1">
            <a:spLocks noChangeArrowheads="1"/>
          </p:cNvSpPr>
          <p:nvPr/>
        </p:nvSpPr>
        <p:spPr bwMode="auto">
          <a:xfrm>
            <a:off x="3533775" y="4816475"/>
            <a:ext cx="344488" cy="4254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en-US" sz="1400">
                <a:latin typeface="Helvetica Neue LT Std 55 Roman"/>
              </a:rPr>
              <a:t>1.75</a:t>
            </a:r>
          </a:p>
          <a:p>
            <a:r>
              <a:rPr lang="en-US" sz="1400">
                <a:latin typeface="Helvetica Neue LT Std 55 Roman"/>
              </a:rPr>
              <a:t>(1U)</a:t>
            </a:r>
          </a:p>
        </p:txBody>
      </p:sp>
      <p:sp>
        <p:nvSpPr>
          <p:cNvPr id="535574" name="Line 26"/>
          <p:cNvSpPr>
            <a:spLocks noChangeShapeType="1"/>
          </p:cNvSpPr>
          <p:nvPr/>
        </p:nvSpPr>
        <p:spPr bwMode="auto">
          <a:xfrm>
            <a:off x="3722688" y="4597400"/>
            <a:ext cx="0" cy="187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535575" name="Line 8"/>
          <p:cNvSpPr>
            <a:spLocks noChangeShapeType="1"/>
          </p:cNvSpPr>
          <p:nvPr/>
        </p:nvSpPr>
        <p:spPr bwMode="invGray">
          <a:xfrm flipH="1">
            <a:off x="3543300" y="4657725"/>
            <a:ext cx="1128713" cy="8572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/>
          </a:ln>
        </p:spPr>
        <p:txBody>
          <a:bodyPr tIns="91440" rIns="0" bIns="0">
            <a:spAutoFit/>
          </a:bodyPr>
          <a:lstStyle/>
          <a:p>
            <a:endParaRPr lang="fr-FR"/>
          </a:p>
        </p:txBody>
      </p:sp>
      <p:sp>
        <p:nvSpPr>
          <p:cNvPr id="535576" name="Text Box 9"/>
          <p:cNvSpPr txBox="1">
            <a:spLocks noChangeArrowheads="1"/>
          </p:cNvSpPr>
          <p:nvPr/>
        </p:nvSpPr>
        <p:spPr bwMode="invGray">
          <a:xfrm>
            <a:off x="7564438" y="6340475"/>
            <a:ext cx="1458912" cy="501650"/>
          </a:xfrm>
          <a:prstGeom prst="rect">
            <a:avLst/>
          </a:prstGeom>
          <a:solidFill>
            <a:schemeClr val="bg1"/>
          </a:solidFill>
          <a:ln w="9525">
            <a:noFill/>
            <a:prstDash val="dash"/>
            <a:miter lim="800000"/>
            <a:headEnd/>
            <a:tailEnd/>
          </a:ln>
        </p:spPr>
        <p:txBody>
          <a:bodyPr lIns="0" tIns="0" rIns="0" bIns="0" anchorCtr="1"/>
          <a:lstStyle/>
          <a:p>
            <a:pPr algn="ctr" eaLnBrk="0" hangingPunct="0">
              <a:spcBef>
                <a:spcPct val="50000"/>
              </a:spcBef>
            </a:pPr>
            <a:r>
              <a:rPr lang="en-US" sz="1400">
                <a:latin typeface="Helvetica Neue LT Std 55 Roman"/>
                <a:ea typeface="MS PGothic" pitchFamily="34" charset="-128"/>
              </a:rPr>
              <a:t>Unified Backplane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smtClean="0">
                <a:ea typeface="Helvetica Neue LT Std 55 Roman"/>
                <a:cs typeface="Helvetica Neue LT Std 55 Roman"/>
              </a:rPr>
              <a:t>SGI ICE X </a:t>
            </a:r>
            <a:r>
              <a:rPr lang="en-US" smtClean="0">
                <a:ea typeface="Helvetica Neue LT Std 55 Roman"/>
                <a:cs typeface="Helvetica Neue LT Std 55 Roman"/>
              </a:rPr>
              <a:t>Compute Blade</a:t>
            </a:r>
            <a:br>
              <a:rPr lang="en-US" smtClean="0">
                <a:ea typeface="Helvetica Neue LT Std 55 Roman"/>
                <a:cs typeface="Helvetica Neue LT Std 55 Roman"/>
              </a:rPr>
            </a:br>
            <a:r>
              <a:rPr lang="en-US" sz="4000" smtClean="0">
                <a:ea typeface="Helvetica Neue LT Std 55 Roman"/>
                <a:cs typeface="Helvetica Neue LT Std 55 Roman"/>
              </a:rPr>
              <a:t>IP-113 (Dakota) for “D-Rack”</a:t>
            </a:r>
          </a:p>
        </p:txBody>
      </p:sp>
      <p:pic>
        <p:nvPicPr>
          <p:cNvPr id="537603" name="Picture 2"/>
          <p:cNvPicPr>
            <a:picLocks noChangeAspect="1" noChangeArrowheads="1"/>
          </p:cNvPicPr>
          <p:nvPr/>
        </p:nvPicPr>
        <p:blipFill>
          <a:blip r:embed="rId3"/>
          <a:srcRect l="68015" t="22507" r="16197" b="13849"/>
          <a:stretch>
            <a:fillRect/>
          </a:stretch>
        </p:blipFill>
        <p:spPr bwMode="auto">
          <a:xfrm>
            <a:off x="2873375" y="2565400"/>
            <a:ext cx="1555750" cy="3527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 bwMode="auto">
          <a:xfrm>
            <a:off x="5864225" y="6092825"/>
            <a:ext cx="1992313" cy="1254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Helvetica Neue LT Std 55 Roman"/>
            </a:endParaRPr>
          </a:p>
        </p:txBody>
      </p:sp>
      <p:pic>
        <p:nvPicPr>
          <p:cNvPr id="537605" name="Picture 2"/>
          <p:cNvPicPr>
            <a:picLocks noChangeAspect="1" noChangeArrowheads="1"/>
          </p:cNvPicPr>
          <p:nvPr/>
        </p:nvPicPr>
        <p:blipFill>
          <a:blip r:embed="rId3"/>
          <a:srcRect l="17809" t="14830" r="64986" b="8572"/>
          <a:stretch>
            <a:fillRect/>
          </a:stretch>
        </p:blipFill>
        <p:spPr bwMode="auto">
          <a:xfrm>
            <a:off x="461963" y="1847850"/>
            <a:ext cx="1695450" cy="4244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37606" name="TextBox 3"/>
          <p:cNvSpPr txBox="1">
            <a:spLocks noChangeArrowheads="1"/>
          </p:cNvSpPr>
          <p:nvPr/>
        </p:nvSpPr>
        <p:spPr bwMode="auto">
          <a:xfrm>
            <a:off x="2903538" y="1847850"/>
            <a:ext cx="14970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>
                <a:latin typeface="Helvetica Neue LT Std 55 Roman"/>
              </a:rPr>
              <a:t>FDR Mezzanine</a:t>
            </a:r>
            <a:br>
              <a:rPr lang="en-US" sz="1400" b="1">
                <a:latin typeface="Helvetica Neue LT Std 55 Roman"/>
              </a:rPr>
            </a:br>
            <a:r>
              <a:rPr lang="en-US" sz="1400" b="1">
                <a:latin typeface="Helvetica Neue LT Std 55 Roman"/>
              </a:rPr>
              <a:t>Card Options</a:t>
            </a:r>
            <a:endParaRPr lang="en-US" sz="1400"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51450" y="1847850"/>
            <a:ext cx="3673475" cy="349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b="1" u="sng">
                <a:latin typeface="Helvetica Neue LT Std 55 Roman"/>
              </a:rPr>
              <a:t>Main Features: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Supports single or dual plane FDR InfiniBand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Supports two Intel</a:t>
            </a:r>
            <a:r>
              <a:rPr lang="en-US" baseline="30000">
                <a:latin typeface="Helvetica Neue LT Std 55 Roman"/>
              </a:rPr>
              <a:t>®</a:t>
            </a:r>
            <a:r>
              <a:rPr lang="en-US">
                <a:latin typeface="Helvetica Neue LT Std 55 Roman"/>
              </a:rPr>
              <a:t> Xeon</a:t>
            </a:r>
            <a:r>
              <a:rPr lang="en-US" baseline="30000">
                <a:latin typeface="Helvetica Neue LT Std 55 Roman"/>
              </a:rPr>
              <a:t>®</a:t>
            </a:r>
            <a:r>
              <a:rPr lang="en-US">
                <a:latin typeface="Helvetica Neue LT Std 55 Roman"/>
              </a:rPr>
              <a:t> processor E5-2600 family CPUs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Supports up to eight DDR3 DIMMs per socket @ 1600 MT/s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Houses up to two 2.5” SATA drives for local swap/scratch usage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Utilizes traditional heat sinks</a:t>
            </a:r>
            <a:endParaRPr lang="en-US">
              <a:latin typeface="Helvetica Neue LT Std 55 Roman"/>
              <a:cs typeface="Helvetica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3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b="1" smtClean="0">
                <a:ea typeface="Helvetica Neue LT Std 55 Roman"/>
                <a:cs typeface="Helvetica Neue LT Std 55 Roman"/>
              </a:rPr>
              <a:t>SGI ICE X</a:t>
            </a:r>
            <a:r>
              <a:rPr lang="en-US" smtClean="0">
                <a:ea typeface="Helvetica Neue LT Std 55 Roman"/>
                <a:cs typeface="Helvetica Neue LT Std 55 Roman"/>
              </a:rPr>
              <a:t> Compute Blade</a:t>
            </a:r>
            <a:br>
              <a:rPr lang="en-US" smtClean="0">
                <a:ea typeface="Helvetica Neue LT Std 55 Roman"/>
                <a:cs typeface="Helvetica Neue LT Std 55 Roman"/>
              </a:rPr>
            </a:br>
            <a:r>
              <a:rPr lang="en-US" sz="4000" smtClean="0">
                <a:ea typeface="Helvetica Neue LT Std 55 Roman"/>
                <a:cs typeface="Helvetica Neue LT Std 55 Roman"/>
              </a:rPr>
              <a:t>IP-115 (Gemini Twin) for “M-Rack”</a:t>
            </a:r>
          </a:p>
        </p:txBody>
      </p:sp>
      <p:sp>
        <p:nvSpPr>
          <p:cNvPr id="3" name="Rectangle 2"/>
          <p:cNvSpPr/>
          <p:nvPr/>
        </p:nvSpPr>
        <p:spPr>
          <a:xfrm>
            <a:off x="7758113" y="6126163"/>
            <a:ext cx="1128712" cy="625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41313" y="6118225"/>
            <a:ext cx="1130300" cy="623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39653" name="Picture 6"/>
          <p:cNvPicPr>
            <a:picLocks noChangeAspect="1"/>
          </p:cNvPicPr>
          <p:nvPr/>
        </p:nvPicPr>
        <p:blipFill>
          <a:blip r:embed="rId3"/>
          <a:srcRect l="75220" t="82350" r="1480" b="2428"/>
          <a:stretch>
            <a:fillRect/>
          </a:stretch>
        </p:blipFill>
        <p:spPr bwMode="auto">
          <a:xfrm>
            <a:off x="725488" y="5843588"/>
            <a:ext cx="21367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9654" name="Group 4"/>
          <p:cNvGrpSpPr>
            <a:grpSpLocks/>
          </p:cNvGrpSpPr>
          <p:nvPr/>
        </p:nvGrpSpPr>
        <p:grpSpPr bwMode="auto">
          <a:xfrm>
            <a:off x="328613" y="1727200"/>
            <a:ext cx="3341687" cy="3748088"/>
            <a:chOff x="185615" y="1418112"/>
            <a:chExt cx="3341357" cy="3747655"/>
          </a:xfrm>
        </p:grpSpPr>
        <p:grpSp>
          <p:nvGrpSpPr>
            <p:cNvPr id="539655" name="Group 3"/>
            <p:cNvGrpSpPr>
              <a:grpSpLocks/>
            </p:cNvGrpSpPr>
            <p:nvPr/>
          </p:nvGrpSpPr>
          <p:grpSpPr bwMode="auto">
            <a:xfrm>
              <a:off x="185615" y="1418112"/>
              <a:ext cx="3341357" cy="3747655"/>
              <a:chOff x="185615" y="1418112"/>
              <a:chExt cx="3341357" cy="3747655"/>
            </a:xfrm>
          </p:grpSpPr>
          <p:pic>
            <p:nvPicPr>
              <p:cNvPr id="539656" name="Picture 6"/>
              <p:cNvPicPr>
                <a:picLocks noChangeAspect="1"/>
              </p:cNvPicPr>
              <p:nvPr/>
            </p:nvPicPr>
            <p:blipFill>
              <a:blip r:embed="rId3"/>
              <a:srcRect t="9645" r="61885" b="17334"/>
              <a:stretch>
                <a:fillRect/>
              </a:stretch>
            </p:blipFill>
            <p:spPr bwMode="auto">
              <a:xfrm>
                <a:off x="185615" y="1520042"/>
                <a:ext cx="3341357" cy="3645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" name="Rectangle 1"/>
              <p:cNvSpPr/>
              <p:nvPr/>
            </p:nvSpPr>
            <p:spPr>
              <a:xfrm>
                <a:off x="3080929" y="1418112"/>
                <a:ext cx="446043" cy="15555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2850764" y="1494303"/>
              <a:ext cx="444456" cy="1571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4344" name="TextBox 3"/>
          <p:cNvSpPr txBox="1">
            <a:spLocks noChangeArrowheads="1"/>
          </p:cNvSpPr>
          <p:nvPr/>
        </p:nvSpPr>
        <p:spPr bwMode="auto">
          <a:xfrm>
            <a:off x="4017963" y="2197100"/>
            <a:ext cx="4711700" cy="36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b="1" u="sng">
                <a:latin typeface="Helvetica Neue LT Std 55 Roman"/>
              </a:rPr>
              <a:t>Main Features: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Two dual socket nodes</a:t>
            </a:r>
          </a:p>
          <a:p>
            <a:pPr marL="742950" lvl="1" indent="-285750"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Supports four Intel</a:t>
            </a:r>
            <a:r>
              <a:rPr lang="en-US" baseline="30000">
                <a:latin typeface="Helvetica Neue LT Std 55 Roman"/>
              </a:rPr>
              <a:t>®</a:t>
            </a:r>
            <a:r>
              <a:rPr lang="en-US">
                <a:latin typeface="Helvetica Neue LT Std 55 Roman"/>
              </a:rPr>
              <a:t> Xeon</a:t>
            </a:r>
            <a:r>
              <a:rPr lang="en-US" baseline="30000">
                <a:latin typeface="Helvetica Neue LT Std 55 Roman"/>
              </a:rPr>
              <a:t>®</a:t>
            </a:r>
            <a:r>
              <a:rPr lang="en-US">
                <a:latin typeface="Helvetica Neue LT Std 55 Roman"/>
              </a:rPr>
              <a:t> processor E5-2600 family CPUs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Supports single plane FDR InfiniBand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Supports four DDR3 DIMMs per socket @</a:t>
            </a:r>
            <a:br>
              <a:rPr lang="en-US">
                <a:latin typeface="Helvetica Neue LT Std 55 Roman"/>
              </a:rPr>
            </a:br>
            <a:r>
              <a:rPr lang="en-US">
                <a:latin typeface="Helvetica Neue LT Std 55 Roman"/>
              </a:rPr>
              <a:t>1600 MT/s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Houses up to two 2.5” SATA drives for local swap/scratch usage</a:t>
            </a:r>
          </a:p>
          <a:p>
            <a:pPr marL="628650" lvl="2" indent="-228600"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One per node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Arial" charset="0"/>
              <a:buChar char="•"/>
            </a:pPr>
            <a:r>
              <a:rPr lang="en-US">
                <a:latin typeface="Helvetica Neue LT Std 55 Roman"/>
              </a:rPr>
              <a:t>Utilizes cold sinks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706" name="Rectangle 3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55600" y="419100"/>
            <a:ext cx="8569325" cy="8064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mtClean="0">
                <a:ea typeface="Helvetica Neue LT Std 55 Roman"/>
                <a:cs typeface="Helvetica Neue LT Std 55 Roman"/>
              </a:rPr>
              <a:t>On-Socket Water-Cooling Detail</a:t>
            </a:r>
          </a:p>
        </p:txBody>
      </p:sp>
      <p:sp>
        <p:nvSpPr>
          <p:cNvPr id="584707" name="Rectangle 8"/>
          <p:cNvSpPr>
            <a:spLocks noChangeArrowheads="1"/>
          </p:cNvSpPr>
          <p:nvPr/>
        </p:nvSpPr>
        <p:spPr bwMode="invGray">
          <a:xfrm>
            <a:off x="2619375" y="6138863"/>
            <a:ext cx="4908550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tIns="91440" rIns="0" bIns="0" anchor="ctr">
            <a:spAutoFit/>
          </a:bodyPr>
          <a:lstStyle/>
          <a:p>
            <a:endParaRPr lang="fr-FR">
              <a:latin typeface="Calibri" pitchFamily="34" charset="0"/>
              <a:ea typeface="MS PGothic" pitchFamily="34" charset="-128"/>
            </a:endParaRPr>
          </a:p>
        </p:txBody>
      </p:sp>
      <p:pic>
        <p:nvPicPr>
          <p:cNvPr id="58470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invGray">
          <a:xfrm>
            <a:off x="6010275" y="4059238"/>
            <a:ext cx="2690813" cy="229076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pic>
        <p:nvPicPr>
          <p:cNvPr id="584709" name="Picture 9" descr="Picture2"/>
          <p:cNvPicPr>
            <a:picLocks noChangeAspect="1" noChangeArrowheads="1"/>
          </p:cNvPicPr>
          <p:nvPr/>
        </p:nvPicPr>
        <p:blipFill>
          <a:blip r:embed="rId4"/>
          <a:srcRect l="5670" t="41339" r="18269" b="13780"/>
          <a:stretch>
            <a:fillRect/>
          </a:stretch>
        </p:blipFill>
        <p:spPr bwMode="auto">
          <a:xfrm>
            <a:off x="388938" y="4211638"/>
            <a:ext cx="27019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471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invGray">
          <a:xfrm>
            <a:off x="617538" y="5492750"/>
            <a:ext cx="2473325" cy="650875"/>
          </a:xfrm>
          <a:prstGeom prst="rect">
            <a:avLst/>
          </a:prstGeom>
          <a:noFill/>
          <a:ln w="9525" algn="ctr">
            <a:noFill/>
            <a:prstDash val="dash"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85750" y="3895725"/>
            <a:ext cx="8477250" cy="2632075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52808" y="1115403"/>
            <a:ext cx="8186182" cy="244719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1600" b="1">
                <a:solidFill>
                  <a:schemeClr val="tx1"/>
                </a:solidFill>
                <a:latin typeface="Helvetica Neue LT Std 55 Roman"/>
                <a:ea typeface="MS PGothic" pitchFamily="34" charset="-128"/>
                <a:cs typeface="Arial" charset="0"/>
              </a:rPr>
              <a:t>Used for “Twin” blades; replaces the traditional air-cooled heat sinks on the CPUs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600">
                <a:solidFill>
                  <a:schemeClr val="tx1"/>
                </a:solidFill>
                <a:latin typeface="Helvetica Neue LT Std 55 Roman"/>
                <a:ea typeface="MS PGothic" pitchFamily="34" charset="-128"/>
                <a:cs typeface="Arial" charset="0"/>
              </a:rPr>
              <a:t>Resides between the pair of node boards in each blade slot  (“M-Rack” deployment)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600">
                <a:solidFill>
                  <a:schemeClr val="tx1"/>
                </a:solidFill>
                <a:latin typeface="Helvetica Neue LT Std 55 Roman"/>
                <a:ea typeface="MS PGothic" pitchFamily="34" charset="-128"/>
                <a:cs typeface="Arial" charset="0"/>
              </a:rPr>
              <a:t>Enables highest watt SKU support (e.g., 135W TDPs)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600">
                <a:solidFill>
                  <a:schemeClr val="tx1"/>
                </a:solidFill>
                <a:latin typeface="Helvetica Neue LT Std 55 Roman"/>
                <a:ea typeface="MS PGothic" pitchFamily="34" charset="-128"/>
                <a:cs typeface="Arial" charset="0"/>
              </a:rPr>
              <a:t>Utilizes a liquid-to-water heat exchanger that provisions the required quantity of flow to the M-Racks for cooling</a:t>
            </a:r>
            <a:endParaRPr lang="en-US" sz="1600">
              <a:solidFill>
                <a:schemeClr val="tx1"/>
              </a:solidFill>
              <a:latin typeface="Helvetica Neue LT Std 55 Roman"/>
              <a:cs typeface="Arial" charset="0"/>
            </a:endParaRPr>
          </a:p>
        </p:txBody>
      </p:sp>
      <p:pic>
        <p:nvPicPr>
          <p:cNvPr id="584715" name="Picture 11" descr="Cold sink Final Assembly1 00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32163" y="4211638"/>
            <a:ext cx="2354262" cy="17653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0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6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7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9_SGI PPT Template 0930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13808</TotalTime>
  <Words>1879</Words>
  <Application>Microsoft Office PowerPoint</Application>
  <PresentationFormat>On-screen Show (4:3)</PresentationFormat>
  <Paragraphs>391</Paragraphs>
  <Slides>39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62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110" baseType="lpstr">
      <vt:lpstr>Arial</vt:lpstr>
      <vt:lpstr>Helvetica Neue LT Std 55 Roman</vt:lpstr>
      <vt:lpstr>Helvetica</vt:lpstr>
      <vt:lpstr>Calibri</vt:lpstr>
      <vt:lpstr>HelveticaNeueLT Std</vt:lpstr>
      <vt:lpstr>HelveticaNeueLT Std Bold</vt:lpstr>
      <vt:lpstr>MS PGothic</vt:lpstr>
      <vt:lpstr>Wingdings</vt:lpstr>
      <vt:lpstr>Office Theme</vt:lpstr>
      <vt:lpstr>1_SGI PPT Template 09302011</vt:lpstr>
      <vt:lpstr>2_SGI PPT Template 09302011</vt:lpstr>
      <vt:lpstr>3_SGI PPT Template 09302011</vt:lpstr>
      <vt:lpstr>4_SGI PPT Template 09302011</vt:lpstr>
      <vt:lpstr>5_SGI PPT Template 09302011</vt:lpstr>
      <vt:lpstr>6_SGI PPT Template 09302011</vt:lpstr>
      <vt:lpstr>7_SGI PPT Template 09302011</vt:lpstr>
      <vt:lpstr>9_SGI PPT Template 09302011</vt:lpstr>
      <vt:lpstr>10_SGI PPT Template 09302011</vt:lpstr>
      <vt:lpstr>1_Office Theme</vt:lpstr>
      <vt:lpstr>Office Theme</vt:lpstr>
      <vt:lpstr>Office Theme</vt:lpstr>
      <vt:lpstr>Office Theme</vt:lpstr>
      <vt:lpstr>Office Theme</vt:lpstr>
      <vt:lpstr>1_SGI PPT Template 09302011</vt:lpstr>
      <vt:lpstr>1_SGI PPT Template 09302011</vt:lpstr>
      <vt:lpstr>1_SGI PPT Template 09302011</vt:lpstr>
      <vt:lpstr>1_SGI PPT Template 09302011</vt:lpstr>
      <vt:lpstr>1_SGI PPT Template 09302011</vt:lpstr>
      <vt:lpstr>2_SGI PPT Template 09302011</vt:lpstr>
      <vt:lpstr>2_SGI PPT Template 09302011</vt:lpstr>
      <vt:lpstr>2_SGI PPT Template 09302011</vt:lpstr>
      <vt:lpstr>2_SGI PPT Template 09302011</vt:lpstr>
      <vt:lpstr>2_SGI PPT Template 09302011</vt:lpstr>
      <vt:lpstr>3_SGI PPT Template 09302011</vt:lpstr>
      <vt:lpstr>3_SGI PPT Template 09302011</vt:lpstr>
      <vt:lpstr>3_SGI PPT Template 09302011</vt:lpstr>
      <vt:lpstr>3_SGI PPT Template 09302011</vt:lpstr>
      <vt:lpstr>3_SGI PPT Template 09302011</vt:lpstr>
      <vt:lpstr>4_SGI PPT Template 09302011</vt:lpstr>
      <vt:lpstr>4_SGI PPT Template 09302011</vt:lpstr>
      <vt:lpstr>4_SGI PPT Template 09302011</vt:lpstr>
      <vt:lpstr>4_SGI PPT Template 09302011</vt:lpstr>
      <vt:lpstr>4_SGI PPT Template 09302011</vt:lpstr>
      <vt:lpstr>5_SGI PPT Template 09302011</vt:lpstr>
      <vt:lpstr>5_SGI PPT Template 09302011</vt:lpstr>
      <vt:lpstr>5_SGI PPT Template 09302011</vt:lpstr>
      <vt:lpstr>5_SGI PPT Template 09302011</vt:lpstr>
      <vt:lpstr>5_SGI PPT Template 09302011</vt:lpstr>
      <vt:lpstr>6_SGI PPT Template 09302011</vt:lpstr>
      <vt:lpstr>6_SGI PPT Template 09302011</vt:lpstr>
      <vt:lpstr>6_SGI PPT Template 09302011</vt:lpstr>
      <vt:lpstr>6_SGI PPT Template 09302011</vt:lpstr>
      <vt:lpstr>7_SGI PPT Template 09302011</vt:lpstr>
      <vt:lpstr>7_SGI PPT Template 09302011</vt:lpstr>
      <vt:lpstr>7_SGI PPT Template 09302011</vt:lpstr>
      <vt:lpstr>7_SGI PPT Template 09302011</vt:lpstr>
      <vt:lpstr>7_SGI PPT Template 09302011</vt:lpstr>
      <vt:lpstr>9_SGI PPT Template 09302011</vt:lpstr>
      <vt:lpstr>9_SGI PPT Template 09302011</vt:lpstr>
      <vt:lpstr>9_SGI PPT Template 09302011</vt:lpstr>
      <vt:lpstr>9_SGI PPT Template 09302011</vt:lpstr>
      <vt:lpstr>9_SGI PPT Template 09302011</vt:lpstr>
      <vt:lpstr>10_SGI PPT Template 09302011</vt:lpstr>
      <vt:lpstr>10_SGI PPT Template 09302011</vt:lpstr>
      <vt:lpstr>10_SGI PPT Template 09302011</vt:lpstr>
      <vt:lpstr>10_SGI PPT Template 09302011</vt:lpstr>
      <vt:lpstr>1_Office Theme</vt:lpstr>
      <vt:lpstr>1_Office Theme</vt:lpstr>
      <vt:lpstr>1_Office Theme</vt:lpstr>
      <vt:lpstr>1_Office Theme</vt:lpstr>
      <vt:lpstr>Microsoft Excel Chart</vt:lpstr>
      <vt:lpstr>ENEA – Roma - 03/07/2012    SGI – HPC roadmap    Marc Simon : Technical Director (Southern Europe) </vt:lpstr>
      <vt:lpstr>Our Strategy</vt:lpstr>
      <vt:lpstr>SGI® Servers for Speed and Scale</vt:lpstr>
      <vt:lpstr>Introducing the SGI ICE-X Product Family </vt:lpstr>
      <vt:lpstr>Introducing SGI ICE X… Fifth Generation ICE System</vt:lpstr>
      <vt:lpstr>SGI ICE X Enclosure Design Building Block Increments of Two Blade Enclosures - “One Enclosure Pair”</vt:lpstr>
      <vt:lpstr>SGI ICE X Compute Blade IP-113 (Dakota) for “D-Rack”</vt:lpstr>
      <vt:lpstr>SGI ICE X Compute Blade IP-115 (Gemini Twin) for “M-Rack”</vt:lpstr>
      <vt:lpstr>On-Socket Water-Cooling Detail</vt:lpstr>
      <vt:lpstr>Dialing Up The Density! SGI ICE 8400  SGI ICE X</vt:lpstr>
      <vt:lpstr>Slide 11</vt:lpstr>
      <vt:lpstr>Slide 12</vt:lpstr>
      <vt:lpstr>SGI ICE X “Standard” IB Switch Blade 1SW18x18 – Single IB Switch ASIC</vt:lpstr>
      <vt:lpstr>SGI ICE X “Premium” IB Switch Blade 2SW9x27 – Dual IB Switch ASIC</vt:lpstr>
      <vt:lpstr>SGI: InfiniBand Clustering Experts! www.sgi.com/pdfs/4312.pdf </vt:lpstr>
      <vt:lpstr>SGI ICE X</vt:lpstr>
      <vt:lpstr>Slide 17</vt:lpstr>
      <vt:lpstr>Slide 18</vt:lpstr>
      <vt:lpstr>Slide 19</vt:lpstr>
      <vt:lpstr>Slide 20</vt:lpstr>
      <vt:lpstr>Introducing the SGI UV 2 Product Family 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SAY Media</dc:creator>
  <cp:lastModifiedBy>smarc</cp:lastModifiedBy>
  <cp:revision>530</cp:revision>
  <cp:lastPrinted>2012-06-15T16:48:44Z</cp:lastPrinted>
  <dcterms:created xsi:type="dcterms:W3CDTF">2011-09-12T17:39:05Z</dcterms:created>
  <dcterms:modified xsi:type="dcterms:W3CDTF">2012-07-03T05:56:43Z</dcterms:modified>
</cp:coreProperties>
</file>