
<file path=[Content_Types].xml><?xml version="1.0" encoding="utf-8"?>
<Types xmlns="http://schemas.openxmlformats.org/package/2006/content-types">
  <Default Extension="xml" ContentType="application/xml"/>
  <Default Extension="tif" ContentType="image/tif"/>
  <Default Extension="jpeg" ContentType="image/jpeg"/>
  <Default Extension="tiff" ContentType="image/tiff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63" r:id="rId2"/>
    <p:sldId id="262" r:id="rId3"/>
    <p:sldId id="266" r:id="rId4"/>
    <p:sldId id="272" r:id="rId5"/>
    <p:sldId id="308" r:id="rId6"/>
    <p:sldId id="269" r:id="rId7"/>
    <p:sldId id="268" r:id="rId8"/>
    <p:sldId id="295" r:id="rId9"/>
    <p:sldId id="296" r:id="rId10"/>
    <p:sldId id="297" r:id="rId11"/>
    <p:sldId id="298" r:id="rId12"/>
    <p:sldId id="265" r:id="rId13"/>
    <p:sldId id="261" r:id="rId14"/>
    <p:sldId id="282" r:id="rId15"/>
    <p:sldId id="280" r:id="rId16"/>
    <p:sldId id="283" r:id="rId17"/>
    <p:sldId id="306" r:id="rId18"/>
    <p:sldId id="284" r:id="rId19"/>
    <p:sldId id="310" r:id="rId20"/>
    <p:sldId id="311" r:id="rId21"/>
    <p:sldId id="312" r:id="rId22"/>
    <p:sldId id="271" r:id="rId23"/>
    <p:sldId id="270" r:id="rId24"/>
    <p:sldId id="285" r:id="rId25"/>
    <p:sldId id="307" r:id="rId26"/>
    <p:sldId id="291" r:id="rId27"/>
    <p:sldId id="292" r:id="rId28"/>
    <p:sldId id="287" r:id="rId29"/>
    <p:sldId id="288" r:id="rId30"/>
    <p:sldId id="286" r:id="rId31"/>
    <p:sldId id="293" r:id="rId32"/>
    <p:sldId id="258" r:id="rId33"/>
    <p:sldId id="299" r:id="rId34"/>
    <p:sldId id="275" r:id="rId35"/>
    <p:sldId id="277" r:id="rId36"/>
    <p:sldId id="300" r:id="rId37"/>
    <p:sldId id="305" r:id="rId38"/>
    <p:sldId id="279" r:id="rId39"/>
    <p:sldId id="278" r:id="rId40"/>
    <p:sldId id="302" r:id="rId4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97" autoAdjust="0"/>
  </p:normalViewPr>
  <p:slideViewPr>
    <p:cSldViewPr snapToGrid="0" snapToObjects="1">
      <p:cViewPr>
        <p:scale>
          <a:sx n="112" d="100"/>
          <a:sy n="112" d="100"/>
        </p:scale>
        <p:origin x="-1496" y="-14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92DE51-8ADE-CA4E-960D-6BD9A59E01F9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885FB0-5EE0-044F-92DA-6A05384B3B0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32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85FB0-5EE0-044F-92DA-6A05384B3B0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5120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600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5212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Spettroscopia ad alta risoluzione sulla riga del Deuterio </a:t>
            </a:r>
            <a:r>
              <a:rPr lang="it-IT" dirty="0" err="1" smtClean="0"/>
              <a:t>alpha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4654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Nel mio progetto si propone</a:t>
            </a:r>
            <a:r>
              <a:rPr lang="it-IT" baseline="0" dirty="0" smtClean="0"/>
              <a:t> invece la realizzazione di 3 polarimetri che verranno disposti </a:t>
            </a:r>
            <a:r>
              <a:rPr lang="it-IT" baseline="0" dirty="0" err="1" smtClean="0"/>
              <a:t>perpendicolarm</a:t>
            </a:r>
            <a:r>
              <a:rPr lang="it-IT" baseline="0" smtClean="0"/>
              <a:t>.</a:t>
            </a:r>
            <a:endParaRPr lang="it-IT" smtClean="0"/>
          </a:p>
          <a:p>
            <a:r>
              <a:rPr lang="it-IT" dirty="0" smtClean="0"/>
              <a:t>L’INAF-OACT si occuperà della realizzazione di 3 polarimetri </a:t>
            </a:r>
            <a:r>
              <a:rPr lang="it-IT" dirty="0" err="1" smtClean="0"/>
              <a:t>fiber-linked</a:t>
            </a:r>
            <a:r>
              <a:rPr lang="it-IT" dirty="0" smtClean="0"/>
              <a:t>,</a:t>
            </a:r>
            <a:r>
              <a:rPr lang="it-IT" baseline="0" dirty="0" smtClean="0"/>
              <a:t> che verranno implementati nella FPT al fine di ottenere una caratterizzazione 3D del c.m. attraverso l’emissione </a:t>
            </a:r>
            <a:r>
              <a:rPr lang="it-IT" baseline="0" dirty="0" err="1" smtClean="0"/>
              <a:t>spettropolarimetrica</a:t>
            </a:r>
            <a:r>
              <a:rPr lang="it-IT" baseline="0" dirty="0" smtClean="0"/>
              <a:t> del plasma (l’analisi dei Parametri di </a:t>
            </a:r>
            <a:r>
              <a:rPr lang="it-IT" baseline="0" dirty="0" err="1" smtClean="0"/>
              <a:t>Stokes</a:t>
            </a:r>
            <a:r>
              <a:rPr lang="it-IT" baseline="0" dirty="0" smtClean="0"/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387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2976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883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53965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Cose di cui non abbiamo la consapevolezza di</a:t>
            </a:r>
            <a:r>
              <a:rPr lang="it-IT" baseline="0" dirty="0" smtClean="0"/>
              <a:t> non conoscere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885FB0-5EE0-044F-92DA-6A05384B3B04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33407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56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4738595-8D19-484D-BA56-8C9038BB1E9E}" type="slidenum">
              <a:rPr lang="it-IT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it-IT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256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4738595-8D19-484D-BA56-8C9038BB1E9E}" type="slidenum">
              <a:rPr lang="it-IT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it-IT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4739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E745D4-554C-754E-B416-6E04689277E1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>
              <a:latin typeface="Calibri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8E745D4-554C-754E-B416-6E04689277E1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883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883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096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>
              <a:latin typeface="Calibri" charset="0"/>
            </a:endParaRPr>
          </a:p>
        </p:txBody>
      </p:sp>
      <p:sp>
        <p:nvSpPr>
          <p:cNvPr id="409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197F78-FEAC-E143-ACC4-0E0335B3B3F1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1105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737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9899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885BF-C0FD-A24A-A5E4-A6908FC42B7E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234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093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791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377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401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850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134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6267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070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38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838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0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C8E2B8-2B78-E449-BD74-0827FCB0D09B}" type="datetimeFigureOut">
              <a:rPr lang="it-IT" smtClean="0"/>
              <a:t>03/08/20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65BD0-1202-0C42-B732-92748EFA233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g"/><Relationship Id="rId5" Type="http://schemas.openxmlformats.org/officeDocument/2006/relationships/image" Target="../media/image40.jpeg"/><Relationship Id="rId6" Type="http://schemas.openxmlformats.org/officeDocument/2006/relationships/image" Target="../media/image41.png"/><Relationship Id="rId7" Type="http://schemas.openxmlformats.org/officeDocument/2006/relationships/image" Target="../media/image42.jpeg"/><Relationship Id="rId8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8.png"/><Relationship Id="rId5" Type="http://schemas.openxmlformats.org/officeDocument/2006/relationships/image" Target="../media/image49.tif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4" Type="http://schemas.openxmlformats.org/officeDocument/2006/relationships/image" Target="../media/image57.jpeg"/><Relationship Id="rId5" Type="http://schemas.openxmlformats.org/officeDocument/2006/relationships/image" Target="../media/image58.jpeg"/><Relationship Id="rId6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jpeg"/><Relationship Id="rId5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5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4" Type="http://schemas.openxmlformats.org/officeDocument/2006/relationships/image" Target="../media/image8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Relationship Id="rId3" Type="http://schemas.openxmlformats.org/officeDocument/2006/relationships/image" Target="../media/image9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png"/><Relationship Id="rId5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image" Target="../media/image103.jpeg"/><Relationship Id="rId6" Type="http://schemas.microsoft.com/office/2007/relationships/hdphoto" Target="../media/hdphoto3.wdp"/><Relationship Id="rId7" Type="http://schemas.openxmlformats.org/officeDocument/2006/relationships/image" Target="../media/image62.png"/><Relationship Id="rId8" Type="http://schemas.openxmlformats.org/officeDocument/2006/relationships/image" Target="../media/image52.png"/><Relationship Id="rId9" Type="http://schemas.openxmlformats.org/officeDocument/2006/relationships/image" Target="../media/image104.png"/><Relationship Id="rId10" Type="http://schemas.openxmlformats.org/officeDocument/2006/relationships/image" Target="../media/image105.png"/><Relationship Id="rId11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iff"/><Relationship Id="rId3" Type="http://schemas.openxmlformats.org/officeDocument/2006/relationships/image" Target="../media/image15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04519" y="-10160"/>
            <a:ext cx="9956424" cy="8516068"/>
          </a:xfrm>
          <a:prstGeom prst="rect">
            <a:avLst/>
          </a:prstGeom>
        </p:spPr>
      </p:pic>
      <p:pic>
        <p:nvPicPr>
          <p:cNvPr id="28674" name="Picture 2" descr="http://www.fondazionepertini.it/upload/unict%20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76193" y="0"/>
            <a:ext cx="1435072" cy="1401083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6724" y="304800"/>
            <a:ext cx="8845826" cy="6553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Francesco Leone</a:t>
            </a:r>
          </a:p>
          <a:p>
            <a:pPr lvl="0">
              <a:spcBef>
                <a:spcPct val="20000"/>
              </a:spcBef>
              <a:defRPr/>
            </a:pPr>
            <a:r>
              <a:rPr lang="it-IT" sz="2200" b="1" dirty="0">
                <a:solidFill>
                  <a:schemeClr val="bg1"/>
                </a:solidFill>
              </a:rPr>
              <a:t>Catania </a:t>
            </a:r>
            <a:r>
              <a:rPr lang="it-IT" sz="2200" b="1" dirty="0" err="1" smtClean="0">
                <a:solidFill>
                  <a:schemeClr val="bg1"/>
                </a:solidFill>
              </a:rPr>
              <a:t>University</a:t>
            </a:r>
            <a:r>
              <a:rPr lang="it-IT" sz="2200" b="1" dirty="0" smtClean="0">
                <a:solidFill>
                  <a:schemeClr val="bg1"/>
                </a:solidFill>
              </a:rPr>
              <a:t> - </a:t>
            </a:r>
            <a:r>
              <a:rPr lang="it-IT" sz="2200" b="1" dirty="0" err="1" smtClean="0">
                <a:solidFill>
                  <a:schemeClr val="bg1"/>
                </a:solidFill>
              </a:rPr>
              <a:t>Department</a:t>
            </a:r>
            <a:r>
              <a:rPr lang="it-IT" sz="2200" b="1" dirty="0" smtClean="0">
                <a:solidFill>
                  <a:schemeClr val="bg1"/>
                </a:solidFill>
              </a:rPr>
              <a:t> 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of</a:t>
            </a:r>
            <a:r>
              <a:rPr kumimoji="0" lang="it-IT" sz="2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it-IT" sz="2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Physics</a:t>
            </a:r>
            <a:r>
              <a:rPr kumimoji="0" lang="it-IT" sz="2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and </a:t>
            </a:r>
            <a:r>
              <a:rPr kumimoji="0" lang="it-IT" sz="22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Astronomy</a:t>
            </a:r>
            <a:r>
              <a:rPr kumimoji="0" lang="it-IT" sz="22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kumimoji="0" lang="it-IT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2200" b="1" dirty="0" smtClean="0">
                <a:solidFill>
                  <a:schemeClr val="bg1"/>
                </a:solidFill>
              </a:rPr>
              <a:t>INAF - Catania </a:t>
            </a:r>
            <a:r>
              <a:rPr lang="it-IT" sz="2200" b="1" dirty="0" err="1" smtClean="0">
                <a:solidFill>
                  <a:schemeClr val="bg1"/>
                </a:solidFill>
              </a:rPr>
              <a:t>Astrophysical</a:t>
            </a:r>
            <a:r>
              <a:rPr lang="it-IT" sz="2200" b="1" dirty="0" smtClean="0">
                <a:solidFill>
                  <a:schemeClr val="bg1"/>
                </a:solidFill>
              </a:rPr>
              <a:t> </a:t>
            </a:r>
            <a:r>
              <a:rPr lang="it-IT" sz="2200" b="1" dirty="0" err="1" smtClean="0">
                <a:solidFill>
                  <a:schemeClr val="bg1"/>
                </a:solidFill>
              </a:rPr>
              <a:t>Observatory</a:t>
            </a:r>
            <a:endParaRPr lang="it-IT" sz="2200" b="1" dirty="0" smtClean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b="1" dirty="0" smtClean="0">
                <a:solidFill>
                  <a:schemeClr val="bg1">
                    <a:lumMod val="75000"/>
                  </a:schemeClr>
                </a:solidFill>
              </a:rPr>
              <a:t>PLUS – </a:t>
            </a:r>
            <a:r>
              <a:rPr lang="it-IT" b="1" dirty="0" err="1" smtClean="0">
                <a:solidFill>
                  <a:schemeClr val="bg1">
                    <a:lumMod val="75000"/>
                  </a:schemeClr>
                </a:solidFill>
              </a:rPr>
              <a:t>July</a:t>
            </a:r>
            <a:r>
              <a:rPr lang="it-IT" b="1" dirty="0" smtClean="0">
                <a:solidFill>
                  <a:schemeClr val="bg1">
                    <a:lumMod val="75000"/>
                  </a:schemeClr>
                </a:solidFill>
              </a:rPr>
              <a:t> 27, 2020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it-IT" sz="2000" dirty="0" smtClean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it-IT" sz="2000" dirty="0" smtClean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-1365090" y="3809556"/>
            <a:ext cx="11972130" cy="27334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High-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Resolution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Spectropolarimetry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from 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Astrophysics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to 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Laboratory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Plasma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and back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endParaRPr lang="it-IT" sz="3400" b="1" dirty="0">
              <a:solidFill>
                <a:schemeClr val="bg1"/>
              </a:solidFill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1783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20-07-23 alle 12.17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150595"/>
          </a:xfrm>
          <a:prstGeom prst="rect">
            <a:avLst/>
          </a:prstGeom>
        </p:spPr>
      </p:pic>
      <p:pic>
        <p:nvPicPr>
          <p:cNvPr id="6" name="Immagine 5" descr="Schermata 2020-07-23 alle 12.16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360" y="3150595"/>
            <a:ext cx="4998720" cy="365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31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20-07-23 alle 12.17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3150595"/>
          </a:xfrm>
          <a:prstGeom prst="rect">
            <a:avLst/>
          </a:prstGeom>
        </p:spPr>
      </p:pic>
      <p:pic>
        <p:nvPicPr>
          <p:cNvPr id="7" name="Immagine 6" descr="Schermata 2020-07-23 alle 12.16.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" y="3268251"/>
            <a:ext cx="5288280" cy="3589749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6116320" y="5374640"/>
            <a:ext cx="231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</a:t>
            </a:r>
            <a:r>
              <a:rPr lang="it-IT" baseline="-25000" dirty="0" err="1" smtClean="0"/>
              <a:t>rot</a:t>
            </a:r>
            <a:r>
              <a:rPr lang="it-IT" dirty="0" smtClean="0"/>
              <a:t> = 11.5 </a:t>
            </a:r>
            <a:r>
              <a:rPr lang="it-IT" dirty="0" err="1" smtClean="0"/>
              <a:t>days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P</a:t>
            </a:r>
            <a:r>
              <a:rPr lang="it-IT" baseline="-25000" dirty="0" err="1" smtClean="0"/>
              <a:t>cycle</a:t>
            </a:r>
            <a:r>
              <a:rPr lang="it-IT" dirty="0" smtClean="0"/>
              <a:t> </a:t>
            </a:r>
            <a:r>
              <a:rPr lang="it-IT" dirty="0"/>
              <a:t>= </a:t>
            </a:r>
            <a:r>
              <a:rPr lang="it-IT" dirty="0" smtClean="0"/>
              <a:t>2.95 </a:t>
            </a:r>
            <a:r>
              <a:rPr lang="it-IT" dirty="0" err="1" smtClean="0"/>
              <a:t>years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777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-770272" y="113203"/>
            <a:ext cx="105911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b="1" dirty="0" smtClean="0"/>
              <a:t>Instrumental Background: High Resolution Spectropolarimetry </a:t>
            </a:r>
            <a:endParaRPr lang="en-GB" sz="2600" b="1" dirty="0"/>
          </a:p>
        </p:txBody>
      </p:sp>
      <p:pic>
        <p:nvPicPr>
          <p:cNvPr id="2" name="Immagine 1" descr="Schermata 2020-07-22 alle 15.42.1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036" y="4594476"/>
            <a:ext cx="2039693" cy="2103104"/>
          </a:xfrm>
          <a:prstGeom prst="rect">
            <a:avLst/>
          </a:prstGeom>
        </p:spPr>
      </p:pic>
      <p:pic>
        <p:nvPicPr>
          <p:cNvPr id="3" name="Immagine 2" descr="Schermata 2020-07-22 alle 15.43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392" y="4623388"/>
            <a:ext cx="1701034" cy="2135152"/>
          </a:xfrm>
          <a:prstGeom prst="rect">
            <a:avLst/>
          </a:prstGeom>
        </p:spPr>
      </p:pic>
      <p:pic>
        <p:nvPicPr>
          <p:cNvPr id="7" name="Immagine 6" descr="Schermata 2020-07-22 alle 15.45.4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248" y="782077"/>
            <a:ext cx="2882819" cy="1833333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8" name="Freccia destra 7"/>
          <p:cNvSpPr/>
          <p:nvPr/>
        </p:nvSpPr>
        <p:spPr>
          <a:xfrm>
            <a:off x="118998" y="3575705"/>
            <a:ext cx="8887995" cy="67733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 1999                 2001                    2012              2014                  2016                    2019</a:t>
            </a:r>
            <a:endParaRPr lang="it-IT" dirty="0"/>
          </a:p>
        </p:txBody>
      </p:sp>
      <p:pic>
        <p:nvPicPr>
          <p:cNvPr id="9" name="Immagine 8" descr="Schermata 2020-07-22 alle 15.48.5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1" y="2009333"/>
            <a:ext cx="3524768" cy="14656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Freccia su 9"/>
          <p:cNvSpPr/>
          <p:nvPr/>
        </p:nvSpPr>
        <p:spPr>
          <a:xfrm>
            <a:off x="908243" y="3475028"/>
            <a:ext cx="280477" cy="24014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su 10"/>
          <p:cNvSpPr/>
          <p:nvPr/>
        </p:nvSpPr>
        <p:spPr>
          <a:xfrm>
            <a:off x="3789678" y="2686530"/>
            <a:ext cx="345442" cy="988004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 descr="Schermata 2020-07-21 alle 21.56.2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426" y="1058795"/>
            <a:ext cx="2936854" cy="2074476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2" name="Freccia su 11"/>
          <p:cNvSpPr/>
          <p:nvPr/>
        </p:nvSpPr>
        <p:spPr>
          <a:xfrm>
            <a:off x="6304126" y="3173309"/>
            <a:ext cx="381154" cy="50122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su 12"/>
          <p:cNvSpPr/>
          <p:nvPr/>
        </p:nvSpPr>
        <p:spPr>
          <a:xfrm flipV="1">
            <a:off x="2168698" y="4142895"/>
            <a:ext cx="354059" cy="29056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su 13"/>
          <p:cNvSpPr/>
          <p:nvPr/>
        </p:nvSpPr>
        <p:spPr>
          <a:xfrm flipV="1">
            <a:off x="4851554" y="4159213"/>
            <a:ext cx="354059" cy="29056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5" name="Freccia su 14"/>
          <p:cNvSpPr/>
          <p:nvPr/>
        </p:nvSpPr>
        <p:spPr>
          <a:xfrm flipV="1">
            <a:off x="7801032" y="4135198"/>
            <a:ext cx="354059" cy="290560"/>
          </a:xfrm>
          <a:prstGeom prst="up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6" name="Immagine 15" descr="Schermata 2020-07-22 alle 16.07.3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146" y="4470988"/>
            <a:ext cx="2416848" cy="225818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 rot="19469936">
            <a:off x="6685285" y="5479981"/>
            <a:ext cx="2141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High time </a:t>
            </a:r>
            <a:r>
              <a:rPr lang="it-IT" b="1" dirty="0" err="1" smtClean="0">
                <a:solidFill>
                  <a:srgbClr val="FF0000"/>
                </a:solidFill>
              </a:rPr>
              <a:t>resolution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photopolarimeter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98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sinestesie-enoiche.it/wp-content/gallery/4-x-4/etna-eruption.jpg"/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219075" y="0"/>
            <a:ext cx="10425458" cy="6857999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26724" y="4145280"/>
            <a:ext cx="8845826" cy="271272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it-IT" sz="2000" dirty="0" smtClean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it-IT" sz="2000" dirty="0" smtClean="0">
              <a:solidFill>
                <a:schemeClr val="bg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             </a:t>
            </a:r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-1365090" y="3088640"/>
            <a:ext cx="11972130" cy="3454400"/>
          </a:xfrm>
        </p:spPr>
        <p:txBody>
          <a:bodyPr>
            <a:noAutofit/>
          </a:bodyPr>
          <a:lstStyle/>
          <a:p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In 2016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High-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Resolution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Spectropolarimetry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from 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Astrophysics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to </a:t>
            </a:r>
            <a:r>
              <a:rPr lang="it-IT" sz="3400" b="1" dirty="0" err="1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Laboratory</a:t>
            </a:r>
            <a: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  <a:t> Plasma</a:t>
            </a:r>
            <a:br>
              <a:rPr lang="it-IT" sz="3400" b="1" dirty="0" smtClean="0">
                <a:solidFill>
                  <a:schemeClr val="bg1"/>
                </a:solidFill>
                <a:latin typeface="Andalus" pitchFamily="2" charset="-78"/>
                <a:cs typeface="Andalus" pitchFamily="2" charset="-78"/>
              </a:rPr>
            </a:br>
            <a:endParaRPr lang="it-IT" sz="3400" b="1" dirty="0">
              <a:solidFill>
                <a:schemeClr val="bg1"/>
              </a:solidFill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7064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74320" y="-16411"/>
            <a:ext cx="8229600" cy="787400"/>
          </a:xfrm>
        </p:spPr>
        <p:txBody>
          <a:bodyPr/>
          <a:lstStyle/>
          <a:p>
            <a:r>
              <a:rPr lang="it-IT" dirty="0" err="1" smtClean="0"/>
              <a:t>We</a:t>
            </a:r>
            <a:r>
              <a:rPr lang="it-IT" dirty="0" smtClean="0"/>
              <a:t> are full of </a:t>
            </a:r>
            <a:r>
              <a:rPr lang="it-IT" dirty="0" err="1" smtClean="0"/>
              <a:t>Laboratory</a:t>
            </a:r>
            <a:r>
              <a:rPr lang="it-IT" dirty="0" smtClean="0"/>
              <a:t> </a:t>
            </a:r>
            <a:r>
              <a:rPr lang="it-IT" dirty="0" err="1" smtClean="0"/>
              <a:t>Plasmas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358640" y="1672193"/>
            <a:ext cx="3403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 smtClean="0"/>
              <a:t>Magnetic Confinement Plasma</a:t>
            </a:r>
          </a:p>
          <a:p>
            <a:r>
              <a:rPr lang="en-GB" sz="1600" dirty="0" smtClean="0"/>
              <a:t>Proto</a:t>
            </a:r>
            <a:r>
              <a:rPr lang="en-GB" sz="1600" dirty="0"/>
              <a:t>-</a:t>
            </a:r>
            <a:r>
              <a:rPr lang="en-GB" sz="1600" dirty="0" smtClean="0"/>
              <a:t>Sphere </a:t>
            </a:r>
          </a:p>
          <a:p>
            <a:r>
              <a:rPr lang="en-GB" sz="1600" dirty="0" smtClean="0"/>
              <a:t>ENEA - </a:t>
            </a:r>
            <a:r>
              <a:rPr lang="en-GB" sz="1600" dirty="0" err="1" smtClean="0"/>
              <a:t>Frascati</a:t>
            </a:r>
            <a:r>
              <a:rPr lang="en-GB" dirty="0" smtClean="0"/>
              <a:t> 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50800" y="4317325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/>
              <a:t>Discharge Produced </a:t>
            </a:r>
            <a:r>
              <a:rPr lang="en-GB" sz="1600" b="1" dirty="0" smtClean="0"/>
              <a:t>Plasma</a:t>
            </a:r>
          </a:p>
          <a:p>
            <a:r>
              <a:rPr lang="en-GB" sz="1600" dirty="0" smtClean="0"/>
              <a:t>ENEA - </a:t>
            </a:r>
            <a:r>
              <a:rPr lang="en-GB" sz="1600" dirty="0" err="1" smtClean="0"/>
              <a:t>Frascati</a:t>
            </a:r>
            <a:r>
              <a:rPr lang="en-GB" sz="1600" dirty="0" smtClean="0"/>
              <a:t> </a:t>
            </a:r>
            <a:endParaRPr lang="it-IT" sz="1600" dirty="0"/>
          </a:p>
        </p:txBody>
      </p:sp>
      <p:pic>
        <p:nvPicPr>
          <p:cNvPr id="10" name="Immagine 9" descr="Schermata 2020-07-22 alle 17.10.5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" y="4922421"/>
            <a:ext cx="2662200" cy="174752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038" y="770989"/>
            <a:ext cx="1930400" cy="3175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627" y="1355765"/>
            <a:ext cx="2367236" cy="2667595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50800" y="770989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 smtClean="0"/>
              <a:t>Electron Cyclotron Resonance Plasma</a:t>
            </a:r>
          </a:p>
          <a:p>
            <a:r>
              <a:rPr lang="en-GB" sz="1600" dirty="0" smtClean="0"/>
              <a:t>Centro </a:t>
            </a:r>
            <a:r>
              <a:rPr lang="en-GB" sz="1600" dirty="0" err="1" smtClean="0"/>
              <a:t>Nazionale</a:t>
            </a:r>
            <a:r>
              <a:rPr lang="en-GB" sz="1600" dirty="0" smtClean="0"/>
              <a:t> di </a:t>
            </a:r>
            <a:r>
              <a:rPr lang="en-GB" sz="1600" dirty="0" err="1" smtClean="0"/>
              <a:t>Adroterapia</a:t>
            </a:r>
            <a:r>
              <a:rPr lang="en-GB" sz="1600" dirty="0" smtClean="0"/>
              <a:t> </a:t>
            </a:r>
            <a:r>
              <a:rPr lang="en-GB" sz="1600" dirty="0" err="1" smtClean="0"/>
              <a:t>Oncologica</a:t>
            </a:r>
            <a:r>
              <a:rPr lang="en-GB" sz="1600" dirty="0" smtClean="0"/>
              <a:t> - Pavia</a:t>
            </a:r>
          </a:p>
        </p:txBody>
      </p:sp>
      <p:pic>
        <p:nvPicPr>
          <p:cNvPr id="6" name="Immagine 5" descr="Schermata 2020-07-22 alle 20.15.1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57" y="4317325"/>
            <a:ext cx="4886343" cy="2438400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4185920" y="3730972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 smtClean="0"/>
              <a:t>Laser </a:t>
            </a:r>
            <a:r>
              <a:rPr lang="en-GB" sz="1600" b="1" dirty="0"/>
              <a:t>Produced </a:t>
            </a:r>
            <a:r>
              <a:rPr lang="en-GB" sz="1600" b="1" dirty="0" smtClean="0"/>
              <a:t>Plasma</a:t>
            </a:r>
          </a:p>
          <a:p>
            <a:r>
              <a:rPr lang="en-GB" sz="1600" dirty="0" smtClean="0"/>
              <a:t>INFN - Catania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301818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162"/>
          <p:cNvSpPr/>
          <p:nvPr/>
        </p:nvSpPr>
        <p:spPr>
          <a:xfrm>
            <a:off x="393357" y="18152"/>
            <a:ext cx="8574321" cy="656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 defTabSz="457200">
              <a:defRPr sz="4400" b="1" i="1">
                <a:solidFill>
                  <a:schemeClr val="accent1">
                    <a:hueOff val="40199"/>
                    <a:satOff val="4101"/>
                    <a:lumOff val="-20642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800" i="0" dirty="0" err="1" smtClean="0">
                <a:solidFill>
                  <a:schemeClr val="tx1"/>
                </a:solidFill>
                <a:latin typeface="+mn-lt"/>
              </a:rPr>
              <a:t>Laboratory</a:t>
            </a:r>
            <a:r>
              <a:rPr lang="it-IT" sz="3800" i="0" dirty="0" smtClean="0">
                <a:solidFill>
                  <a:schemeClr val="tx1"/>
                </a:solidFill>
                <a:latin typeface="+mn-lt"/>
              </a:rPr>
              <a:t> and </a:t>
            </a:r>
            <a:r>
              <a:rPr lang="it-IT" sz="3800" i="0" dirty="0" err="1" smtClean="0">
                <a:solidFill>
                  <a:schemeClr val="tx1"/>
                </a:solidFill>
                <a:latin typeface="+mn-lt"/>
              </a:rPr>
              <a:t>Astrophysical</a:t>
            </a:r>
            <a:r>
              <a:rPr lang="it-IT" sz="3800" i="0" dirty="0" smtClean="0">
                <a:solidFill>
                  <a:schemeClr val="tx1"/>
                </a:solidFill>
                <a:latin typeface="+mn-lt"/>
              </a:rPr>
              <a:t> Plasmas</a:t>
            </a:r>
            <a:endParaRPr sz="3800" i="0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1266" name="Gruppo 2"/>
          <p:cNvGrpSpPr>
            <a:grpSpLocks/>
          </p:cNvGrpSpPr>
          <p:nvPr/>
        </p:nvGrpSpPr>
        <p:grpSpPr bwMode="auto">
          <a:xfrm>
            <a:off x="162092" y="929218"/>
            <a:ext cx="6806991" cy="5761504"/>
            <a:chOff x="646276" y="864054"/>
            <a:chExt cx="7696561" cy="4320792"/>
          </a:xfrm>
        </p:grpSpPr>
        <p:grpSp>
          <p:nvGrpSpPr>
            <p:cNvPr id="11271" name="Gruppo 30"/>
            <p:cNvGrpSpPr>
              <a:grpSpLocks/>
            </p:cNvGrpSpPr>
            <p:nvPr/>
          </p:nvGrpSpPr>
          <p:grpSpPr bwMode="auto">
            <a:xfrm>
              <a:off x="646276" y="864054"/>
              <a:ext cx="7696561" cy="4320792"/>
              <a:chOff x="1093316" y="1146693"/>
              <a:chExt cx="7696561" cy="5761056"/>
            </a:xfrm>
          </p:grpSpPr>
          <p:pic>
            <p:nvPicPr>
              <p:cNvPr id="11280" name="Immagine 5" descr="Macintosh HD:Users:fleone:Desktop:Prin_Fig1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9488" y="1146693"/>
                <a:ext cx="7300024" cy="56370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1281" name="Gruppo 14"/>
              <p:cNvGrpSpPr>
                <a:grpSpLocks/>
              </p:cNvGrpSpPr>
              <p:nvPr/>
            </p:nvGrpSpPr>
            <p:grpSpPr bwMode="auto">
              <a:xfrm>
                <a:off x="4355976" y="2852936"/>
                <a:ext cx="3384376" cy="2880320"/>
                <a:chOff x="4355976" y="2852936"/>
                <a:chExt cx="3384376" cy="2880320"/>
              </a:xfrm>
            </p:grpSpPr>
            <p:sp>
              <p:nvSpPr>
                <p:cNvPr id="9" name="Rettangolo 8"/>
                <p:cNvSpPr/>
                <p:nvPr/>
              </p:nvSpPr>
              <p:spPr>
                <a:xfrm>
                  <a:off x="6156281" y="2852593"/>
                  <a:ext cx="1583270" cy="144133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  <p:sp>
              <p:nvSpPr>
                <p:cNvPr id="10" name="Rettangolo 9"/>
                <p:cNvSpPr/>
                <p:nvPr/>
              </p:nvSpPr>
              <p:spPr>
                <a:xfrm>
                  <a:off x="4355165" y="4509814"/>
                  <a:ext cx="1295403" cy="12233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 dirty="0"/>
                </a:p>
              </p:txBody>
            </p:sp>
          </p:grpSp>
          <p:grpSp>
            <p:nvGrpSpPr>
              <p:cNvPr id="11282" name="Gruppo 15"/>
              <p:cNvGrpSpPr>
                <a:grpSpLocks/>
              </p:cNvGrpSpPr>
              <p:nvPr/>
            </p:nvGrpSpPr>
            <p:grpSpPr bwMode="auto">
              <a:xfrm>
                <a:off x="4355976" y="1196752"/>
                <a:ext cx="2520280" cy="4608512"/>
                <a:chOff x="4355976" y="1196752"/>
                <a:chExt cx="2520280" cy="4608512"/>
              </a:xfrm>
            </p:grpSpPr>
            <p:sp>
              <p:nvSpPr>
                <p:cNvPr id="8" name="Rettangolo 7"/>
                <p:cNvSpPr/>
                <p:nvPr/>
              </p:nvSpPr>
              <p:spPr>
                <a:xfrm>
                  <a:off x="5074833" y="1197489"/>
                  <a:ext cx="1801115" cy="13672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  <p:sp>
              <p:nvSpPr>
                <p:cNvPr id="12" name="Rettangolo 11"/>
                <p:cNvSpPr/>
                <p:nvPr/>
              </p:nvSpPr>
              <p:spPr>
                <a:xfrm>
                  <a:off x="4355165" y="3718242"/>
                  <a:ext cx="1729148" cy="79157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  <p:sp>
              <p:nvSpPr>
                <p:cNvPr id="13" name="Rettangolo 12"/>
                <p:cNvSpPr/>
                <p:nvPr/>
              </p:nvSpPr>
              <p:spPr>
                <a:xfrm>
                  <a:off x="5578600" y="4509814"/>
                  <a:ext cx="1233161" cy="129529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</p:grpSp>
          <p:sp>
            <p:nvSpPr>
              <p:cNvPr id="24" name="Rettangolo 23"/>
              <p:cNvSpPr/>
              <p:nvPr/>
            </p:nvSpPr>
            <p:spPr>
              <a:xfrm>
                <a:off x="1301437" y="2124517"/>
                <a:ext cx="431801" cy="32488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1284" name="CasellaDiTesto 24"/>
              <p:cNvSpPr txBox="1">
                <a:spLocks noChangeArrowheads="1"/>
              </p:cNvSpPr>
              <p:nvPr/>
            </p:nvSpPr>
            <p:spPr bwMode="auto">
              <a:xfrm rot="-5400000">
                <a:off x="-620116" y="3457019"/>
                <a:ext cx="3917013" cy="4901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r>
                  <a:rPr lang="it-IT" sz="2000" b="1"/>
                  <a:t>electron temperature (K)</a:t>
                </a:r>
              </a:p>
            </p:txBody>
          </p:sp>
          <p:grpSp>
            <p:nvGrpSpPr>
              <p:cNvPr id="11285" name="Gruppo 28"/>
              <p:cNvGrpSpPr>
                <a:grpSpLocks/>
              </p:cNvGrpSpPr>
              <p:nvPr/>
            </p:nvGrpSpPr>
            <p:grpSpPr bwMode="auto">
              <a:xfrm>
                <a:off x="3585447" y="6380802"/>
                <a:ext cx="3508348" cy="526947"/>
                <a:chOff x="3585447" y="6380802"/>
                <a:chExt cx="3508348" cy="526947"/>
              </a:xfrm>
            </p:grpSpPr>
            <p:sp>
              <p:nvSpPr>
                <p:cNvPr id="27" name="Rettangolo 26"/>
                <p:cNvSpPr/>
                <p:nvPr/>
              </p:nvSpPr>
              <p:spPr>
                <a:xfrm rot="5400000">
                  <a:off x="5267638" y="4956780"/>
                  <a:ext cx="402136" cy="325017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  <p:sp>
              <p:nvSpPr>
                <p:cNvPr id="11303" name="CasellaDiTesto 27"/>
                <p:cNvSpPr txBox="1">
                  <a:spLocks noChangeArrowheads="1"/>
                </p:cNvSpPr>
                <p:nvPr/>
              </p:nvSpPr>
              <p:spPr bwMode="auto">
                <a:xfrm>
                  <a:off x="3585447" y="6507670"/>
                  <a:ext cx="3448960" cy="4000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  <a:cs typeface="ＭＳ Ｐゴシック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charset="0"/>
                      <a:ea typeface="ＭＳ Ｐゴシック" charset="0"/>
                    </a:defRPr>
                  </a:lvl9pPr>
                </a:lstStyle>
                <a:p>
                  <a:r>
                    <a:rPr lang="it-IT" sz="2000" b="1"/>
                    <a:t>electron density (cm</a:t>
                  </a:r>
                  <a:r>
                    <a:rPr lang="it-IT" sz="2000" b="1" baseline="30000"/>
                    <a:t>-3</a:t>
                  </a:r>
                  <a:r>
                    <a:rPr lang="it-IT" sz="2000" b="1"/>
                    <a:t>)</a:t>
                  </a:r>
                </a:p>
              </p:txBody>
            </p:sp>
          </p:grpSp>
          <p:sp>
            <p:nvSpPr>
              <p:cNvPr id="32" name="Rettangolo 31"/>
              <p:cNvSpPr/>
              <p:nvPr/>
            </p:nvSpPr>
            <p:spPr>
              <a:xfrm>
                <a:off x="2412060" y="2492788"/>
                <a:ext cx="1151469" cy="29525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5" name="Rettangolo 34"/>
              <p:cNvSpPr/>
              <p:nvPr/>
            </p:nvSpPr>
            <p:spPr>
              <a:xfrm>
                <a:off x="4932844" y="2564749"/>
                <a:ext cx="1151469" cy="11513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38" name="Rettangolo 37"/>
              <p:cNvSpPr/>
              <p:nvPr/>
            </p:nvSpPr>
            <p:spPr>
              <a:xfrm>
                <a:off x="7494474" y="1413372"/>
                <a:ext cx="1295403" cy="17270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sp>
            <p:nvSpPr>
              <p:cNvPr id="11298" name="CasellaDiTesto 6"/>
              <p:cNvSpPr txBox="1">
                <a:spLocks noChangeArrowheads="1"/>
              </p:cNvSpPr>
              <p:nvPr/>
            </p:nvSpPr>
            <p:spPr bwMode="auto">
              <a:xfrm rot="16200000">
                <a:off x="2713546" y="3942521"/>
                <a:ext cx="1961029" cy="3393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r>
                  <a:rPr lang="it-IT" sz="1200" b="1" dirty="0">
                    <a:solidFill>
                      <a:srgbClr val="108001"/>
                    </a:solidFill>
                  </a:rPr>
                  <a:t>Stellar </a:t>
                </a:r>
                <a:r>
                  <a:rPr lang="it-IT" sz="1200" b="1" dirty="0" err="1">
                    <a:solidFill>
                      <a:srgbClr val="108001"/>
                    </a:solidFill>
                  </a:rPr>
                  <a:t>Atmospheres</a:t>
                </a:r>
                <a:endParaRPr lang="it-IT" sz="1200" dirty="0">
                  <a:solidFill>
                    <a:srgbClr val="108001"/>
                  </a:solidFill>
                </a:endParaRPr>
              </a:p>
            </p:txBody>
          </p:sp>
          <p:sp>
            <p:nvSpPr>
              <p:cNvPr id="11296" name="CasellaDiTesto 13"/>
              <p:cNvSpPr txBox="1">
                <a:spLocks noChangeArrowheads="1"/>
              </p:cNvSpPr>
              <p:nvPr/>
            </p:nvSpPr>
            <p:spPr bwMode="auto">
              <a:xfrm>
                <a:off x="4086533" y="5096303"/>
                <a:ext cx="1546005" cy="393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r>
                  <a:rPr lang="it-IT" sz="1200" b="1" dirty="0">
                    <a:solidFill>
                      <a:srgbClr val="3366FF"/>
                    </a:solidFill>
                  </a:rPr>
                  <a:t>Stellar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it-IT" sz="1200" b="1" dirty="0" err="1">
                    <a:solidFill>
                      <a:srgbClr val="3366FF"/>
                    </a:solidFill>
                  </a:rPr>
                  <a:t>Magnetospheres</a:t>
                </a:r>
                <a:endParaRPr lang="it-IT" sz="1200" b="1" dirty="0">
                  <a:solidFill>
                    <a:srgbClr val="3366FF"/>
                  </a:solidFill>
                </a:endParaRPr>
              </a:p>
            </p:txBody>
          </p:sp>
          <p:sp>
            <p:nvSpPr>
              <p:cNvPr id="11293" name="CasellaDiTesto 53"/>
              <p:cNvSpPr txBox="1">
                <a:spLocks noChangeArrowheads="1"/>
              </p:cNvSpPr>
              <p:nvPr/>
            </p:nvSpPr>
            <p:spPr bwMode="auto">
              <a:xfrm>
                <a:off x="4364946" y="2953258"/>
                <a:ext cx="729097" cy="3939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80000"/>
                  </a:lnSpc>
                </a:pPr>
                <a:r>
                  <a:rPr lang="it-IT" sz="1200" b="1" dirty="0">
                    <a:solidFill>
                      <a:srgbClr val="FF6600"/>
                    </a:solidFill>
                  </a:rPr>
                  <a:t>Solar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it-IT" sz="1200" b="1" dirty="0">
                    <a:solidFill>
                      <a:srgbClr val="FF6600"/>
                    </a:solidFill>
                  </a:rPr>
                  <a:t>Corona</a:t>
                </a:r>
              </a:p>
            </p:txBody>
          </p:sp>
          <p:pic>
            <p:nvPicPr>
              <p:cNvPr id="26" name="Immagine 25" descr="solar_corona.jpg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503" t="4438" r="3928" b="44532"/>
              <a:stretch/>
            </p:blipFill>
            <p:spPr>
              <a:xfrm>
                <a:off x="5491073" y="3265310"/>
                <a:ext cx="665208" cy="332290"/>
              </a:xfrm>
              <a:prstGeom prst="rect">
                <a:avLst/>
              </a:prstGeom>
              <a:ln w="28575" cmpd="sng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</p:pic>
          <p:sp>
            <p:nvSpPr>
              <p:cNvPr id="48" name="CasellaDiTesto 47"/>
              <p:cNvSpPr txBox="1"/>
              <p:nvPr/>
            </p:nvSpPr>
            <p:spPr>
              <a:xfrm>
                <a:off x="6029354" y="3247889"/>
                <a:ext cx="1367369" cy="39392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rPr>
                  <a:t>Magnetic </a:t>
                </a:r>
              </a:p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rPr>
                  <a:t>Reconnection</a:t>
                </a:r>
              </a:p>
            </p:txBody>
          </p:sp>
        </p:grpSp>
        <p:sp>
          <p:nvSpPr>
            <p:cNvPr id="11272" name="CasellaDiTesto 50"/>
            <p:cNvSpPr txBox="1">
              <a:spLocks noChangeArrowheads="1"/>
            </p:cNvSpPr>
            <p:nvPr/>
          </p:nvSpPr>
          <p:spPr bwMode="auto">
            <a:xfrm>
              <a:off x="4615059" y="3760327"/>
              <a:ext cx="3062253" cy="2077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it-IT" sz="1200" b="1" dirty="0" err="1" smtClean="0">
                  <a:solidFill>
                    <a:srgbClr val="FF6600"/>
                  </a:solidFill>
                </a:rPr>
                <a:t>Chromosphere</a:t>
              </a:r>
              <a:r>
                <a:rPr lang="it-IT" sz="1200" b="1" dirty="0" smtClean="0">
                  <a:solidFill>
                    <a:srgbClr val="FF6600"/>
                  </a:solidFill>
                </a:rPr>
                <a:t> and </a:t>
              </a:r>
              <a:r>
                <a:rPr lang="it-IT" sz="1200" b="1" dirty="0" err="1" smtClean="0">
                  <a:solidFill>
                    <a:srgbClr val="FF6600"/>
                  </a:solidFill>
                </a:rPr>
                <a:t>Transition</a:t>
              </a:r>
              <a:r>
                <a:rPr lang="it-IT" sz="1200" b="1" dirty="0" smtClean="0">
                  <a:solidFill>
                    <a:srgbClr val="FF6600"/>
                  </a:solidFill>
                </a:rPr>
                <a:t> </a:t>
              </a:r>
              <a:r>
                <a:rPr lang="it-IT" sz="1200" b="1" dirty="0" err="1" smtClean="0">
                  <a:solidFill>
                    <a:srgbClr val="FF6600"/>
                  </a:solidFill>
                </a:rPr>
                <a:t>Region</a:t>
              </a:r>
              <a:endParaRPr lang="it-IT" sz="1200" dirty="0">
                <a:solidFill>
                  <a:srgbClr val="FF6600"/>
                </a:solidFill>
              </a:endParaRPr>
            </a:p>
          </p:txBody>
        </p:sp>
        <p:pic>
          <p:nvPicPr>
            <p:cNvPr id="11273" name="Immagine 45" descr="stellar_atm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12" t="2" r="15746" b="27975"/>
            <a:stretch>
              <a:fillRect/>
            </a:stretch>
          </p:blipFill>
          <p:spPr bwMode="auto">
            <a:xfrm>
              <a:off x="3412315" y="2920696"/>
              <a:ext cx="2592288" cy="784593"/>
            </a:xfrm>
            <a:prstGeom prst="rect">
              <a:avLst/>
            </a:prstGeom>
            <a:noFill/>
            <a:ln w="28575">
              <a:solidFill>
                <a:srgbClr val="008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4" name="Immagine 4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7917" y="2749870"/>
              <a:ext cx="401103" cy="1047088"/>
            </a:xfrm>
            <a:prstGeom prst="rect">
              <a:avLst/>
            </a:prstGeom>
            <a:noFill/>
            <a:ln w="28575">
              <a:solidFill>
                <a:srgbClr val="1B6CE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5" name="Immagine 51" descr="solar_corona.jp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34" t="21545" r="16570" b="20769"/>
            <a:stretch>
              <a:fillRect/>
            </a:stretch>
          </p:blipFill>
          <p:spPr bwMode="auto">
            <a:xfrm>
              <a:off x="4062202" y="2506627"/>
              <a:ext cx="717985" cy="422599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76" name="Immagine 52" descr="chromosphere.jpe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9079" y="2965855"/>
              <a:ext cx="580266" cy="831104"/>
            </a:xfrm>
            <a:prstGeom prst="rect">
              <a:avLst/>
            </a:prstGeom>
            <a:noFill/>
            <a:ln w="28575">
              <a:solidFill>
                <a:srgbClr val="FF66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po 2"/>
          <p:cNvGrpSpPr/>
          <p:nvPr/>
        </p:nvGrpSpPr>
        <p:grpSpPr>
          <a:xfrm>
            <a:off x="3429903" y="942570"/>
            <a:ext cx="1186966" cy="3765386"/>
            <a:chOff x="3429903" y="942570"/>
            <a:chExt cx="1186966" cy="3765386"/>
          </a:xfrm>
        </p:grpSpPr>
        <p:sp>
          <p:nvSpPr>
            <p:cNvPr id="60" name="Rettangolo 59"/>
            <p:cNvSpPr/>
            <p:nvPr/>
          </p:nvSpPr>
          <p:spPr bwMode="auto">
            <a:xfrm rot="5400000">
              <a:off x="2506470" y="2786718"/>
              <a:ext cx="3092451" cy="750025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 w="28575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1" name="Rettangolo 60"/>
            <p:cNvSpPr/>
            <p:nvPr/>
          </p:nvSpPr>
          <p:spPr>
            <a:xfrm rot="5400000">
              <a:off x="3192326" y="3933154"/>
              <a:ext cx="1246699" cy="268064"/>
            </a:xfrm>
            <a:prstGeom prst="rect">
              <a:avLst/>
            </a:prstGeom>
            <a:solidFill>
              <a:srgbClr val="1182FA">
                <a:alpha val="50000"/>
              </a:srgbClr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2" name="Rettangolo 61"/>
            <p:cNvSpPr/>
            <p:nvPr/>
          </p:nvSpPr>
          <p:spPr>
            <a:xfrm rot="5400000">
              <a:off x="3060733" y="2222795"/>
              <a:ext cx="1801286" cy="586706"/>
            </a:xfrm>
            <a:prstGeom prst="rect">
              <a:avLst/>
            </a:prstGeom>
            <a:solidFill>
              <a:srgbClr val="BE00D0">
                <a:alpha val="50000"/>
              </a:srgbClr>
            </a:solidFill>
            <a:ln w="28575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200" b="1" dirty="0">
                <a:solidFill>
                  <a:srgbClr val="FF0000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63" name="CasellaDiTesto 58"/>
            <p:cNvSpPr txBox="1">
              <a:spLocks noChangeArrowheads="1"/>
            </p:cNvSpPr>
            <p:nvPr/>
          </p:nvSpPr>
          <p:spPr bwMode="auto">
            <a:xfrm>
              <a:off x="3429903" y="942570"/>
              <a:ext cx="1186966" cy="494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it-IT" sz="1600" b="1" i="1" dirty="0">
                  <a:solidFill>
                    <a:srgbClr val="FF0000"/>
                  </a:solidFill>
                </a:rPr>
                <a:t>ECR</a:t>
              </a:r>
            </a:p>
            <a:p>
              <a:pPr algn="ctr">
                <a:lnSpc>
                  <a:spcPct val="80000"/>
                </a:lnSpc>
              </a:pPr>
              <a:r>
                <a:rPr lang="it-IT" sz="1600" b="1" i="1" dirty="0">
                  <a:solidFill>
                    <a:srgbClr val="FF0000"/>
                  </a:solidFill>
                </a:rPr>
                <a:t>PLASMAS </a:t>
              </a:r>
            </a:p>
          </p:txBody>
        </p:sp>
        <p:sp>
          <p:nvSpPr>
            <p:cNvPr id="44" name="CasellaDiTesto 54"/>
            <p:cNvSpPr txBox="1">
              <a:spLocks noChangeArrowheads="1"/>
            </p:cNvSpPr>
            <p:nvPr/>
          </p:nvSpPr>
          <p:spPr bwMode="auto">
            <a:xfrm>
              <a:off x="3677683" y="2290594"/>
              <a:ext cx="648137" cy="271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it-IT" sz="1400" b="1" dirty="0" smtClean="0">
                  <a:solidFill>
                    <a:srgbClr val="800000"/>
                  </a:solidFill>
                </a:rPr>
                <a:t>AISHa</a:t>
              </a:r>
              <a:endParaRPr lang="it-IT" sz="1400" b="1" dirty="0">
                <a:solidFill>
                  <a:srgbClr val="800000"/>
                </a:solidFill>
              </a:endParaRPr>
            </a:p>
          </p:txBody>
        </p:sp>
        <p:sp>
          <p:nvSpPr>
            <p:cNvPr id="45" name="CasellaDiTesto 54"/>
            <p:cNvSpPr txBox="1">
              <a:spLocks noChangeArrowheads="1"/>
            </p:cNvSpPr>
            <p:nvPr/>
          </p:nvSpPr>
          <p:spPr bwMode="auto">
            <a:xfrm rot="16200000">
              <a:off x="3502663" y="3951440"/>
              <a:ext cx="648137" cy="271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it-IT" sz="1400" b="1" dirty="0" smtClean="0">
                  <a:solidFill>
                    <a:srgbClr val="800000"/>
                  </a:solidFill>
                </a:rPr>
                <a:t>FPT</a:t>
              </a:r>
              <a:endParaRPr lang="it-IT" sz="1400" b="1" dirty="0">
                <a:solidFill>
                  <a:srgbClr val="800000"/>
                </a:solidFill>
              </a:endParaRPr>
            </a:p>
          </p:txBody>
        </p:sp>
      </p:grpSp>
      <p:sp>
        <p:nvSpPr>
          <p:cNvPr id="4" name="Rettangolo 3"/>
          <p:cNvSpPr/>
          <p:nvPr/>
        </p:nvSpPr>
        <p:spPr>
          <a:xfrm>
            <a:off x="4169606" y="4316822"/>
            <a:ext cx="1479354" cy="1427480"/>
          </a:xfrm>
          <a:prstGeom prst="rect">
            <a:avLst/>
          </a:prstGeom>
          <a:solidFill>
            <a:schemeClr val="accent5">
              <a:alpha val="54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r>
              <a:rPr lang="it-IT" dirty="0" smtClean="0"/>
              <a:t>DPP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7863840" y="83413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6" name="Ovale 5"/>
          <p:cNvSpPr/>
          <p:nvPr/>
        </p:nvSpPr>
        <p:spPr>
          <a:xfrm>
            <a:off x="4427708" y="4284841"/>
            <a:ext cx="888889" cy="405695"/>
          </a:xfrm>
          <a:prstGeom prst="ellipse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smtClean="0"/>
              <a:t>Laser plasma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693558828"/>
      </p:ext>
    </p:extLst>
  </p:cSld>
  <p:clrMapOvr>
    <a:masterClrMapping/>
  </p:clrMapOvr>
  <p:transition xmlns:p14="http://schemas.microsoft.com/office/powerpoint/2010/main" advClick="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CasellaDiTesto 1693"/>
          <p:cNvSpPr txBox="1"/>
          <p:nvPr/>
        </p:nvSpPr>
        <p:spPr>
          <a:xfrm>
            <a:off x="332923" y="522112"/>
            <a:ext cx="854392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Limits of present Optical Emission Spectroscopy</a:t>
            </a:r>
            <a:endParaRPr lang="en-GB" sz="32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12" name="CasellaDiTesto 2511"/>
          <p:cNvSpPr txBox="1"/>
          <p:nvPr/>
        </p:nvSpPr>
        <p:spPr>
          <a:xfrm>
            <a:off x="161561" y="3142176"/>
            <a:ext cx="38059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sz="2800" b="1" i="1" dirty="0" smtClean="0">
                <a:solidFill>
                  <a:srgbClr val="FF0000"/>
                </a:solidFill>
                <a:sym typeface="Wingdings" charset="2"/>
              </a:rPr>
              <a:t>No </a:t>
            </a:r>
            <a:r>
              <a:rPr lang="it-IT" altLang="it-IT" sz="2800" b="1" i="1" dirty="0" err="1" smtClean="0">
                <a:solidFill>
                  <a:srgbClr val="FF0000"/>
                </a:solidFill>
                <a:sym typeface="Wingdings" charset="2"/>
              </a:rPr>
              <a:t>spatial</a:t>
            </a:r>
            <a:r>
              <a:rPr lang="it-IT" altLang="it-IT" sz="2800" b="1" i="1" dirty="0" smtClean="0">
                <a:solidFill>
                  <a:srgbClr val="FF0000"/>
                </a:solidFill>
                <a:sym typeface="Wingdings" charset="2"/>
              </a:rPr>
              <a:t> information </a:t>
            </a:r>
            <a:endParaRPr lang="it-IT" altLang="it-IT" sz="2800" b="1" i="1" dirty="0">
              <a:solidFill>
                <a:srgbClr val="FF0000"/>
              </a:solidFill>
              <a:sym typeface="Wingdings" charset="2"/>
            </a:endParaRPr>
          </a:p>
          <a:p>
            <a:r>
              <a:rPr lang="it-IT" altLang="it-IT" sz="2200" b="1" dirty="0" err="1">
                <a:sym typeface="Wingdings" charset="2"/>
              </a:rPr>
              <a:t>lines</a:t>
            </a:r>
            <a:r>
              <a:rPr lang="it-IT" altLang="it-IT" sz="2200" b="1" dirty="0">
                <a:sym typeface="Wingdings" charset="2"/>
              </a:rPr>
              <a:t> from </a:t>
            </a:r>
            <a:r>
              <a:rPr lang="it-IT" altLang="it-IT" sz="2200" b="1" dirty="0" err="1">
                <a:sym typeface="Wingdings" charset="2"/>
              </a:rPr>
              <a:t>cold</a:t>
            </a:r>
            <a:r>
              <a:rPr lang="it-IT" altLang="it-IT" sz="2200" b="1" dirty="0">
                <a:sym typeface="Wingdings" charset="2"/>
              </a:rPr>
              <a:t> and hot </a:t>
            </a:r>
            <a:r>
              <a:rPr lang="it-IT" altLang="it-IT" sz="2200" b="1" dirty="0" err="1" smtClean="0">
                <a:sym typeface="Wingdings" charset="2"/>
              </a:rPr>
              <a:t>regions</a:t>
            </a:r>
            <a:endParaRPr lang="it-IT" altLang="it-IT" sz="2200" b="1" dirty="0" smtClean="0">
              <a:sym typeface="Wingdings" charset="2"/>
            </a:endParaRPr>
          </a:p>
          <a:p>
            <a:r>
              <a:rPr lang="it-IT" altLang="it-IT" sz="2200" b="1" dirty="0" smtClean="0">
                <a:sym typeface="Wingdings" charset="2"/>
              </a:rPr>
              <a:t>no </a:t>
            </a:r>
            <a:r>
              <a:rPr lang="it-IT" altLang="it-IT" sz="2200" b="1" dirty="0" err="1" smtClean="0">
                <a:sym typeface="Wingdings" charset="2"/>
              </a:rPr>
              <a:t>emitters</a:t>
            </a:r>
            <a:r>
              <a:rPr lang="it-IT" altLang="it-IT" sz="2200" b="1" dirty="0" smtClean="0">
                <a:sym typeface="Wingdings" charset="2"/>
              </a:rPr>
              <a:t> </a:t>
            </a:r>
            <a:r>
              <a:rPr lang="it-IT" altLang="it-IT" sz="2200" b="1" dirty="0" err="1">
                <a:sym typeface="Wingdings" charset="2"/>
              </a:rPr>
              <a:t>localisation</a:t>
            </a:r>
            <a:endParaRPr lang="it-IT" sz="2200" dirty="0"/>
          </a:p>
        </p:txBody>
      </p:sp>
      <p:sp>
        <p:nvSpPr>
          <p:cNvPr id="847" name="Rettangolo 846"/>
          <p:cNvSpPr/>
          <p:nvPr/>
        </p:nvSpPr>
        <p:spPr>
          <a:xfrm>
            <a:off x="24698" y="4961814"/>
            <a:ext cx="46053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800" b="1" i="1" dirty="0" err="1" smtClean="0">
                <a:solidFill>
                  <a:srgbClr val="FF0000"/>
                </a:solidFill>
                <a:sym typeface="Wingdings" charset="2"/>
              </a:rPr>
              <a:t>Spectral</a:t>
            </a:r>
            <a:r>
              <a:rPr lang="it-IT" altLang="it-IT" sz="2800" b="1" i="1" dirty="0" smtClean="0">
                <a:solidFill>
                  <a:srgbClr val="FF0000"/>
                </a:solidFill>
                <a:sym typeface="Wingdings" charset="2"/>
              </a:rPr>
              <a:t> </a:t>
            </a:r>
            <a:r>
              <a:rPr lang="it-IT" altLang="it-IT" sz="2800" b="1" i="1" dirty="0" err="1" smtClean="0">
                <a:solidFill>
                  <a:srgbClr val="FF0000"/>
                </a:solidFill>
                <a:sym typeface="Wingdings" charset="2"/>
              </a:rPr>
              <a:t>Low-Resolution</a:t>
            </a:r>
            <a:endParaRPr lang="it-IT" altLang="it-IT" sz="2800" b="1" i="1" dirty="0">
              <a:solidFill>
                <a:srgbClr val="FF0000"/>
              </a:solidFill>
              <a:sym typeface="Wingdings" charset="2"/>
            </a:endParaRPr>
          </a:p>
          <a:p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R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=</a:t>
            </a:r>
            <a:r>
              <a:rPr lang="it-IT" sz="2000" dirty="0" smtClean="0">
                <a:latin typeface="Symbol" panose="05050102010706020507" pitchFamily="18" charset="2"/>
              </a:rPr>
              <a:t>l/Dl =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250: no </a:t>
            </a:r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identification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of </a:t>
            </a:r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lines</a:t>
            </a:r>
            <a:endParaRPr lang="it-IT" altLang="it-IT" sz="2000" b="1" dirty="0">
              <a:solidFill>
                <a:srgbClr val="000000"/>
              </a:solidFill>
              <a:sym typeface="Wingdings" charset="2"/>
            </a:endParaRPr>
          </a:p>
          <a:p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separated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</a:t>
            </a:r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less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</a:t>
            </a:r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than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2 nm </a:t>
            </a:r>
            <a:r>
              <a:rPr lang="it-IT" altLang="it-IT" sz="2000" b="1" dirty="0" err="1" smtClean="0">
                <a:solidFill>
                  <a:srgbClr val="000000"/>
                </a:solidFill>
                <a:sym typeface="Wingdings" charset="2"/>
              </a:rPr>
              <a:t>at</a:t>
            </a:r>
            <a:r>
              <a:rPr lang="it-IT" altLang="it-IT" sz="2000" b="1" dirty="0" smtClean="0">
                <a:solidFill>
                  <a:srgbClr val="000000"/>
                </a:solidFill>
                <a:sym typeface="Wingdings" charset="2"/>
              </a:rPr>
              <a:t> 500 nm</a:t>
            </a:r>
          </a:p>
        </p:txBody>
      </p:sp>
      <p:grpSp>
        <p:nvGrpSpPr>
          <p:cNvPr id="848" name="Gruppo 847"/>
          <p:cNvGrpSpPr/>
          <p:nvPr/>
        </p:nvGrpSpPr>
        <p:grpSpPr>
          <a:xfrm>
            <a:off x="4470833" y="1134886"/>
            <a:ext cx="4410278" cy="3062910"/>
            <a:chOff x="388189" y="642393"/>
            <a:chExt cx="7456272" cy="5232197"/>
          </a:xfrm>
        </p:grpSpPr>
        <p:grpSp>
          <p:nvGrpSpPr>
            <p:cNvPr id="850" name="Gruppo 849"/>
            <p:cNvGrpSpPr/>
            <p:nvPr/>
          </p:nvGrpSpPr>
          <p:grpSpPr>
            <a:xfrm>
              <a:off x="388189" y="642393"/>
              <a:ext cx="7456272" cy="5232197"/>
              <a:chOff x="388189" y="642393"/>
              <a:chExt cx="7456272" cy="5232197"/>
            </a:xfrm>
          </p:grpSpPr>
          <p:grpSp>
            <p:nvGrpSpPr>
              <p:cNvPr id="852" name="Gruppo 851"/>
              <p:cNvGrpSpPr/>
              <p:nvPr/>
            </p:nvGrpSpPr>
            <p:grpSpPr>
              <a:xfrm>
                <a:off x="388189" y="642393"/>
                <a:ext cx="7456272" cy="5232197"/>
                <a:chOff x="388189" y="642393"/>
                <a:chExt cx="7456272" cy="5232197"/>
              </a:xfrm>
            </p:grpSpPr>
            <p:grpSp>
              <p:nvGrpSpPr>
                <p:cNvPr id="855" name="Gruppo 854"/>
                <p:cNvGrpSpPr/>
                <p:nvPr/>
              </p:nvGrpSpPr>
              <p:grpSpPr>
                <a:xfrm>
                  <a:off x="388189" y="642393"/>
                  <a:ext cx="7456272" cy="5232197"/>
                  <a:chOff x="388189" y="642393"/>
                  <a:chExt cx="7456272" cy="5232197"/>
                </a:xfrm>
              </p:grpSpPr>
              <p:grpSp>
                <p:nvGrpSpPr>
                  <p:cNvPr id="857" name="Gruppo 856"/>
                  <p:cNvGrpSpPr/>
                  <p:nvPr/>
                </p:nvGrpSpPr>
                <p:grpSpPr>
                  <a:xfrm>
                    <a:off x="388189" y="642393"/>
                    <a:ext cx="7456272" cy="5232197"/>
                    <a:chOff x="388189" y="642393"/>
                    <a:chExt cx="7456272" cy="5232197"/>
                  </a:xfrm>
                </p:grpSpPr>
                <p:grpSp>
                  <p:nvGrpSpPr>
                    <p:cNvPr id="859" name="Gruppo 858"/>
                    <p:cNvGrpSpPr/>
                    <p:nvPr/>
                  </p:nvGrpSpPr>
                  <p:grpSpPr>
                    <a:xfrm>
                      <a:off x="388189" y="642393"/>
                      <a:ext cx="7456272" cy="5232197"/>
                      <a:chOff x="388189" y="642393"/>
                      <a:chExt cx="7456272" cy="5232197"/>
                    </a:xfrm>
                  </p:grpSpPr>
                  <p:pic>
                    <p:nvPicPr>
                      <p:cNvPr id="862" name="Immagine 861"/>
                      <p:cNvPicPr/>
                      <p:nvPr/>
                    </p:nvPicPr>
                    <p:blipFill rotWithShape="1">
                      <a:blip r:embed="rId3"/>
                      <a:srcRect l="2336" r="3060"/>
                      <a:stretch/>
                    </p:blipFill>
                    <p:spPr bwMode="auto">
                      <a:xfrm>
                        <a:off x="677564" y="642393"/>
                        <a:ext cx="6877522" cy="5232197"/>
                      </a:xfrm>
                      <a:prstGeom prst="rect">
                        <a:avLst/>
                      </a:prstGeom>
                      <a:ln>
                        <a:noFill/>
                      </a:ln>
                      <a:extLst>
                        <a:ext uri="{53640926-AAD7-44d8-BBD7-CCE9431645EC}">
                          <a14:shadowObscured xmlns:a14="http://schemas.microsoft.com/office/drawing/2010/main"/>
                        </a:ext>
                      </a:extLst>
                    </p:spPr>
                  </p:pic>
                  <p:sp>
                    <p:nvSpPr>
                      <p:cNvPr id="863" name="Rettangolo 862"/>
                      <p:cNvSpPr/>
                      <p:nvPr/>
                    </p:nvSpPr>
                    <p:spPr>
                      <a:xfrm>
                        <a:off x="388189" y="642393"/>
                        <a:ext cx="2303253" cy="192827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>
                        <a:normAutofit/>
                      </a:bodyPr>
                      <a:lstStyle/>
                      <a:p>
                        <a:pPr algn="ctr"/>
                        <a:endParaRPr lang="it-IT"/>
                      </a:p>
                    </p:txBody>
                  </p:sp>
                  <p:sp>
                    <p:nvSpPr>
                      <p:cNvPr id="864" name="Rettangolo 863"/>
                      <p:cNvSpPr/>
                      <p:nvPr/>
                    </p:nvSpPr>
                    <p:spPr>
                      <a:xfrm>
                        <a:off x="5541208" y="2147702"/>
                        <a:ext cx="2303253" cy="291600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bg1"/>
                        </a:solidFill>
                      </a:ln>
                      <a:effectLst/>
                    </p:spPr>
                    <p:style>
                      <a:lnRef idx="1">
                        <a:schemeClr val="accent1"/>
                      </a:lnRef>
                      <a:fillRef idx="3">
                        <a:schemeClr val="accent1"/>
                      </a:fillRef>
                      <a:effectRef idx="2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>
                        <a:normAutofit/>
                      </a:bodyPr>
                      <a:lstStyle/>
                      <a:p>
                        <a:pPr algn="ctr"/>
                        <a:endParaRPr lang="it-IT"/>
                      </a:p>
                    </p:txBody>
                  </p:sp>
                </p:grpSp>
                <p:cxnSp>
                  <p:nvCxnSpPr>
                    <p:cNvPr id="860" name="Connettore diritto 862"/>
                    <p:cNvCxnSpPr/>
                    <p:nvPr/>
                  </p:nvCxnSpPr>
                  <p:spPr>
                    <a:xfrm>
                      <a:off x="5506703" y="2453941"/>
                      <a:ext cx="8626" cy="496294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861" name="Connettore diritto 863"/>
                    <p:cNvCxnSpPr/>
                    <p:nvPr/>
                  </p:nvCxnSpPr>
                  <p:spPr>
                    <a:xfrm flipH="1">
                      <a:off x="2700068" y="2000780"/>
                      <a:ext cx="17253" cy="569892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858" name="Rettangolo 857"/>
                  <p:cNvSpPr/>
                  <p:nvPr/>
                </p:nvSpPr>
                <p:spPr>
                  <a:xfrm>
                    <a:off x="2738063" y="1940398"/>
                    <a:ext cx="583107" cy="56989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>
                    <a:normAutofit fontScale="92500" lnSpcReduction="10000"/>
                  </a:bodyPr>
                  <a:lstStyle/>
                  <a:p>
                    <a:pPr algn="ctr"/>
                    <a:endParaRPr lang="it-IT"/>
                  </a:p>
                </p:txBody>
              </p:sp>
            </p:grpSp>
            <p:pic>
              <p:nvPicPr>
                <p:cNvPr id="856" name="Immagine 855"/>
                <p:cNvPicPr/>
                <p:nvPr/>
              </p:nvPicPr>
              <p:blipFill rotWithShape="1">
                <a:blip r:embed="rId3"/>
                <a:srcRect l="56303" t="35206" r="41249" b="56731"/>
                <a:stretch/>
              </p:blipFill>
              <p:spPr bwMode="auto">
                <a:xfrm>
                  <a:off x="3290973" y="2484412"/>
                  <a:ext cx="254481" cy="276042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</p:grpSp>
          <p:cxnSp>
            <p:nvCxnSpPr>
              <p:cNvPr id="853" name="Connettore diritto 855"/>
              <p:cNvCxnSpPr/>
              <p:nvPr/>
            </p:nvCxnSpPr>
            <p:spPr>
              <a:xfrm flipV="1">
                <a:off x="2648311" y="1867624"/>
                <a:ext cx="1302588" cy="1229260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Connettore diritto 856"/>
              <p:cNvCxnSpPr/>
              <p:nvPr/>
            </p:nvCxnSpPr>
            <p:spPr>
              <a:xfrm flipV="1">
                <a:off x="2691442" y="2665566"/>
                <a:ext cx="2789383" cy="431320"/>
              </a:xfrm>
              <a:prstGeom prst="line">
                <a:avLst/>
              </a:prstGeom>
              <a:ln w="38100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1" name="CasellaDiTesto 850"/>
            <p:cNvSpPr txBox="1"/>
            <p:nvPr/>
          </p:nvSpPr>
          <p:spPr>
            <a:xfrm>
              <a:off x="4031796" y="1925020"/>
              <a:ext cx="1368131" cy="369332"/>
            </a:xfrm>
            <a:prstGeom prst="rect">
              <a:avLst/>
            </a:prstGeom>
            <a:noFill/>
          </p:spPr>
          <p:txBody>
            <a:bodyPr wrap="none" rtlCol="0">
              <a:normAutofit fontScale="55000" lnSpcReduction="20000"/>
            </a:bodyPr>
            <a:lstStyle/>
            <a:p>
              <a:r>
                <a:rPr lang="it-IT" b="1" dirty="0" smtClean="0">
                  <a:solidFill>
                    <a:srgbClr val="0070C0"/>
                  </a:solidFill>
                </a:rPr>
                <a:t>Field of </a:t>
              </a:r>
              <a:r>
                <a:rPr lang="it-IT" b="1" dirty="0" err="1" smtClean="0">
                  <a:solidFill>
                    <a:srgbClr val="0070C0"/>
                  </a:solidFill>
                </a:rPr>
                <a:t>view</a:t>
              </a:r>
              <a:endParaRPr lang="it-IT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65" name="Gruppo 864"/>
          <p:cNvGrpSpPr/>
          <p:nvPr/>
        </p:nvGrpSpPr>
        <p:grpSpPr>
          <a:xfrm>
            <a:off x="630928" y="1051086"/>
            <a:ext cx="2947957" cy="2091090"/>
            <a:chOff x="37987" y="2325057"/>
            <a:chExt cx="4001835" cy="2988504"/>
          </a:xfrm>
        </p:grpSpPr>
        <p:sp>
          <p:nvSpPr>
            <p:cNvPr id="866" name="AutoShape 3"/>
            <p:cNvSpPr>
              <a:spLocks noChangeAspect="1" noChangeArrowheads="1" noTextEdit="1"/>
            </p:cNvSpPr>
            <p:nvPr/>
          </p:nvSpPr>
          <p:spPr bwMode="auto">
            <a:xfrm>
              <a:off x="37987" y="2325057"/>
              <a:ext cx="4001835" cy="2988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/>
            </a:bodyPr>
            <a:lstStyle/>
            <a:p>
              <a:endParaRPr lang="it-IT" sz="1350"/>
            </a:p>
          </p:txBody>
        </p:sp>
        <p:grpSp>
          <p:nvGrpSpPr>
            <p:cNvPr id="867" name="Group 205"/>
            <p:cNvGrpSpPr>
              <a:grpSpLocks/>
            </p:cNvGrpSpPr>
            <p:nvPr/>
          </p:nvGrpSpPr>
          <p:grpSpPr bwMode="auto">
            <a:xfrm>
              <a:off x="39631" y="2479172"/>
              <a:ext cx="3687429" cy="2797888"/>
              <a:chOff x="166" y="1320"/>
              <a:chExt cx="3366" cy="2554"/>
            </a:xfrm>
          </p:grpSpPr>
          <p:sp>
            <p:nvSpPr>
              <p:cNvPr id="1481" name="Rectangle 5"/>
              <p:cNvSpPr>
                <a:spLocks noChangeArrowheads="1"/>
              </p:cNvSpPr>
              <p:nvPr/>
            </p:nvSpPr>
            <p:spPr bwMode="auto">
              <a:xfrm>
                <a:off x="591" y="1379"/>
                <a:ext cx="2835" cy="209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it-IT" sz="1350" dirty="0"/>
              </a:p>
            </p:txBody>
          </p:sp>
          <p:sp>
            <p:nvSpPr>
              <p:cNvPr id="1482" name="Line 6"/>
              <p:cNvSpPr>
                <a:spLocks noChangeShapeType="1"/>
              </p:cNvSpPr>
              <p:nvPr/>
            </p:nvSpPr>
            <p:spPr bwMode="auto">
              <a:xfrm>
                <a:off x="591" y="3470"/>
                <a:ext cx="2835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3" name="Line 7"/>
              <p:cNvSpPr>
                <a:spLocks noChangeShapeType="1"/>
              </p:cNvSpPr>
              <p:nvPr/>
            </p:nvSpPr>
            <p:spPr bwMode="auto">
              <a:xfrm>
                <a:off x="591" y="1379"/>
                <a:ext cx="2835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4" name="Line 8"/>
              <p:cNvSpPr>
                <a:spLocks noChangeShapeType="1"/>
              </p:cNvSpPr>
              <p:nvPr/>
            </p:nvSpPr>
            <p:spPr bwMode="auto">
              <a:xfrm flipV="1">
                <a:off x="591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5" name="Line 9"/>
              <p:cNvSpPr>
                <a:spLocks noChangeShapeType="1"/>
              </p:cNvSpPr>
              <p:nvPr/>
            </p:nvSpPr>
            <p:spPr bwMode="auto">
              <a:xfrm flipV="1">
                <a:off x="1063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6" name="Line 10"/>
              <p:cNvSpPr>
                <a:spLocks noChangeShapeType="1"/>
              </p:cNvSpPr>
              <p:nvPr/>
            </p:nvSpPr>
            <p:spPr bwMode="auto">
              <a:xfrm flipV="1">
                <a:off x="1536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7" name="Line 11"/>
              <p:cNvSpPr>
                <a:spLocks noChangeShapeType="1"/>
              </p:cNvSpPr>
              <p:nvPr/>
            </p:nvSpPr>
            <p:spPr bwMode="auto">
              <a:xfrm flipV="1">
                <a:off x="2008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8" name="Line 12"/>
              <p:cNvSpPr>
                <a:spLocks noChangeShapeType="1"/>
              </p:cNvSpPr>
              <p:nvPr/>
            </p:nvSpPr>
            <p:spPr bwMode="auto">
              <a:xfrm flipV="1">
                <a:off x="2481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9" name="Line 13"/>
              <p:cNvSpPr>
                <a:spLocks noChangeShapeType="1"/>
              </p:cNvSpPr>
              <p:nvPr/>
            </p:nvSpPr>
            <p:spPr bwMode="auto">
              <a:xfrm flipV="1">
                <a:off x="2953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0" name="Line 14"/>
              <p:cNvSpPr>
                <a:spLocks noChangeShapeType="1"/>
              </p:cNvSpPr>
              <p:nvPr/>
            </p:nvSpPr>
            <p:spPr bwMode="auto">
              <a:xfrm flipV="1">
                <a:off x="3426" y="3442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1" name="Line 15"/>
              <p:cNvSpPr>
                <a:spLocks noChangeShapeType="1"/>
              </p:cNvSpPr>
              <p:nvPr/>
            </p:nvSpPr>
            <p:spPr bwMode="auto">
              <a:xfrm>
                <a:off x="591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2" name="Line 16"/>
              <p:cNvSpPr>
                <a:spLocks noChangeShapeType="1"/>
              </p:cNvSpPr>
              <p:nvPr/>
            </p:nvSpPr>
            <p:spPr bwMode="auto">
              <a:xfrm>
                <a:off x="1063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3" name="Line 17"/>
              <p:cNvSpPr>
                <a:spLocks noChangeShapeType="1"/>
              </p:cNvSpPr>
              <p:nvPr/>
            </p:nvSpPr>
            <p:spPr bwMode="auto">
              <a:xfrm>
                <a:off x="1536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4" name="Line 18"/>
              <p:cNvSpPr>
                <a:spLocks noChangeShapeType="1"/>
              </p:cNvSpPr>
              <p:nvPr/>
            </p:nvSpPr>
            <p:spPr bwMode="auto">
              <a:xfrm>
                <a:off x="2008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5" name="Line 19"/>
              <p:cNvSpPr>
                <a:spLocks noChangeShapeType="1"/>
              </p:cNvSpPr>
              <p:nvPr/>
            </p:nvSpPr>
            <p:spPr bwMode="auto">
              <a:xfrm>
                <a:off x="2481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6" name="Line 20"/>
              <p:cNvSpPr>
                <a:spLocks noChangeShapeType="1"/>
              </p:cNvSpPr>
              <p:nvPr/>
            </p:nvSpPr>
            <p:spPr bwMode="auto">
              <a:xfrm>
                <a:off x="2953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7" name="Line 21"/>
              <p:cNvSpPr>
                <a:spLocks noChangeShapeType="1"/>
              </p:cNvSpPr>
              <p:nvPr/>
            </p:nvSpPr>
            <p:spPr bwMode="auto">
              <a:xfrm>
                <a:off x="3426" y="1379"/>
                <a:ext cx="0" cy="28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98" name="Rectangle 22"/>
              <p:cNvSpPr>
                <a:spLocks noChangeArrowheads="1"/>
              </p:cNvSpPr>
              <p:nvPr/>
            </p:nvSpPr>
            <p:spPr bwMode="auto">
              <a:xfrm>
                <a:off x="483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400</a:t>
                </a:r>
                <a:endParaRPr lang="it-IT" altLang="it-IT" sz="1350" dirty="0"/>
              </a:p>
            </p:txBody>
          </p:sp>
          <p:sp>
            <p:nvSpPr>
              <p:cNvPr id="1499" name="Rectangle 23"/>
              <p:cNvSpPr>
                <a:spLocks noChangeArrowheads="1"/>
              </p:cNvSpPr>
              <p:nvPr/>
            </p:nvSpPr>
            <p:spPr bwMode="auto">
              <a:xfrm>
                <a:off x="956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450</a:t>
                </a:r>
                <a:endParaRPr lang="it-IT" altLang="it-IT" sz="1350" dirty="0"/>
              </a:p>
            </p:txBody>
          </p:sp>
          <p:sp>
            <p:nvSpPr>
              <p:cNvPr id="1500" name="Rectangle 24"/>
              <p:cNvSpPr>
                <a:spLocks noChangeArrowheads="1"/>
              </p:cNvSpPr>
              <p:nvPr/>
            </p:nvSpPr>
            <p:spPr bwMode="auto">
              <a:xfrm>
                <a:off x="1428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500</a:t>
                </a:r>
                <a:endParaRPr lang="it-IT" altLang="it-IT" sz="1350" dirty="0"/>
              </a:p>
            </p:txBody>
          </p:sp>
          <p:sp>
            <p:nvSpPr>
              <p:cNvPr id="1501" name="Rectangle 25"/>
              <p:cNvSpPr>
                <a:spLocks noChangeArrowheads="1"/>
              </p:cNvSpPr>
              <p:nvPr/>
            </p:nvSpPr>
            <p:spPr bwMode="auto">
              <a:xfrm>
                <a:off x="1901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550</a:t>
                </a:r>
                <a:endParaRPr lang="it-IT" altLang="it-IT" sz="1350" dirty="0"/>
              </a:p>
            </p:txBody>
          </p:sp>
          <p:sp>
            <p:nvSpPr>
              <p:cNvPr id="1502" name="Rectangle 26"/>
              <p:cNvSpPr>
                <a:spLocks noChangeArrowheads="1"/>
              </p:cNvSpPr>
              <p:nvPr/>
            </p:nvSpPr>
            <p:spPr bwMode="auto">
              <a:xfrm>
                <a:off x="2373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600</a:t>
                </a:r>
                <a:endParaRPr lang="it-IT" altLang="it-IT" sz="1350" dirty="0"/>
              </a:p>
            </p:txBody>
          </p:sp>
          <p:sp>
            <p:nvSpPr>
              <p:cNvPr id="1503" name="Rectangle 27"/>
              <p:cNvSpPr>
                <a:spLocks noChangeArrowheads="1"/>
              </p:cNvSpPr>
              <p:nvPr/>
            </p:nvSpPr>
            <p:spPr bwMode="auto">
              <a:xfrm>
                <a:off x="2846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650</a:t>
                </a:r>
                <a:endParaRPr lang="it-IT" altLang="it-IT" sz="1350" dirty="0"/>
              </a:p>
            </p:txBody>
          </p:sp>
          <p:sp>
            <p:nvSpPr>
              <p:cNvPr id="1504" name="Rectangle 28"/>
              <p:cNvSpPr>
                <a:spLocks noChangeArrowheads="1"/>
              </p:cNvSpPr>
              <p:nvPr/>
            </p:nvSpPr>
            <p:spPr bwMode="auto">
              <a:xfrm>
                <a:off x="3318" y="353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700</a:t>
                </a:r>
                <a:endParaRPr lang="it-IT" altLang="it-IT" sz="1350" dirty="0"/>
              </a:p>
            </p:txBody>
          </p:sp>
          <p:sp>
            <p:nvSpPr>
              <p:cNvPr id="1505" name="Rectangle 29"/>
              <p:cNvSpPr>
                <a:spLocks noChangeArrowheads="1"/>
              </p:cNvSpPr>
              <p:nvPr/>
            </p:nvSpPr>
            <p:spPr bwMode="auto">
              <a:xfrm>
                <a:off x="1500" y="3709"/>
                <a:ext cx="1026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Wavelength [nm]</a:t>
                </a:r>
                <a:endParaRPr lang="it-IT" altLang="it-IT" sz="1350"/>
              </a:p>
            </p:txBody>
          </p:sp>
          <p:sp>
            <p:nvSpPr>
              <p:cNvPr id="1506" name="Line 30"/>
              <p:cNvSpPr>
                <a:spLocks noChangeShapeType="1"/>
              </p:cNvSpPr>
              <p:nvPr/>
            </p:nvSpPr>
            <p:spPr bwMode="auto">
              <a:xfrm flipV="1">
                <a:off x="591" y="1379"/>
                <a:ext cx="0" cy="2091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07" name="Line 31"/>
              <p:cNvSpPr>
                <a:spLocks noChangeShapeType="1"/>
              </p:cNvSpPr>
              <p:nvPr/>
            </p:nvSpPr>
            <p:spPr bwMode="auto">
              <a:xfrm flipV="1">
                <a:off x="3426" y="1379"/>
                <a:ext cx="0" cy="2091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08" name="Line 32"/>
              <p:cNvSpPr>
                <a:spLocks noChangeShapeType="1"/>
              </p:cNvSpPr>
              <p:nvPr/>
            </p:nvSpPr>
            <p:spPr bwMode="auto">
              <a:xfrm>
                <a:off x="591" y="3470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09" name="Line 33"/>
              <p:cNvSpPr>
                <a:spLocks noChangeShapeType="1"/>
              </p:cNvSpPr>
              <p:nvPr/>
            </p:nvSpPr>
            <p:spPr bwMode="auto">
              <a:xfrm>
                <a:off x="591" y="3052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0" name="Line 34"/>
              <p:cNvSpPr>
                <a:spLocks noChangeShapeType="1"/>
              </p:cNvSpPr>
              <p:nvPr/>
            </p:nvSpPr>
            <p:spPr bwMode="auto">
              <a:xfrm>
                <a:off x="591" y="2634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1" name="Line 35"/>
              <p:cNvSpPr>
                <a:spLocks noChangeShapeType="1"/>
              </p:cNvSpPr>
              <p:nvPr/>
            </p:nvSpPr>
            <p:spPr bwMode="auto">
              <a:xfrm>
                <a:off x="591" y="2216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2" name="Line 36"/>
              <p:cNvSpPr>
                <a:spLocks noChangeShapeType="1"/>
              </p:cNvSpPr>
              <p:nvPr/>
            </p:nvSpPr>
            <p:spPr bwMode="auto">
              <a:xfrm>
                <a:off x="591" y="1797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3" name="Line 37"/>
              <p:cNvSpPr>
                <a:spLocks noChangeShapeType="1"/>
              </p:cNvSpPr>
              <p:nvPr/>
            </p:nvSpPr>
            <p:spPr bwMode="auto">
              <a:xfrm>
                <a:off x="591" y="1379"/>
                <a:ext cx="28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4" name="Line 38"/>
              <p:cNvSpPr>
                <a:spLocks noChangeShapeType="1"/>
              </p:cNvSpPr>
              <p:nvPr/>
            </p:nvSpPr>
            <p:spPr bwMode="auto">
              <a:xfrm flipH="1">
                <a:off x="3397" y="3470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5" name="Line 39"/>
              <p:cNvSpPr>
                <a:spLocks noChangeShapeType="1"/>
              </p:cNvSpPr>
              <p:nvPr/>
            </p:nvSpPr>
            <p:spPr bwMode="auto">
              <a:xfrm flipH="1">
                <a:off x="3397" y="3052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6" name="Line 40"/>
              <p:cNvSpPr>
                <a:spLocks noChangeShapeType="1"/>
              </p:cNvSpPr>
              <p:nvPr/>
            </p:nvSpPr>
            <p:spPr bwMode="auto">
              <a:xfrm flipH="1">
                <a:off x="3397" y="2634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7" name="Line 41"/>
              <p:cNvSpPr>
                <a:spLocks noChangeShapeType="1"/>
              </p:cNvSpPr>
              <p:nvPr/>
            </p:nvSpPr>
            <p:spPr bwMode="auto">
              <a:xfrm flipH="1">
                <a:off x="3397" y="2216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8" name="Line 42"/>
              <p:cNvSpPr>
                <a:spLocks noChangeShapeType="1"/>
              </p:cNvSpPr>
              <p:nvPr/>
            </p:nvSpPr>
            <p:spPr bwMode="auto">
              <a:xfrm flipH="1">
                <a:off x="3397" y="1797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19" name="Line 43"/>
              <p:cNvSpPr>
                <a:spLocks noChangeShapeType="1"/>
              </p:cNvSpPr>
              <p:nvPr/>
            </p:nvSpPr>
            <p:spPr bwMode="auto">
              <a:xfrm flipH="1">
                <a:off x="3397" y="1379"/>
                <a:ext cx="29" cy="0"/>
              </a:xfrm>
              <a:prstGeom prst="line">
                <a:avLst/>
              </a:prstGeom>
              <a:noFill/>
              <a:ln w="6350" cap="flat">
                <a:solidFill>
                  <a:srgbClr val="2626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20" name="Rectangle 44"/>
              <p:cNvSpPr>
                <a:spLocks noChangeArrowheads="1"/>
              </p:cNvSpPr>
              <p:nvPr/>
            </p:nvSpPr>
            <p:spPr bwMode="auto">
              <a:xfrm>
                <a:off x="479" y="3411"/>
                <a:ext cx="7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0</a:t>
                </a:r>
                <a:endParaRPr lang="it-IT" altLang="it-IT" sz="1350" dirty="0"/>
              </a:p>
            </p:txBody>
          </p:sp>
          <p:sp>
            <p:nvSpPr>
              <p:cNvPr id="1521" name="Rectangle 45"/>
              <p:cNvSpPr>
                <a:spLocks noChangeArrowheads="1"/>
              </p:cNvSpPr>
              <p:nvPr/>
            </p:nvSpPr>
            <p:spPr bwMode="auto">
              <a:xfrm>
                <a:off x="408" y="2994"/>
                <a:ext cx="14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20</a:t>
                </a:r>
                <a:endParaRPr lang="it-IT" altLang="it-IT" sz="1350" dirty="0"/>
              </a:p>
            </p:txBody>
          </p:sp>
          <p:sp>
            <p:nvSpPr>
              <p:cNvPr id="1522" name="Rectangle 46"/>
              <p:cNvSpPr>
                <a:spLocks noChangeArrowheads="1"/>
              </p:cNvSpPr>
              <p:nvPr/>
            </p:nvSpPr>
            <p:spPr bwMode="auto">
              <a:xfrm>
                <a:off x="408" y="2576"/>
                <a:ext cx="14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40</a:t>
                </a:r>
                <a:endParaRPr lang="it-IT" altLang="it-IT" sz="1350" dirty="0"/>
              </a:p>
            </p:txBody>
          </p:sp>
          <p:sp>
            <p:nvSpPr>
              <p:cNvPr id="1523" name="Rectangle 47"/>
              <p:cNvSpPr>
                <a:spLocks noChangeArrowheads="1"/>
              </p:cNvSpPr>
              <p:nvPr/>
            </p:nvSpPr>
            <p:spPr bwMode="auto">
              <a:xfrm>
                <a:off x="408" y="2155"/>
                <a:ext cx="14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60</a:t>
                </a:r>
                <a:endParaRPr lang="it-IT" altLang="it-IT" sz="1350" dirty="0"/>
              </a:p>
            </p:txBody>
          </p:sp>
          <p:sp>
            <p:nvSpPr>
              <p:cNvPr id="1524" name="Rectangle 48"/>
              <p:cNvSpPr>
                <a:spLocks noChangeArrowheads="1"/>
              </p:cNvSpPr>
              <p:nvPr/>
            </p:nvSpPr>
            <p:spPr bwMode="auto">
              <a:xfrm>
                <a:off x="408" y="1737"/>
                <a:ext cx="14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80</a:t>
                </a:r>
                <a:endParaRPr lang="it-IT" altLang="it-IT" sz="1350" dirty="0"/>
              </a:p>
            </p:txBody>
          </p:sp>
          <p:sp>
            <p:nvSpPr>
              <p:cNvPr id="1525" name="Rectangle 49"/>
              <p:cNvSpPr>
                <a:spLocks noChangeArrowheads="1"/>
              </p:cNvSpPr>
              <p:nvPr/>
            </p:nvSpPr>
            <p:spPr bwMode="auto">
              <a:xfrm>
                <a:off x="336" y="1320"/>
                <a:ext cx="214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00" dirty="0">
                    <a:solidFill>
                      <a:srgbClr val="262626"/>
                    </a:solidFill>
                  </a:rPr>
                  <a:t>100</a:t>
                </a:r>
                <a:endParaRPr lang="it-IT" altLang="it-IT" sz="1350" dirty="0"/>
              </a:p>
            </p:txBody>
          </p:sp>
          <p:sp>
            <p:nvSpPr>
              <p:cNvPr id="1526" name="Rectangle 50"/>
              <p:cNvSpPr>
                <a:spLocks noChangeArrowheads="1"/>
              </p:cNvSpPr>
              <p:nvPr/>
            </p:nvSpPr>
            <p:spPr bwMode="auto">
              <a:xfrm rot="16200000">
                <a:off x="230" y="2744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I</a:t>
                </a:r>
                <a:endParaRPr lang="it-IT" altLang="it-IT" sz="1350"/>
              </a:p>
            </p:txBody>
          </p:sp>
          <p:sp>
            <p:nvSpPr>
              <p:cNvPr id="1527" name="Rectangle 51"/>
              <p:cNvSpPr>
                <a:spLocks noChangeArrowheads="1"/>
              </p:cNvSpPr>
              <p:nvPr/>
            </p:nvSpPr>
            <p:spPr bwMode="auto">
              <a:xfrm rot="16200000">
                <a:off x="212" y="2684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n</a:t>
                </a:r>
                <a:endParaRPr lang="it-IT" altLang="it-IT" sz="1350"/>
              </a:p>
            </p:txBody>
          </p:sp>
          <p:sp>
            <p:nvSpPr>
              <p:cNvPr id="1528" name="Rectangle 52"/>
              <p:cNvSpPr>
                <a:spLocks noChangeArrowheads="1"/>
              </p:cNvSpPr>
              <p:nvPr/>
            </p:nvSpPr>
            <p:spPr bwMode="auto">
              <a:xfrm rot="16200000">
                <a:off x="230" y="2629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t</a:t>
                </a:r>
                <a:endParaRPr lang="it-IT" altLang="it-IT" sz="1350"/>
              </a:p>
            </p:txBody>
          </p:sp>
          <p:sp>
            <p:nvSpPr>
              <p:cNvPr id="1529" name="Rectangle 53"/>
              <p:cNvSpPr>
                <a:spLocks noChangeArrowheads="1"/>
              </p:cNvSpPr>
              <p:nvPr/>
            </p:nvSpPr>
            <p:spPr bwMode="auto">
              <a:xfrm rot="16200000">
                <a:off x="212" y="2569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 dirty="0">
                    <a:solidFill>
                      <a:srgbClr val="000000"/>
                    </a:solidFill>
                  </a:rPr>
                  <a:t>e</a:t>
                </a:r>
                <a:endParaRPr lang="it-IT" altLang="it-IT" sz="1350" dirty="0"/>
              </a:p>
            </p:txBody>
          </p:sp>
          <p:sp>
            <p:nvSpPr>
              <p:cNvPr id="1530" name="Rectangle 54"/>
              <p:cNvSpPr>
                <a:spLocks noChangeArrowheads="1"/>
              </p:cNvSpPr>
              <p:nvPr/>
            </p:nvSpPr>
            <p:spPr bwMode="auto">
              <a:xfrm rot="16200000">
                <a:off x="212" y="2493"/>
                <a:ext cx="77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 dirty="0" err="1">
                    <a:solidFill>
                      <a:srgbClr val="000000"/>
                    </a:solidFill>
                  </a:rPr>
                  <a:t>n</a:t>
                </a:r>
                <a:endParaRPr lang="it-IT" altLang="it-IT" sz="1350" dirty="0"/>
              </a:p>
            </p:txBody>
          </p:sp>
          <p:sp>
            <p:nvSpPr>
              <p:cNvPr id="1531" name="Rectangle 55"/>
              <p:cNvSpPr>
                <a:spLocks noChangeArrowheads="1"/>
              </p:cNvSpPr>
              <p:nvPr/>
            </p:nvSpPr>
            <p:spPr bwMode="auto">
              <a:xfrm rot="16200000">
                <a:off x="215" y="2422"/>
                <a:ext cx="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 dirty="0" err="1">
                    <a:solidFill>
                      <a:srgbClr val="000000"/>
                    </a:solidFill>
                  </a:rPr>
                  <a:t>s</a:t>
                </a:r>
                <a:endParaRPr lang="it-IT" altLang="it-IT" sz="1350" dirty="0"/>
              </a:p>
            </p:txBody>
          </p:sp>
          <p:sp>
            <p:nvSpPr>
              <p:cNvPr id="1532" name="Rectangle 56"/>
              <p:cNvSpPr>
                <a:spLocks noChangeArrowheads="1"/>
              </p:cNvSpPr>
              <p:nvPr/>
            </p:nvSpPr>
            <p:spPr bwMode="auto">
              <a:xfrm rot="16200000">
                <a:off x="234" y="2370"/>
                <a:ext cx="31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i</a:t>
                </a:r>
                <a:endParaRPr lang="it-IT" altLang="it-IT" sz="1350"/>
              </a:p>
            </p:txBody>
          </p:sp>
          <p:sp>
            <p:nvSpPr>
              <p:cNvPr id="1533" name="Rectangle 57"/>
              <p:cNvSpPr>
                <a:spLocks noChangeArrowheads="1"/>
              </p:cNvSpPr>
              <p:nvPr/>
            </p:nvSpPr>
            <p:spPr bwMode="auto">
              <a:xfrm rot="16200000">
                <a:off x="230" y="2334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t</a:t>
                </a:r>
                <a:endParaRPr lang="it-IT" altLang="it-IT" sz="1350"/>
              </a:p>
            </p:txBody>
          </p:sp>
          <p:sp>
            <p:nvSpPr>
              <p:cNvPr id="1534" name="Rectangle 58"/>
              <p:cNvSpPr>
                <a:spLocks noChangeArrowheads="1"/>
              </p:cNvSpPr>
              <p:nvPr/>
            </p:nvSpPr>
            <p:spPr bwMode="auto">
              <a:xfrm rot="16200000">
                <a:off x="215" y="2281"/>
                <a:ext cx="69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y</a:t>
                </a:r>
                <a:endParaRPr lang="it-IT" altLang="it-IT" sz="1350"/>
              </a:p>
            </p:txBody>
          </p:sp>
          <p:sp>
            <p:nvSpPr>
              <p:cNvPr id="1535" name="Rectangle 59"/>
              <p:cNvSpPr>
                <a:spLocks noChangeArrowheads="1"/>
              </p:cNvSpPr>
              <p:nvPr/>
            </p:nvSpPr>
            <p:spPr bwMode="auto">
              <a:xfrm rot="16200000">
                <a:off x="230" y="2227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 </a:t>
                </a:r>
                <a:endParaRPr lang="it-IT" altLang="it-IT" sz="1350"/>
              </a:p>
            </p:txBody>
          </p:sp>
          <p:sp>
            <p:nvSpPr>
              <p:cNvPr id="1536" name="Rectangle 60"/>
              <p:cNvSpPr>
                <a:spLocks noChangeArrowheads="1"/>
              </p:cNvSpPr>
              <p:nvPr/>
            </p:nvSpPr>
            <p:spPr bwMode="auto">
              <a:xfrm rot="16200000">
                <a:off x="230" y="2187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[</a:t>
                </a:r>
                <a:endParaRPr lang="it-IT" altLang="it-IT" sz="1350"/>
              </a:p>
            </p:txBody>
          </p:sp>
          <p:sp>
            <p:nvSpPr>
              <p:cNvPr id="1537" name="Rectangle 61"/>
              <p:cNvSpPr>
                <a:spLocks noChangeArrowheads="1"/>
              </p:cNvSpPr>
              <p:nvPr/>
            </p:nvSpPr>
            <p:spPr bwMode="auto">
              <a:xfrm rot="16200000">
                <a:off x="204" y="2119"/>
                <a:ext cx="92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A</a:t>
                </a:r>
                <a:endParaRPr lang="it-IT" altLang="it-IT" sz="1350"/>
              </a:p>
            </p:txBody>
          </p:sp>
          <p:sp>
            <p:nvSpPr>
              <p:cNvPr id="1538" name="Rectangle 62"/>
              <p:cNvSpPr>
                <a:spLocks noChangeArrowheads="1"/>
              </p:cNvSpPr>
              <p:nvPr/>
            </p:nvSpPr>
            <p:spPr bwMode="auto">
              <a:xfrm rot="16200000">
                <a:off x="230" y="2056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.</a:t>
                </a:r>
                <a:endParaRPr lang="it-IT" altLang="it-IT" sz="1350"/>
              </a:p>
            </p:txBody>
          </p:sp>
          <p:sp>
            <p:nvSpPr>
              <p:cNvPr id="1539" name="Rectangle 63"/>
              <p:cNvSpPr>
                <a:spLocks noChangeArrowheads="1"/>
              </p:cNvSpPr>
              <p:nvPr/>
            </p:nvSpPr>
            <p:spPr bwMode="auto">
              <a:xfrm rot="16200000">
                <a:off x="200" y="1984"/>
                <a:ext cx="100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U</a:t>
                </a:r>
                <a:endParaRPr lang="it-IT" altLang="it-IT" sz="1350"/>
              </a:p>
            </p:txBody>
          </p:sp>
          <p:sp>
            <p:nvSpPr>
              <p:cNvPr id="1540" name="Rectangle 64"/>
              <p:cNvSpPr>
                <a:spLocks noChangeArrowheads="1"/>
              </p:cNvSpPr>
              <p:nvPr/>
            </p:nvSpPr>
            <p:spPr bwMode="auto">
              <a:xfrm rot="16200000">
                <a:off x="230" y="1917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.</a:t>
                </a:r>
                <a:endParaRPr lang="it-IT" altLang="it-IT" sz="1350"/>
              </a:p>
            </p:txBody>
          </p:sp>
          <p:sp>
            <p:nvSpPr>
              <p:cNvPr id="1541" name="Rectangle 65"/>
              <p:cNvSpPr>
                <a:spLocks noChangeArrowheads="1"/>
              </p:cNvSpPr>
              <p:nvPr/>
            </p:nvSpPr>
            <p:spPr bwMode="auto">
              <a:xfrm rot="16200000">
                <a:off x="230" y="1877"/>
                <a:ext cx="3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275">
                    <a:solidFill>
                      <a:srgbClr val="000000"/>
                    </a:solidFill>
                  </a:rPr>
                  <a:t>]</a:t>
                </a:r>
                <a:endParaRPr lang="it-IT" altLang="it-IT" sz="1350"/>
              </a:p>
            </p:txBody>
          </p:sp>
          <p:sp>
            <p:nvSpPr>
              <p:cNvPr id="1542" name="Line 66"/>
              <p:cNvSpPr>
                <a:spLocks noChangeShapeType="1"/>
              </p:cNvSpPr>
              <p:nvPr/>
            </p:nvSpPr>
            <p:spPr bwMode="auto">
              <a:xfrm>
                <a:off x="590" y="3404"/>
                <a:ext cx="2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3" name="Line 67"/>
              <p:cNvSpPr>
                <a:spLocks noChangeShapeType="1"/>
              </p:cNvSpPr>
              <p:nvPr/>
            </p:nvSpPr>
            <p:spPr bwMode="auto">
              <a:xfrm flipV="1">
                <a:off x="592" y="340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4" name="Line 68"/>
              <p:cNvSpPr>
                <a:spLocks noChangeShapeType="1"/>
              </p:cNvSpPr>
              <p:nvPr/>
            </p:nvSpPr>
            <p:spPr bwMode="auto">
              <a:xfrm>
                <a:off x="596" y="3404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5" name="Line 69"/>
              <p:cNvSpPr>
                <a:spLocks noChangeShapeType="1"/>
              </p:cNvSpPr>
              <p:nvPr/>
            </p:nvSpPr>
            <p:spPr bwMode="auto">
              <a:xfrm flipV="1">
                <a:off x="600" y="3406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6" name="Line 70"/>
              <p:cNvSpPr>
                <a:spLocks noChangeShapeType="1"/>
              </p:cNvSpPr>
              <p:nvPr/>
            </p:nvSpPr>
            <p:spPr bwMode="auto">
              <a:xfrm>
                <a:off x="603" y="3406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7" name="Line 71"/>
              <p:cNvSpPr>
                <a:spLocks noChangeShapeType="1"/>
              </p:cNvSpPr>
              <p:nvPr/>
            </p:nvSpPr>
            <p:spPr bwMode="auto">
              <a:xfrm>
                <a:off x="607" y="3410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8" name="Line 72"/>
              <p:cNvSpPr>
                <a:spLocks noChangeShapeType="1"/>
              </p:cNvSpPr>
              <p:nvPr/>
            </p:nvSpPr>
            <p:spPr bwMode="auto">
              <a:xfrm flipV="1">
                <a:off x="611" y="3409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49" name="Line 73"/>
              <p:cNvSpPr>
                <a:spLocks noChangeShapeType="1"/>
              </p:cNvSpPr>
              <p:nvPr/>
            </p:nvSpPr>
            <p:spPr bwMode="auto">
              <a:xfrm flipV="1">
                <a:off x="614" y="340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0" name="Line 74"/>
              <p:cNvSpPr>
                <a:spLocks noChangeShapeType="1"/>
              </p:cNvSpPr>
              <p:nvPr/>
            </p:nvSpPr>
            <p:spPr bwMode="auto">
              <a:xfrm>
                <a:off x="618" y="340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1" name="Line 75"/>
              <p:cNvSpPr>
                <a:spLocks noChangeShapeType="1"/>
              </p:cNvSpPr>
              <p:nvPr/>
            </p:nvSpPr>
            <p:spPr bwMode="auto">
              <a:xfrm>
                <a:off x="622" y="341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2" name="Line 76"/>
              <p:cNvSpPr>
                <a:spLocks noChangeShapeType="1"/>
              </p:cNvSpPr>
              <p:nvPr/>
            </p:nvSpPr>
            <p:spPr bwMode="auto">
              <a:xfrm>
                <a:off x="626" y="3416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3" name="Line 77"/>
              <p:cNvSpPr>
                <a:spLocks noChangeShapeType="1"/>
              </p:cNvSpPr>
              <p:nvPr/>
            </p:nvSpPr>
            <p:spPr bwMode="auto">
              <a:xfrm flipV="1">
                <a:off x="629" y="3413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4" name="Line 78"/>
              <p:cNvSpPr>
                <a:spLocks noChangeShapeType="1"/>
              </p:cNvSpPr>
              <p:nvPr/>
            </p:nvSpPr>
            <p:spPr bwMode="auto">
              <a:xfrm>
                <a:off x="633" y="341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5" name="Line 79"/>
              <p:cNvSpPr>
                <a:spLocks noChangeShapeType="1"/>
              </p:cNvSpPr>
              <p:nvPr/>
            </p:nvSpPr>
            <p:spPr bwMode="auto">
              <a:xfrm flipV="1">
                <a:off x="637" y="3414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6" name="Line 80"/>
              <p:cNvSpPr>
                <a:spLocks noChangeShapeType="1"/>
              </p:cNvSpPr>
              <p:nvPr/>
            </p:nvSpPr>
            <p:spPr bwMode="auto">
              <a:xfrm flipV="1">
                <a:off x="640" y="3403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7" name="Line 81"/>
              <p:cNvSpPr>
                <a:spLocks noChangeShapeType="1"/>
              </p:cNvSpPr>
              <p:nvPr/>
            </p:nvSpPr>
            <p:spPr bwMode="auto">
              <a:xfrm>
                <a:off x="644" y="340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8" name="Line 82"/>
              <p:cNvSpPr>
                <a:spLocks noChangeShapeType="1"/>
              </p:cNvSpPr>
              <p:nvPr/>
            </p:nvSpPr>
            <p:spPr bwMode="auto">
              <a:xfrm flipV="1">
                <a:off x="648" y="3381"/>
                <a:ext cx="4" cy="2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59" name="Line 83"/>
              <p:cNvSpPr>
                <a:spLocks noChangeShapeType="1"/>
              </p:cNvSpPr>
              <p:nvPr/>
            </p:nvSpPr>
            <p:spPr bwMode="auto">
              <a:xfrm flipV="1">
                <a:off x="652" y="3371"/>
                <a:ext cx="3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0" name="Line 84"/>
              <p:cNvSpPr>
                <a:spLocks noChangeShapeType="1"/>
              </p:cNvSpPr>
              <p:nvPr/>
            </p:nvSpPr>
            <p:spPr bwMode="auto">
              <a:xfrm flipV="1">
                <a:off x="655" y="3359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1" name="Line 85"/>
              <p:cNvSpPr>
                <a:spLocks noChangeShapeType="1"/>
              </p:cNvSpPr>
              <p:nvPr/>
            </p:nvSpPr>
            <p:spPr bwMode="auto">
              <a:xfrm flipV="1">
                <a:off x="659" y="3358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2" name="Line 86"/>
              <p:cNvSpPr>
                <a:spLocks noChangeShapeType="1"/>
              </p:cNvSpPr>
              <p:nvPr/>
            </p:nvSpPr>
            <p:spPr bwMode="auto">
              <a:xfrm>
                <a:off x="663" y="3358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3" name="Line 87"/>
              <p:cNvSpPr>
                <a:spLocks noChangeShapeType="1"/>
              </p:cNvSpPr>
              <p:nvPr/>
            </p:nvSpPr>
            <p:spPr bwMode="auto">
              <a:xfrm>
                <a:off x="666" y="336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4" name="Line 88"/>
              <p:cNvSpPr>
                <a:spLocks noChangeShapeType="1"/>
              </p:cNvSpPr>
              <p:nvPr/>
            </p:nvSpPr>
            <p:spPr bwMode="auto">
              <a:xfrm>
                <a:off x="670" y="336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5" name="Line 89"/>
              <p:cNvSpPr>
                <a:spLocks noChangeShapeType="1"/>
              </p:cNvSpPr>
              <p:nvPr/>
            </p:nvSpPr>
            <p:spPr bwMode="auto">
              <a:xfrm>
                <a:off x="674" y="3365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6" name="Line 90"/>
              <p:cNvSpPr>
                <a:spLocks noChangeShapeType="1"/>
              </p:cNvSpPr>
              <p:nvPr/>
            </p:nvSpPr>
            <p:spPr bwMode="auto">
              <a:xfrm flipV="1">
                <a:off x="677" y="3356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7" name="Line 91"/>
              <p:cNvSpPr>
                <a:spLocks noChangeShapeType="1"/>
              </p:cNvSpPr>
              <p:nvPr/>
            </p:nvSpPr>
            <p:spPr bwMode="auto">
              <a:xfrm flipV="1">
                <a:off x="681" y="3348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8" name="Line 92"/>
              <p:cNvSpPr>
                <a:spLocks noChangeShapeType="1"/>
              </p:cNvSpPr>
              <p:nvPr/>
            </p:nvSpPr>
            <p:spPr bwMode="auto">
              <a:xfrm flipV="1">
                <a:off x="685" y="3337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69" name="Line 93"/>
              <p:cNvSpPr>
                <a:spLocks noChangeShapeType="1"/>
              </p:cNvSpPr>
              <p:nvPr/>
            </p:nvSpPr>
            <p:spPr bwMode="auto">
              <a:xfrm flipV="1">
                <a:off x="689" y="3333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0" name="Line 94"/>
              <p:cNvSpPr>
                <a:spLocks noChangeShapeType="1"/>
              </p:cNvSpPr>
              <p:nvPr/>
            </p:nvSpPr>
            <p:spPr bwMode="auto">
              <a:xfrm>
                <a:off x="692" y="333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1" name="Line 95"/>
              <p:cNvSpPr>
                <a:spLocks noChangeShapeType="1"/>
              </p:cNvSpPr>
              <p:nvPr/>
            </p:nvSpPr>
            <p:spPr bwMode="auto">
              <a:xfrm>
                <a:off x="696" y="3338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2" name="Line 96"/>
              <p:cNvSpPr>
                <a:spLocks noChangeShapeType="1"/>
              </p:cNvSpPr>
              <p:nvPr/>
            </p:nvSpPr>
            <p:spPr bwMode="auto">
              <a:xfrm>
                <a:off x="700" y="3354"/>
                <a:ext cx="3" cy="2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3" name="Line 97"/>
              <p:cNvSpPr>
                <a:spLocks noChangeShapeType="1"/>
              </p:cNvSpPr>
              <p:nvPr/>
            </p:nvSpPr>
            <p:spPr bwMode="auto">
              <a:xfrm>
                <a:off x="703" y="3379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4" name="Line 98"/>
              <p:cNvSpPr>
                <a:spLocks noChangeShapeType="1"/>
              </p:cNvSpPr>
              <p:nvPr/>
            </p:nvSpPr>
            <p:spPr bwMode="auto">
              <a:xfrm>
                <a:off x="707" y="3393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5" name="Line 99"/>
              <p:cNvSpPr>
                <a:spLocks noChangeShapeType="1"/>
              </p:cNvSpPr>
              <p:nvPr/>
            </p:nvSpPr>
            <p:spPr bwMode="auto">
              <a:xfrm flipV="1">
                <a:off x="711" y="3408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6" name="Line 100"/>
              <p:cNvSpPr>
                <a:spLocks noChangeShapeType="1"/>
              </p:cNvSpPr>
              <p:nvPr/>
            </p:nvSpPr>
            <p:spPr bwMode="auto">
              <a:xfrm>
                <a:off x="715" y="3408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7" name="Line 101"/>
              <p:cNvSpPr>
                <a:spLocks noChangeShapeType="1"/>
              </p:cNvSpPr>
              <p:nvPr/>
            </p:nvSpPr>
            <p:spPr bwMode="auto">
              <a:xfrm>
                <a:off x="718" y="341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8" name="Line 102"/>
              <p:cNvSpPr>
                <a:spLocks noChangeShapeType="1"/>
              </p:cNvSpPr>
              <p:nvPr/>
            </p:nvSpPr>
            <p:spPr bwMode="auto">
              <a:xfrm flipV="1">
                <a:off x="722" y="3416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79" name="Line 103"/>
              <p:cNvSpPr>
                <a:spLocks noChangeShapeType="1"/>
              </p:cNvSpPr>
              <p:nvPr/>
            </p:nvSpPr>
            <p:spPr bwMode="auto">
              <a:xfrm flipV="1">
                <a:off x="726" y="341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0" name="Line 104"/>
              <p:cNvSpPr>
                <a:spLocks noChangeShapeType="1"/>
              </p:cNvSpPr>
              <p:nvPr/>
            </p:nvSpPr>
            <p:spPr bwMode="auto">
              <a:xfrm>
                <a:off x="730" y="3411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1" name="Line 105"/>
              <p:cNvSpPr>
                <a:spLocks noChangeShapeType="1"/>
              </p:cNvSpPr>
              <p:nvPr/>
            </p:nvSpPr>
            <p:spPr bwMode="auto">
              <a:xfrm flipV="1">
                <a:off x="733" y="340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2" name="Line 106"/>
              <p:cNvSpPr>
                <a:spLocks noChangeShapeType="1"/>
              </p:cNvSpPr>
              <p:nvPr/>
            </p:nvSpPr>
            <p:spPr bwMode="auto">
              <a:xfrm flipV="1">
                <a:off x="737" y="340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3" name="Line 107"/>
              <p:cNvSpPr>
                <a:spLocks noChangeShapeType="1"/>
              </p:cNvSpPr>
              <p:nvPr/>
            </p:nvSpPr>
            <p:spPr bwMode="auto">
              <a:xfrm flipV="1">
                <a:off x="741" y="3403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4" name="Line 108"/>
              <p:cNvSpPr>
                <a:spLocks noChangeShapeType="1"/>
              </p:cNvSpPr>
              <p:nvPr/>
            </p:nvSpPr>
            <p:spPr bwMode="auto">
              <a:xfrm flipV="1">
                <a:off x="744" y="3387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5" name="Line 109"/>
              <p:cNvSpPr>
                <a:spLocks noChangeShapeType="1"/>
              </p:cNvSpPr>
              <p:nvPr/>
            </p:nvSpPr>
            <p:spPr bwMode="auto">
              <a:xfrm flipV="1">
                <a:off x="748" y="338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6" name="Line 110"/>
              <p:cNvSpPr>
                <a:spLocks noChangeShapeType="1"/>
              </p:cNvSpPr>
              <p:nvPr/>
            </p:nvSpPr>
            <p:spPr bwMode="auto">
              <a:xfrm flipV="1">
                <a:off x="752" y="3367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7" name="Line 111"/>
              <p:cNvSpPr>
                <a:spLocks noChangeShapeType="1"/>
              </p:cNvSpPr>
              <p:nvPr/>
            </p:nvSpPr>
            <p:spPr bwMode="auto">
              <a:xfrm flipV="1">
                <a:off x="756" y="3365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8" name="Line 112"/>
              <p:cNvSpPr>
                <a:spLocks noChangeShapeType="1"/>
              </p:cNvSpPr>
              <p:nvPr/>
            </p:nvSpPr>
            <p:spPr bwMode="auto">
              <a:xfrm flipV="1">
                <a:off x="759" y="3356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89" name="Line 113"/>
              <p:cNvSpPr>
                <a:spLocks noChangeShapeType="1"/>
              </p:cNvSpPr>
              <p:nvPr/>
            </p:nvSpPr>
            <p:spPr bwMode="auto">
              <a:xfrm flipV="1">
                <a:off x="763" y="335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0" name="Line 114"/>
              <p:cNvSpPr>
                <a:spLocks noChangeShapeType="1"/>
              </p:cNvSpPr>
              <p:nvPr/>
            </p:nvSpPr>
            <p:spPr bwMode="auto">
              <a:xfrm>
                <a:off x="767" y="3355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1" name="Line 115"/>
              <p:cNvSpPr>
                <a:spLocks noChangeShapeType="1"/>
              </p:cNvSpPr>
              <p:nvPr/>
            </p:nvSpPr>
            <p:spPr bwMode="auto">
              <a:xfrm>
                <a:off x="770" y="335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2" name="Line 116"/>
              <p:cNvSpPr>
                <a:spLocks noChangeShapeType="1"/>
              </p:cNvSpPr>
              <p:nvPr/>
            </p:nvSpPr>
            <p:spPr bwMode="auto">
              <a:xfrm flipV="1">
                <a:off x="774" y="335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3" name="Line 117"/>
              <p:cNvSpPr>
                <a:spLocks noChangeShapeType="1"/>
              </p:cNvSpPr>
              <p:nvPr/>
            </p:nvSpPr>
            <p:spPr bwMode="auto">
              <a:xfrm flipV="1">
                <a:off x="778" y="3350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4" name="Line 118"/>
              <p:cNvSpPr>
                <a:spLocks noChangeShapeType="1"/>
              </p:cNvSpPr>
              <p:nvPr/>
            </p:nvSpPr>
            <p:spPr bwMode="auto">
              <a:xfrm flipV="1">
                <a:off x="782" y="3335"/>
                <a:ext cx="3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5" name="Line 119"/>
              <p:cNvSpPr>
                <a:spLocks noChangeShapeType="1"/>
              </p:cNvSpPr>
              <p:nvPr/>
            </p:nvSpPr>
            <p:spPr bwMode="auto">
              <a:xfrm>
                <a:off x="785" y="333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6" name="Line 120"/>
              <p:cNvSpPr>
                <a:spLocks noChangeShapeType="1"/>
              </p:cNvSpPr>
              <p:nvPr/>
            </p:nvSpPr>
            <p:spPr bwMode="auto">
              <a:xfrm flipV="1">
                <a:off x="789" y="3326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7" name="Line 121"/>
              <p:cNvSpPr>
                <a:spLocks noChangeShapeType="1"/>
              </p:cNvSpPr>
              <p:nvPr/>
            </p:nvSpPr>
            <p:spPr bwMode="auto">
              <a:xfrm>
                <a:off x="793" y="3326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8" name="Line 122"/>
              <p:cNvSpPr>
                <a:spLocks noChangeShapeType="1"/>
              </p:cNvSpPr>
              <p:nvPr/>
            </p:nvSpPr>
            <p:spPr bwMode="auto">
              <a:xfrm>
                <a:off x="797" y="3335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599" name="Line 123"/>
              <p:cNvSpPr>
                <a:spLocks noChangeShapeType="1"/>
              </p:cNvSpPr>
              <p:nvPr/>
            </p:nvSpPr>
            <p:spPr bwMode="auto">
              <a:xfrm>
                <a:off x="800" y="3339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0" name="Line 124"/>
              <p:cNvSpPr>
                <a:spLocks noChangeShapeType="1"/>
              </p:cNvSpPr>
              <p:nvPr/>
            </p:nvSpPr>
            <p:spPr bwMode="auto">
              <a:xfrm>
                <a:off x="804" y="334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1" name="Line 125"/>
              <p:cNvSpPr>
                <a:spLocks noChangeShapeType="1"/>
              </p:cNvSpPr>
              <p:nvPr/>
            </p:nvSpPr>
            <p:spPr bwMode="auto">
              <a:xfrm>
                <a:off x="808" y="3345"/>
                <a:ext cx="3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2" name="Line 126"/>
              <p:cNvSpPr>
                <a:spLocks noChangeShapeType="1"/>
              </p:cNvSpPr>
              <p:nvPr/>
            </p:nvSpPr>
            <p:spPr bwMode="auto">
              <a:xfrm>
                <a:off x="811" y="335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3" name="Line 127"/>
              <p:cNvSpPr>
                <a:spLocks noChangeShapeType="1"/>
              </p:cNvSpPr>
              <p:nvPr/>
            </p:nvSpPr>
            <p:spPr bwMode="auto">
              <a:xfrm>
                <a:off x="815" y="3365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4" name="Line 128"/>
              <p:cNvSpPr>
                <a:spLocks noChangeShapeType="1"/>
              </p:cNvSpPr>
              <p:nvPr/>
            </p:nvSpPr>
            <p:spPr bwMode="auto">
              <a:xfrm>
                <a:off x="819" y="3374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5" name="Line 129"/>
              <p:cNvSpPr>
                <a:spLocks noChangeShapeType="1"/>
              </p:cNvSpPr>
              <p:nvPr/>
            </p:nvSpPr>
            <p:spPr bwMode="auto">
              <a:xfrm>
                <a:off x="823" y="3380"/>
                <a:ext cx="3" cy="2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6" name="Line 130"/>
              <p:cNvSpPr>
                <a:spLocks noChangeShapeType="1"/>
              </p:cNvSpPr>
              <p:nvPr/>
            </p:nvSpPr>
            <p:spPr bwMode="auto">
              <a:xfrm flipV="1">
                <a:off x="826" y="339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7" name="Line 131"/>
              <p:cNvSpPr>
                <a:spLocks noChangeShapeType="1"/>
              </p:cNvSpPr>
              <p:nvPr/>
            </p:nvSpPr>
            <p:spPr bwMode="auto">
              <a:xfrm>
                <a:off x="830" y="339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8" name="Line 132"/>
              <p:cNvSpPr>
                <a:spLocks noChangeShapeType="1"/>
              </p:cNvSpPr>
              <p:nvPr/>
            </p:nvSpPr>
            <p:spPr bwMode="auto">
              <a:xfrm>
                <a:off x="834" y="340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09" name="Line 133"/>
              <p:cNvSpPr>
                <a:spLocks noChangeShapeType="1"/>
              </p:cNvSpPr>
              <p:nvPr/>
            </p:nvSpPr>
            <p:spPr bwMode="auto">
              <a:xfrm>
                <a:off x="838" y="3403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0" name="Line 134"/>
              <p:cNvSpPr>
                <a:spLocks noChangeShapeType="1"/>
              </p:cNvSpPr>
              <p:nvPr/>
            </p:nvSpPr>
            <p:spPr bwMode="auto">
              <a:xfrm flipV="1">
                <a:off x="841" y="3402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1" name="Line 135"/>
              <p:cNvSpPr>
                <a:spLocks noChangeShapeType="1"/>
              </p:cNvSpPr>
              <p:nvPr/>
            </p:nvSpPr>
            <p:spPr bwMode="auto">
              <a:xfrm>
                <a:off x="845" y="3402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2" name="Line 136"/>
              <p:cNvSpPr>
                <a:spLocks noChangeShapeType="1"/>
              </p:cNvSpPr>
              <p:nvPr/>
            </p:nvSpPr>
            <p:spPr bwMode="auto">
              <a:xfrm flipV="1">
                <a:off x="849" y="3402"/>
                <a:ext cx="3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3" name="Line 137"/>
              <p:cNvSpPr>
                <a:spLocks noChangeShapeType="1"/>
              </p:cNvSpPr>
              <p:nvPr/>
            </p:nvSpPr>
            <p:spPr bwMode="auto">
              <a:xfrm>
                <a:off x="852" y="3402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4" name="Line 138"/>
              <p:cNvSpPr>
                <a:spLocks noChangeShapeType="1"/>
              </p:cNvSpPr>
              <p:nvPr/>
            </p:nvSpPr>
            <p:spPr bwMode="auto">
              <a:xfrm flipV="1">
                <a:off x="856" y="340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5" name="Line 139"/>
              <p:cNvSpPr>
                <a:spLocks noChangeShapeType="1"/>
              </p:cNvSpPr>
              <p:nvPr/>
            </p:nvSpPr>
            <p:spPr bwMode="auto">
              <a:xfrm>
                <a:off x="860" y="3401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6" name="Line 140"/>
              <p:cNvSpPr>
                <a:spLocks noChangeShapeType="1"/>
              </p:cNvSpPr>
              <p:nvPr/>
            </p:nvSpPr>
            <p:spPr bwMode="auto">
              <a:xfrm>
                <a:off x="864" y="340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7" name="Line 141"/>
              <p:cNvSpPr>
                <a:spLocks noChangeShapeType="1"/>
              </p:cNvSpPr>
              <p:nvPr/>
            </p:nvSpPr>
            <p:spPr bwMode="auto">
              <a:xfrm>
                <a:off x="868" y="3402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8" name="Line 142"/>
              <p:cNvSpPr>
                <a:spLocks noChangeShapeType="1"/>
              </p:cNvSpPr>
              <p:nvPr/>
            </p:nvSpPr>
            <p:spPr bwMode="auto">
              <a:xfrm flipV="1">
                <a:off x="871" y="3399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19" name="Line 143"/>
              <p:cNvSpPr>
                <a:spLocks noChangeShapeType="1"/>
              </p:cNvSpPr>
              <p:nvPr/>
            </p:nvSpPr>
            <p:spPr bwMode="auto">
              <a:xfrm flipV="1">
                <a:off x="875" y="3389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0" name="Line 144"/>
              <p:cNvSpPr>
                <a:spLocks noChangeShapeType="1"/>
              </p:cNvSpPr>
              <p:nvPr/>
            </p:nvSpPr>
            <p:spPr bwMode="auto">
              <a:xfrm flipV="1">
                <a:off x="879" y="3384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1" name="Line 145"/>
              <p:cNvSpPr>
                <a:spLocks noChangeShapeType="1"/>
              </p:cNvSpPr>
              <p:nvPr/>
            </p:nvSpPr>
            <p:spPr bwMode="auto">
              <a:xfrm flipV="1">
                <a:off x="882" y="3379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2" name="Line 146"/>
              <p:cNvSpPr>
                <a:spLocks noChangeShapeType="1"/>
              </p:cNvSpPr>
              <p:nvPr/>
            </p:nvSpPr>
            <p:spPr bwMode="auto">
              <a:xfrm>
                <a:off x="886" y="3379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3" name="Line 147"/>
              <p:cNvSpPr>
                <a:spLocks noChangeShapeType="1"/>
              </p:cNvSpPr>
              <p:nvPr/>
            </p:nvSpPr>
            <p:spPr bwMode="auto">
              <a:xfrm flipV="1">
                <a:off x="890" y="3377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4" name="Line 148"/>
              <p:cNvSpPr>
                <a:spLocks noChangeShapeType="1"/>
              </p:cNvSpPr>
              <p:nvPr/>
            </p:nvSpPr>
            <p:spPr bwMode="auto">
              <a:xfrm>
                <a:off x="894" y="3377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5" name="Line 149"/>
              <p:cNvSpPr>
                <a:spLocks noChangeShapeType="1"/>
              </p:cNvSpPr>
              <p:nvPr/>
            </p:nvSpPr>
            <p:spPr bwMode="auto">
              <a:xfrm flipV="1">
                <a:off x="897" y="3371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6" name="Line 150"/>
              <p:cNvSpPr>
                <a:spLocks noChangeShapeType="1"/>
              </p:cNvSpPr>
              <p:nvPr/>
            </p:nvSpPr>
            <p:spPr bwMode="auto">
              <a:xfrm flipV="1">
                <a:off x="901" y="3351"/>
                <a:ext cx="4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7" name="Line 151"/>
              <p:cNvSpPr>
                <a:spLocks noChangeShapeType="1"/>
              </p:cNvSpPr>
              <p:nvPr/>
            </p:nvSpPr>
            <p:spPr bwMode="auto">
              <a:xfrm flipV="1">
                <a:off x="905" y="3302"/>
                <a:ext cx="3" cy="4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8" name="Line 152"/>
              <p:cNvSpPr>
                <a:spLocks noChangeShapeType="1"/>
              </p:cNvSpPr>
              <p:nvPr/>
            </p:nvSpPr>
            <p:spPr bwMode="auto">
              <a:xfrm flipV="1">
                <a:off x="908" y="3227"/>
                <a:ext cx="4" cy="7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29" name="Line 153"/>
              <p:cNvSpPr>
                <a:spLocks noChangeShapeType="1"/>
              </p:cNvSpPr>
              <p:nvPr/>
            </p:nvSpPr>
            <p:spPr bwMode="auto">
              <a:xfrm flipV="1">
                <a:off x="912" y="3154"/>
                <a:ext cx="4" cy="7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0" name="Line 154"/>
              <p:cNvSpPr>
                <a:spLocks noChangeShapeType="1"/>
              </p:cNvSpPr>
              <p:nvPr/>
            </p:nvSpPr>
            <p:spPr bwMode="auto">
              <a:xfrm flipV="1">
                <a:off x="916" y="3119"/>
                <a:ext cx="4" cy="3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1" name="Line 155"/>
              <p:cNvSpPr>
                <a:spLocks noChangeShapeType="1"/>
              </p:cNvSpPr>
              <p:nvPr/>
            </p:nvSpPr>
            <p:spPr bwMode="auto">
              <a:xfrm>
                <a:off x="920" y="3119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2" name="Line 156"/>
              <p:cNvSpPr>
                <a:spLocks noChangeShapeType="1"/>
              </p:cNvSpPr>
              <p:nvPr/>
            </p:nvSpPr>
            <p:spPr bwMode="auto">
              <a:xfrm>
                <a:off x="924" y="3122"/>
                <a:ext cx="3" cy="3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3" name="Line 157"/>
              <p:cNvSpPr>
                <a:spLocks noChangeShapeType="1"/>
              </p:cNvSpPr>
              <p:nvPr/>
            </p:nvSpPr>
            <p:spPr bwMode="auto">
              <a:xfrm>
                <a:off x="927" y="3157"/>
                <a:ext cx="4" cy="7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4" name="Line 158"/>
              <p:cNvSpPr>
                <a:spLocks noChangeShapeType="1"/>
              </p:cNvSpPr>
              <p:nvPr/>
            </p:nvSpPr>
            <p:spPr bwMode="auto">
              <a:xfrm>
                <a:off x="931" y="3232"/>
                <a:ext cx="4" cy="7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5" name="Line 159"/>
              <p:cNvSpPr>
                <a:spLocks noChangeShapeType="1"/>
              </p:cNvSpPr>
              <p:nvPr/>
            </p:nvSpPr>
            <p:spPr bwMode="auto">
              <a:xfrm>
                <a:off x="935" y="3306"/>
                <a:ext cx="4" cy="5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6" name="Line 160"/>
              <p:cNvSpPr>
                <a:spLocks noChangeShapeType="1"/>
              </p:cNvSpPr>
              <p:nvPr/>
            </p:nvSpPr>
            <p:spPr bwMode="auto">
              <a:xfrm>
                <a:off x="939" y="3358"/>
                <a:ext cx="3" cy="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7" name="Line 161"/>
              <p:cNvSpPr>
                <a:spLocks noChangeShapeType="1"/>
              </p:cNvSpPr>
              <p:nvPr/>
            </p:nvSpPr>
            <p:spPr bwMode="auto">
              <a:xfrm>
                <a:off x="942" y="3386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8" name="Line 162"/>
              <p:cNvSpPr>
                <a:spLocks noChangeShapeType="1"/>
              </p:cNvSpPr>
              <p:nvPr/>
            </p:nvSpPr>
            <p:spPr bwMode="auto">
              <a:xfrm>
                <a:off x="946" y="3386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39" name="Line 163"/>
              <p:cNvSpPr>
                <a:spLocks noChangeShapeType="1"/>
              </p:cNvSpPr>
              <p:nvPr/>
            </p:nvSpPr>
            <p:spPr bwMode="auto">
              <a:xfrm>
                <a:off x="950" y="3402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0" name="Line 164"/>
              <p:cNvSpPr>
                <a:spLocks noChangeShapeType="1"/>
              </p:cNvSpPr>
              <p:nvPr/>
            </p:nvSpPr>
            <p:spPr bwMode="auto">
              <a:xfrm flipV="1">
                <a:off x="953" y="3400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1" name="Line 165"/>
              <p:cNvSpPr>
                <a:spLocks noChangeShapeType="1"/>
              </p:cNvSpPr>
              <p:nvPr/>
            </p:nvSpPr>
            <p:spPr bwMode="auto">
              <a:xfrm flipV="1">
                <a:off x="957" y="339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2" name="Line 166"/>
              <p:cNvSpPr>
                <a:spLocks noChangeShapeType="1"/>
              </p:cNvSpPr>
              <p:nvPr/>
            </p:nvSpPr>
            <p:spPr bwMode="auto">
              <a:xfrm flipV="1">
                <a:off x="961" y="339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3" name="Line 167"/>
              <p:cNvSpPr>
                <a:spLocks noChangeShapeType="1"/>
              </p:cNvSpPr>
              <p:nvPr/>
            </p:nvSpPr>
            <p:spPr bwMode="auto">
              <a:xfrm flipV="1">
                <a:off x="965" y="3388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4" name="Line 168"/>
              <p:cNvSpPr>
                <a:spLocks noChangeShapeType="1"/>
              </p:cNvSpPr>
              <p:nvPr/>
            </p:nvSpPr>
            <p:spPr bwMode="auto">
              <a:xfrm flipV="1">
                <a:off x="969" y="3385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5" name="Line 169"/>
              <p:cNvSpPr>
                <a:spLocks noChangeShapeType="1"/>
              </p:cNvSpPr>
              <p:nvPr/>
            </p:nvSpPr>
            <p:spPr bwMode="auto">
              <a:xfrm flipV="1">
                <a:off x="972" y="3378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6" name="Line 170"/>
              <p:cNvSpPr>
                <a:spLocks noChangeShapeType="1"/>
              </p:cNvSpPr>
              <p:nvPr/>
            </p:nvSpPr>
            <p:spPr bwMode="auto">
              <a:xfrm flipV="1">
                <a:off x="976" y="337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7" name="Line 171"/>
              <p:cNvSpPr>
                <a:spLocks noChangeShapeType="1"/>
              </p:cNvSpPr>
              <p:nvPr/>
            </p:nvSpPr>
            <p:spPr bwMode="auto">
              <a:xfrm flipV="1">
                <a:off x="980" y="3366"/>
                <a:ext cx="3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8" name="Line 172"/>
              <p:cNvSpPr>
                <a:spLocks noChangeShapeType="1"/>
              </p:cNvSpPr>
              <p:nvPr/>
            </p:nvSpPr>
            <p:spPr bwMode="auto">
              <a:xfrm flipV="1">
                <a:off x="983" y="3364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49" name="Line 173"/>
              <p:cNvSpPr>
                <a:spLocks noChangeShapeType="1"/>
              </p:cNvSpPr>
              <p:nvPr/>
            </p:nvSpPr>
            <p:spPr bwMode="auto">
              <a:xfrm flipV="1">
                <a:off x="987" y="336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0" name="Line 174"/>
              <p:cNvSpPr>
                <a:spLocks noChangeShapeType="1"/>
              </p:cNvSpPr>
              <p:nvPr/>
            </p:nvSpPr>
            <p:spPr bwMode="auto">
              <a:xfrm>
                <a:off x="991" y="3360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1" name="Line 175"/>
              <p:cNvSpPr>
                <a:spLocks noChangeShapeType="1"/>
              </p:cNvSpPr>
              <p:nvPr/>
            </p:nvSpPr>
            <p:spPr bwMode="auto">
              <a:xfrm flipV="1">
                <a:off x="995" y="335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2" name="Line 176"/>
              <p:cNvSpPr>
                <a:spLocks noChangeShapeType="1"/>
              </p:cNvSpPr>
              <p:nvPr/>
            </p:nvSpPr>
            <p:spPr bwMode="auto">
              <a:xfrm>
                <a:off x="999" y="3358"/>
                <a:ext cx="3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3" name="Line 177"/>
              <p:cNvSpPr>
                <a:spLocks noChangeShapeType="1"/>
              </p:cNvSpPr>
              <p:nvPr/>
            </p:nvSpPr>
            <p:spPr bwMode="auto">
              <a:xfrm flipV="1">
                <a:off x="1002" y="336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4" name="Line 178"/>
              <p:cNvSpPr>
                <a:spLocks noChangeShapeType="1"/>
              </p:cNvSpPr>
              <p:nvPr/>
            </p:nvSpPr>
            <p:spPr bwMode="auto">
              <a:xfrm>
                <a:off x="1006" y="3367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5" name="Line 179"/>
              <p:cNvSpPr>
                <a:spLocks noChangeShapeType="1"/>
              </p:cNvSpPr>
              <p:nvPr/>
            </p:nvSpPr>
            <p:spPr bwMode="auto">
              <a:xfrm flipV="1">
                <a:off x="1010" y="3373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6" name="Line 180"/>
              <p:cNvSpPr>
                <a:spLocks noChangeShapeType="1"/>
              </p:cNvSpPr>
              <p:nvPr/>
            </p:nvSpPr>
            <p:spPr bwMode="auto">
              <a:xfrm flipV="1">
                <a:off x="1013" y="337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7" name="Line 181"/>
              <p:cNvSpPr>
                <a:spLocks noChangeShapeType="1"/>
              </p:cNvSpPr>
              <p:nvPr/>
            </p:nvSpPr>
            <p:spPr bwMode="auto">
              <a:xfrm flipV="1">
                <a:off x="1017" y="3360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8" name="Line 182"/>
              <p:cNvSpPr>
                <a:spLocks noChangeShapeType="1"/>
              </p:cNvSpPr>
              <p:nvPr/>
            </p:nvSpPr>
            <p:spPr bwMode="auto">
              <a:xfrm flipV="1">
                <a:off x="1021" y="3349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59" name="Line 183"/>
              <p:cNvSpPr>
                <a:spLocks noChangeShapeType="1"/>
              </p:cNvSpPr>
              <p:nvPr/>
            </p:nvSpPr>
            <p:spPr bwMode="auto">
              <a:xfrm>
                <a:off x="1025" y="3349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0" name="Line 184"/>
              <p:cNvSpPr>
                <a:spLocks noChangeShapeType="1"/>
              </p:cNvSpPr>
              <p:nvPr/>
            </p:nvSpPr>
            <p:spPr bwMode="auto">
              <a:xfrm flipV="1">
                <a:off x="1029" y="3343"/>
                <a:ext cx="3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1" name="Line 185"/>
              <p:cNvSpPr>
                <a:spLocks noChangeShapeType="1"/>
              </p:cNvSpPr>
              <p:nvPr/>
            </p:nvSpPr>
            <p:spPr bwMode="auto">
              <a:xfrm>
                <a:off x="1032" y="3343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2" name="Line 186"/>
              <p:cNvSpPr>
                <a:spLocks noChangeShapeType="1"/>
              </p:cNvSpPr>
              <p:nvPr/>
            </p:nvSpPr>
            <p:spPr bwMode="auto">
              <a:xfrm>
                <a:off x="1036" y="335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3" name="Line 187"/>
              <p:cNvSpPr>
                <a:spLocks noChangeShapeType="1"/>
              </p:cNvSpPr>
              <p:nvPr/>
            </p:nvSpPr>
            <p:spPr bwMode="auto">
              <a:xfrm flipV="1">
                <a:off x="1040" y="3352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4" name="Line 188"/>
              <p:cNvSpPr>
                <a:spLocks noChangeShapeType="1"/>
              </p:cNvSpPr>
              <p:nvPr/>
            </p:nvSpPr>
            <p:spPr bwMode="auto">
              <a:xfrm>
                <a:off x="1044" y="3352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5" name="Line 189"/>
              <p:cNvSpPr>
                <a:spLocks noChangeShapeType="1"/>
              </p:cNvSpPr>
              <p:nvPr/>
            </p:nvSpPr>
            <p:spPr bwMode="auto">
              <a:xfrm flipV="1">
                <a:off x="1047" y="3347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6" name="Line 190"/>
              <p:cNvSpPr>
                <a:spLocks noChangeShapeType="1"/>
              </p:cNvSpPr>
              <p:nvPr/>
            </p:nvSpPr>
            <p:spPr bwMode="auto">
              <a:xfrm>
                <a:off x="1051" y="3347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7" name="Line 191"/>
              <p:cNvSpPr>
                <a:spLocks noChangeShapeType="1"/>
              </p:cNvSpPr>
              <p:nvPr/>
            </p:nvSpPr>
            <p:spPr bwMode="auto">
              <a:xfrm flipV="1">
                <a:off x="1055" y="3341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8" name="Line 192"/>
              <p:cNvSpPr>
                <a:spLocks noChangeShapeType="1"/>
              </p:cNvSpPr>
              <p:nvPr/>
            </p:nvSpPr>
            <p:spPr bwMode="auto">
              <a:xfrm flipV="1">
                <a:off x="1059" y="3337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69" name="Line 193"/>
              <p:cNvSpPr>
                <a:spLocks noChangeShapeType="1"/>
              </p:cNvSpPr>
              <p:nvPr/>
            </p:nvSpPr>
            <p:spPr bwMode="auto">
              <a:xfrm flipV="1">
                <a:off x="1062" y="3329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0" name="Line 194"/>
              <p:cNvSpPr>
                <a:spLocks noChangeShapeType="1"/>
              </p:cNvSpPr>
              <p:nvPr/>
            </p:nvSpPr>
            <p:spPr bwMode="auto">
              <a:xfrm>
                <a:off x="1066" y="3329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1" name="Line 195"/>
              <p:cNvSpPr>
                <a:spLocks noChangeShapeType="1"/>
              </p:cNvSpPr>
              <p:nvPr/>
            </p:nvSpPr>
            <p:spPr bwMode="auto">
              <a:xfrm flipV="1">
                <a:off x="1070" y="333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2" name="Line 196"/>
              <p:cNvSpPr>
                <a:spLocks noChangeShapeType="1"/>
              </p:cNvSpPr>
              <p:nvPr/>
            </p:nvSpPr>
            <p:spPr bwMode="auto">
              <a:xfrm>
                <a:off x="1074" y="3333"/>
                <a:ext cx="3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3" name="Line 197"/>
              <p:cNvSpPr>
                <a:spLocks noChangeShapeType="1"/>
              </p:cNvSpPr>
              <p:nvPr/>
            </p:nvSpPr>
            <p:spPr bwMode="auto">
              <a:xfrm>
                <a:off x="1077" y="3344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4" name="Line 198"/>
              <p:cNvSpPr>
                <a:spLocks noChangeShapeType="1"/>
              </p:cNvSpPr>
              <p:nvPr/>
            </p:nvSpPr>
            <p:spPr bwMode="auto">
              <a:xfrm>
                <a:off x="1081" y="3355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5" name="Line 199"/>
              <p:cNvSpPr>
                <a:spLocks noChangeShapeType="1"/>
              </p:cNvSpPr>
              <p:nvPr/>
            </p:nvSpPr>
            <p:spPr bwMode="auto">
              <a:xfrm flipV="1">
                <a:off x="1085" y="336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6" name="Line 200"/>
              <p:cNvSpPr>
                <a:spLocks noChangeShapeType="1"/>
              </p:cNvSpPr>
              <p:nvPr/>
            </p:nvSpPr>
            <p:spPr bwMode="auto">
              <a:xfrm flipV="1">
                <a:off x="1089" y="335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7" name="Line 201"/>
              <p:cNvSpPr>
                <a:spLocks noChangeShapeType="1"/>
              </p:cNvSpPr>
              <p:nvPr/>
            </p:nvSpPr>
            <p:spPr bwMode="auto">
              <a:xfrm>
                <a:off x="1093" y="3358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8" name="Line 202"/>
              <p:cNvSpPr>
                <a:spLocks noChangeShapeType="1"/>
              </p:cNvSpPr>
              <p:nvPr/>
            </p:nvSpPr>
            <p:spPr bwMode="auto">
              <a:xfrm flipV="1">
                <a:off x="1096" y="335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79" name="Line 203"/>
              <p:cNvSpPr>
                <a:spLocks noChangeShapeType="1"/>
              </p:cNvSpPr>
              <p:nvPr/>
            </p:nvSpPr>
            <p:spPr bwMode="auto">
              <a:xfrm>
                <a:off x="1100" y="3353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680" name="Line 204"/>
              <p:cNvSpPr>
                <a:spLocks noChangeShapeType="1"/>
              </p:cNvSpPr>
              <p:nvPr/>
            </p:nvSpPr>
            <p:spPr bwMode="auto">
              <a:xfrm flipV="1">
                <a:off x="1104" y="3353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</p:grpSp>
        <p:grpSp>
          <p:nvGrpSpPr>
            <p:cNvPr id="868" name="Group 406"/>
            <p:cNvGrpSpPr>
              <a:grpSpLocks/>
            </p:cNvGrpSpPr>
            <p:nvPr/>
          </p:nvGrpSpPr>
          <p:grpSpPr bwMode="auto">
            <a:xfrm>
              <a:off x="1070489" y="3627248"/>
              <a:ext cx="836956" cy="1142599"/>
              <a:chOff x="1107" y="2368"/>
              <a:chExt cx="764" cy="1043"/>
            </a:xfrm>
          </p:grpSpPr>
          <p:sp>
            <p:nvSpPr>
              <p:cNvPr id="1281" name="Line 206"/>
              <p:cNvSpPr>
                <a:spLocks noChangeShapeType="1"/>
              </p:cNvSpPr>
              <p:nvPr/>
            </p:nvSpPr>
            <p:spPr bwMode="auto">
              <a:xfrm>
                <a:off x="1107" y="335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2" name="Line 207"/>
              <p:cNvSpPr>
                <a:spLocks noChangeShapeType="1"/>
              </p:cNvSpPr>
              <p:nvPr/>
            </p:nvSpPr>
            <p:spPr bwMode="auto">
              <a:xfrm flipV="1">
                <a:off x="1111" y="3347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3" name="Line 208"/>
              <p:cNvSpPr>
                <a:spLocks noChangeShapeType="1"/>
              </p:cNvSpPr>
              <p:nvPr/>
            </p:nvSpPr>
            <p:spPr bwMode="auto">
              <a:xfrm flipV="1">
                <a:off x="1115" y="3336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4" name="Line 209"/>
              <p:cNvSpPr>
                <a:spLocks noChangeShapeType="1"/>
              </p:cNvSpPr>
              <p:nvPr/>
            </p:nvSpPr>
            <p:spPr bwMode="auto">
              <a:xfrm flipV="1">
                <a:off x="1119" y="3324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5" name="Line 210"/>
              <p:cNvSpPr>
                <a:spLocks noChangeShapeType="1"/>
              </p:cNvSpPr>
              <p:nvPr/>
            </p:nvSpPr>
            <p:spPr bwMode="auto">
              <a:xfrm flipV="1">
                <a:off x="1123" y="3308"/>
                <a:ext cx="3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6" name="Line 211"/>
              <p:cNvSpPr>
                <a:spLocks noChangeShapeType="1"/>
              </p:cNvSpPr>
              <p:nvPr/>
            </p:nvSpPr>
            <p:spPr bwMode="auto">
              <a:xfrm flipV="1">
                <a:off x="1126" y="330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7" name="Line 212"/>
              <p:cNvSpPr>
                <a:spLocks noChangeShapeType="1"/>
              </p:cNvSpPr>
              <p:nvPr/>
            </p:nvSpPr>
            <p:spPr bwMode="auto">
              <a:xfrm flipV="1">
                <a:off x="1130" y="329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8" name="Line 213"/>
              <p:cNvSpPr>
                <a:spLocks noChangeShapeType="1"/>
              </p:cNvSpPr>
              <p:nvPr/>
            </p:nvSpPr>
            <p:spPr bwMode="auto">
              <a:xfrm flipV="1">
                <a:off x="1134" y="329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9" name="Line 214"/>
              <p:cNvSpPr>
                <a:spLocks noChangeShapeType="1"/>
              </p:cNvSpPr>
              <p:nvPr/>
            </p:nvSpPr>
            <p:spPr bwMode="auto">
              <a:xfrm flipV="1">
                <a:off x="1138" y="3286"/>
                <a:ext cx="3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0" name="Line 215"/>
              <p:cNvSpPr>
                <a:spLocks noChangeShapeType="1"/>
              </p:cNvSpPr>
              <p:nvPr/>
            </p:nvSpPr>
            <p:spPr bwMode="auto">
              <a:xfrm flipV="1">
                <a:off x="1141" y="3282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1" name="Line 216"/>
              <p:cNvSpPr>
                <a:spLocks noChangeShapeType="1"/>
              </p:cNvSpPr>
              <p:nvPr/>
            </p:nvSpPr>
            <p:spPr bwMode="auto">
              <a:xfrm>
                <a:off x="1145" y="3282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2" name="Line 217"/>
              <p:cNvSpPr>
                <a:spLocks noChangeShapeType="1"/>
              </p:cNvSpPr>
              <p:nvPr/>
            </p:nvSpPr>
            <p:spPr bwMode="auto">
              <a:xfrm>
                <a:off x="1149" y="3291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3" name="Line 218"/>
              <p:cNvSpPr>
                <a:spLocks noChangeShapeType="1"/>
              </p:cNvSpPr>
              <p:nvPr/>
            </p:nvSpPr>
            <p:spPr bwMode="auto">
              <a:xfrm>
                <a:off x="1153" y="3302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4" name="Line 219"/>
              <p:cNvSpPr>
                <a:spLocks noChangeShapeType="1"/>
              </p:cNvSpPr>
              <p:nvPr/>
            </p:nvSpPr>
            <p:spPr bwMode="auto">
              <a:xfrm>
                <a:off x="1157" y="3318"/>
                <a:ext cx="3" cy="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5" name="Line 220"/>
              <p:cNvSpPr>
                <a:spLocks noChangeShapeType="1"/>
              </p:cNvSpPr>
              <p:nvPr/>
            </p:nvSpPr>
            <p:spPr bwMode="auto">
              <a:xfrm>
                <a:off x="1160" y="3346"/>
                <a:ext cx="4" cy="2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6" name="Line 221"/>
              <p:cNvSpPr>
                <a:spLocks noChangeShapeType="1"/>
              </p:cNvSpPr>
              <p:nvPr/>
            </p:nvSpPr>
            <p:spPr bwMode="auto">
              <a:xfrm>
                <a:off x="1164" y="337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7" name="Line 222"/>
              <p:cNvSpPr>
                <a:spLocks noChangeShapeType="1"/>
              </p:cNvSpPr>
              <p:nvPr/>
            </p:nvSpPr>
            <p:spPr bwMode="auto">
              <a:xfrm>
                <a:off x="1168" y="337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8" name="Line 223"/>
              <p:cNvSpPr>
                <a:spLocks noChangeShapeType="1"/>
              </p:cNvSpPr>
              <p:nvPr/>
            </p:nvSpPr>
            <p:spPr bwMode="auto">
              <a:xfrm flipV="1">
                <a:off x="1172" y="3356"/>
                <a:ext cx="3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99" name="Line 224"/>
              <p:cNvSpPr>
                <a:spLocks noChangeShapeType="1"/>
              </p:cNvSpPr>
              <p:nvPr/>
            </p:nvSpPr>
            <p:spPr bwMode="auto">
              <a:xfrm flipV="1">
                <a:off x="1175" y="3345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0" name="Line 225"/>
              <p:cNvSpPr>
                <a:spLocks noChangeShapeType="1"/>
              </p:cNvSpPr>
              <p:nvPr/>
            </p:nvSpPr>
            <p:spPr bwMode="auto">
              <a:xfrm flipV="1">
                <a:off x="1179" y="3320"/>
                <a:ext cx="4" cy="2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1" name="Line 226"/>
              <p:cNvSpPr>
                <a:spLocks noChangeShapeType="1"/>
              </p:cNvSpPr>
              <p:nvPr/>
            </p:nvSpPr>
            <p:spPr bwMode="auto">
              <a:xfrm flipV="1">
                <a:off x="1183" y="3283"/>
                <a:ext cx="4" cy="3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2" name="Line 227"/>
              <p:cNvSpPr>
                <a:spLocks noChangeShapeType="1"/>
              </p:cNvSpPr>
              <p:nvPr/>
            </p:nvSpPr>
            <p:spPr bwMode="auto">
              <a:xfrm flipV="1">
                <a:off x="1187" y="3250"/>
                <a:ext cx="4" cy="3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3" name="Line 228"/>
              <p:cNvSpPr>
                <a:spLocks noChangeShapeType="1"/>
              </p:cNvSpPr>
              <p:nvPr/>
            </p:nvSpPr>
            <p:spPr bwMode="auto">
              <a:xfrm flipV="1">
                <a:off x="1191" y="3230"/>
                <a:ext cx="3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4" name="Line 229"/>
              <p:cNvSpPr>
                <a:spLocks noChangeShapeType="1"/>
              </p:cNvSpPr>
              <p:nvPr/>
            </p:nvSpPr>
            <p:spPr bwMode="auto">
              <a:xfrm flipV="1">
                <a:off x="1194" y="3223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5" name="Line 230"/>
              <p:cNvSpPr>
                <a:spLocks noChangeShapeType="1"/>
              </p:cNvSpPr>
              <p:nvPr/>
            </p:nvSpPr>
            <p:spPr bwMode="auto">
              <a:xfrm>
                <a:off x="1198" y="3223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6" name="Line 231"/>
              <p:cNvSpPr>
                <a:spLocks noChangeShapeType="1"/>
              </p:cNvSpPr>
              <p:nvPr/>
            </p:nvSpPr>
            <p:spPr bwMode="auto">
              <a:xfrm>
                <a:off x="1202" y="3234"/>
                <a:ext cx="4" cy="2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7" name="Line 232"/>
              <p:cNvSpPr>
                <a:spLocks noChangeShapeType="1"/>
              </p:cNvSpPr>
              <p:nvPr/>
            </p:nvSpPr>
            <p:spPr bwMode="auto">
              <a:xfrm>
                <a:off x="1206" y="3257"/>
                <a:ext cx="3" cy="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8" name="Line 233"/>
              <p:cNvSpPr>
                <a:spLocks noChangeShapeType="1"/>
              </p:cNvSpPr>
              <p:nvPr/>
            </p:nvSpPr>
            <p:spPr bwMode="auto">
              <a:xfrm>
                <a:off x="1209" y="3285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09" name="Line 234"/>
              <p:cNvSpPr>
                <a:spLocks noChangeShapeType="1"/>
              </p:cNvSpPr>
              <p:nvPr/>
            </p:nvSpPr>
            <p:spPr bwMode="auto">
              <a:xfrm>
                <a:off x="1213" y="3301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0" name="Line 235"/>
              <p:cNvSpPr>
                <a:spLocks noChangeShapeType="1"/>
              </p:cNvSpPr>
              <p:nvPr/>
            </p:nvSpPr>
            <p:spPr bwMode="auto">
              <a:xfrm flipV="1">
                <a:off x="1217" y="3294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1" name="Line 236"/>
              <p:cNvSpPr>
                <a:spLocks noChangeShapeType="1"/>
              </p:cNvSpPr>
              <p:nvPr/>
            </p:nvSpPr>
            <p:spPr bwMode="auto">
              <a:xfrm flipV="1">
                <a:off x="1221" y="3282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2" name="Line 237"/>
              <p:cNvSpPr>
                <a:spLocks noChangeShapeType="1"/>
              </p:cNvSpPr>
              <p:nvPr/>
            </p:nvSpPr>
            <p:spPr bwMode="auto">
              <a:xfrm flipV="1">
                <a:off x="1225" y="327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3" name="Line 238"/>
              <p:cNvSpPr>
                <a:spLocks noChangeShapeType="1"/>
              </p:cNvSpPr>
              <p:nvPr/>
            </p:nvSpPr>
            <p:spPr bwMode="auto">
              <a:xfrm flipV="1">
                <a:off x="1229" y="3274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4" name="Line 239"/>
              <p:cNvSpPr>
                <a:spLocks noChangeShapeType="1"/>
              </p:cNvSpPr>
              <p:nvPr/>
            </p:nvSpPr>
            <p:spPr bwMode="auto">
              <a:xfrm flipV="1">
                <a:off x="1232" y="327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5" name="Line 240"/>
              <p:cNvSpPr>
                <a:spLocks noChangeShapeType="1"/>
              </p:cNvSpPr>
              <p:nvPr/>
            </p:nvSpPr>
            <p:spPr bwMode="auto">
              <a:xfrm>
                <a:off x="1236" y="3273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6" name="Line 241"/>
              <p:cNvSpPr>
                <a:spLocks noChangeShapeType="1"/>
              </p:cNvSpPr>
              <p:nvPr/>
            </p:nvSpPr>
            <p:spPr bwMode="auto">
              <a:xfrm>
                <a:off x="1240" y="3281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7" name="Line 242"/>
              <p:cNvSpPr>
                <a:spLocks noChangeShapeType="1"/>
              </p:cNvSpPr>
              <p:nvPr/>
            </p:nvSpPr>
            <p:spPr bwMode="auto">
              <a:xfrm>
                <a:off x="1244" y="3289"/>
                <a:ext cx="3" cy="1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8" name="Line 243"/>
              <p:cNvSpPr>
                <a:spLocks noChangeShapeType="1"/>
              </p:cNvSpPr>
              <p:nvPr/>
            </p:nvSpPr>
            <p:spPr bwMode="auto">
              <a:xfrm>
                <a:off x="1247" y="3306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19" name="Line 244"/>
              <p:cNvSpPr>
                <a:spLocks noChangeShapeType="1"/>
              </p:cNvSpPr>
              <p:nvPr/>
            </p:nvSpPr>
            <p:spPr bwMode="auto">
              <a:xfrm>
                <a:off x="1251" y="3314"/>
                <a:ext cx="4" cy="2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0" name="Line 245"/>
              <p:cNvSpPr>
                <a:spLocks noChangeShapeType="1"/>
              </p:cNvSpPr>
              <p:nvPr/>
            </p:nvSpPr>
            <p:spPr bwMode="auto">
              <a:xfrm>
                <a:off x="1255" y="3335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1" name="Line 246"/>
              <p:cNvSpPr>
                <a:spLocks noChangeShapeType="1"/>
              </p:cNvSpPr>
              <p:nvPr/>
            </p:nvSpPr>
            <p:spPr bwMode="auto">
              <a:xfrm>
                <a:off x="1259" y="334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2" name="Line 247"/>
              <p:cNvSpPr>
                <a:spLocks noChangeShapeType="1"/>
              </p:cNvSpPr>
              <p:nvPr/>
            </p:nvSpPr>
            <p:spPr bwMode="auto">
              <a:xfrm>
                <a:off x="1263" y="3353"/>
                <a:ext cx="3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3" name="Line 248"/>
              <p:cNvSpPr>
                <a:spLocks noChangeShapeType="1"/>
              </p:cNvSpPr>
              <p:nvPr/>
            </p:nvSpPr>
            <p:spPr bwMode="auto">
              <a:xfrm flipV="1">
                <a:off x="1266" y="3348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4" name="Line 249"/>
              <p:cNvSpPr>
                <a:spLocks noChangeShapeType="1"/>
              </p:cNvSpPr>
              <p:nvPr/>
            </p:nvSpPr>
            <p:spPr bwMode="auto">
              <a:xfrm flipV="1">
                <a:off x="1270" y="334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5" name="Line 250"/>
              <p:cNvSpPr>
                <a:spLocks noChangeShapeType="1"/>
              </p:cNvSpPr>
              <p:nvPr/>
            </p:nvSpPr>
            <p:spPr bwMode="auto">
              <a:xfrm flipV="1">
                <a:off x="1274" y="3336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6" name="Line 251"/>
              <p:cNvSpPr>
                <a:spLocks noChangeShapeType="1"/>
              </p:cNvSpPr>
              <p:nvPr/>
            </p:nvSpPr>
            <p:spPr bwMode="auto">
              <a:xfrm flipV="1">
                <a:off x="1278" y="3335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7" name="Line 252"/>
              <p:cNvSpPr>
                <a:spLocks noChangeShapeType="1"/>
              </p:cNvSpPr>
              <p:nvPr/>
            </p:nvSpPr>
            <p:spPr bwMode="auto">
              <a:xfrm>
                <a:off x="1281" y="3335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8" name="Line 253"/>
              <p:cNvSpPr>
                <a:spLocks noChangeShapeType="1"/>
              </p:cNvSpPr>
              <p:nvPr/>
            </p:nvSpPr>
            <p:spPr bwMode="auto">
              <a:xfrm>
                <a:off x="1285" y="3346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29" name="Line 254"/>
              <p:cNvSpPr>
                <a:spLocks noChangeShapeType="1"/>
              </p:cNvSpPr>
              <p:nvPr/>
            </p:nvSpPr>
            <p:spPr bwMode="auto">
              <a:xfrm>
                <a:off x="1289" y="3346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0" name="Line 255"/>
              <p:cNvSpPr>
                <a:spLocks noChangeShapeType="1"/>
              </p:cNvSpPr>
              <p:nvPr/>
            </p:nvSpPr>
            <p:spPr bwMode="auto">
              <a:xfrm>
                <a:off x="1293" y="3349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1" name="Line 256"/>
              <p:cNvSpPr>
                <a:spLocks noChangeShapeType="1"/>
              </p:cNvSpPr>
              <p:nvPr/>
            </p:nvSpPr>
            <p:spPr bwMode="auto">
              <a:xfrm>
                <a:off x="1297" y="3352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2" name="Line 257"/>
              <p:cNvSpPr>
                <a:spLocks noChangeShapeType="1"/>
              </p:cNvSpPr>
              <p:nvPr/>
            </p:nvSpPr>
            <p:spPr bwMode="auto">
              <a:xfrm>
                <a:off x="1301" y="3357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3" name="Line 258"/>
              <p:cNvSpPr>
                <a:spLocks noChangeShapeType="1"/>
              </p:cNvSpPr>
              <p:nvPr/>
            </p:nvSpPr>
            <p:spPr bwMode="auto">
              <a:xfrm>
                <a:off x="1304" y="335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4" name="Line 259"/>
              <p:cNvSpPr>
                <a:spLocks noChangeShapeType="1"/>
              </p:cNvSpPr>
              <p:nvPr/>
            </p:nvSpPr>
            <p:spPr bwMode="auto">
              <a:xfrm>
                <a:off x="1308" y="3362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5" name="Line 260"/>
              <p:cNvSpPr>
                <a:spLocks noChangeShapeType="1"/>
              </p:cNvSpPr>
              <p:nvPr/>
            </p:nvSpPr>
            <p:spPr bwMode="auto">
              <a:xfrm flipV="1">
                <a:off x="1312" y="336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6" name="Line 261"/>
              <p:cNvSpPr>
                <a:spLocks noChangeShapeType="1"/>
              </p:cNvSpPr>
              <p:nvPr/>
            </p:nvSpPr>
            <p:spPr bwMode="auto">
              <a:xfrm flipV="1">
                <a:off x="1316" y="3359"/>
                <a:ext cx="3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7" name="Line 262"/>
              <p:cNvSpPr>
                <a:spLocks noChangeShapeType="1"/>
              </p:cNvSpPr>
              <p:nvPr/>
            </p:nvSpPr>
            <p:spPr bwMode="auto">
              <a:xfrm>
                <a:off x="1319" y="3359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8" name="Line 263"/>
              <p:cNvSpPr>
                <a:spLocks noChangeShapeType="1"/>
              </p:cNvSpPr>
              <p:nvPr/>
            </p:nvSpPr>
            <p:spPr bwMode="auto">
              <a:xfrm flipV="1">
                <a:off x="1323" y="3354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39" name="Line 264"/>
              <p:cNvSpPr>
                <a:spLocks noChangeShapeType="1"/>
              </p:cNvSpPr>
              <p:nvPr/>
            </p:nvSpPr>
            <p:spPr bwMode="auto">
              <a:xfrm flipV="1">
                <a:off x="1327" y="335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0" name="Line 265"/>
              <p:cNvSpPr>
                <a:spLocks noChangeShapeType="1"/>
              </p:cNvSpPr>
              <p:nvPr/>
            </p:nvSpPr>
            <p:spPr bwMode="auto">
              <a:xfrm flipV="1">
                <a:off x="1331" y="334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1" name="Line 266"/>
              <p:cNvSpPr>
                <a:spLocks noChangeShapeType="1"/>
              </p:cNvSpPr>
              <p:nvPr/>
            </p:nvSpPr>
            <p:spPr bwMode="auto">
              <a:xfrm>
                <a:off x="1335" y="3345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2" name="Line 267"/>
              <p:cNvSpPr>
                <a:spLocks noChangeShapeType="1"/>
              </p:cNvSpPr>
              <p:nvPr/>
            </p:nvSpPr>
            <p:spPr bwMode="auto">
              <a:xfrm flipV="1">
                <a:off x="1339" y="3341"/>
                <a:ext cx="3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3" name="Line 268"/>
              <p:cNvSpPr>
                <a:spLocks noChangeShapeType="1"/>
              </p:cNvSpPr>
              <p:nvPr/>
            </p:nvSpPr>
            <p:spPr bwMode="auto">
              <a:xfrm>
                <a:off x="1342" y="334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4" name="Line 269"/>
              <p:cNvSpPr>
                <a:spLocks noChangeShapeType="1"/>
              </p:cNvSpPr>
              <p:nvPr/>
            </p:nvSpPr>
            <p:spPr bwMode="auto">
              <a:xfrm flipV="1">
                <a:off x="1346" y="3342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5" name="Line 270"/>
              <p:cNvSpPr>
                <a:spLocks noChangeShapeType="1"/>
              </p:cNvSpPr>
              <p:nvPr/>
            </p:nvSpPr>
            <p:spPr bwMode="auto">
              <a:xfrm>
                <a:off x="1350" y="3342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6" name="Line 271"/>
              <p:cNvSpPr>
                <a:spLocks noChangeShapeType="1"/>
              </p:cNvSpPr>
              <p:nvPr/>
            </p:nvSpPr>
            <p:spPr bwMode="auto">
              <a:xfrm flipV="1">
                <a:off x="1354" y="3340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7" name="Line 272"/>
              <p:cNvSpPr>
                <a:spLocks noChangeShapeType="1"/>
              </p:cNvSpPr>
              <p:nvPr/>
            </p:nvSpPr>
            <p:spPr bwMode="auto">
              <a:xfrm>
                <a:off x="1357" y="3340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8" name="Line 273"/>
              <p:cNvSpPr>
                <a:spLocks noChangeShapeType="1"/>
              </p:cNvSpPr>
              <p:nvPr/>
            </p:nvSpPr>
            <p:spPr bwMode="auto">
              <a:xfrm>
                <a:off x="1361" y="334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49" name="Line 274"/>
              <p:cNvSpPr>
                <a:spLocks noChangeShapeType="1"/>
              </p:cNvSpPr>
              <p:nvPr/>
            </p:nvSpPr>
            <p:spPr bwMode="auto">
              <a:xfrm>
                <a:off x="1365" y="3352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0" name="Line 275"/>
              <p:cNvSpPr>
                <a:spLocks noChangeShapeType="1"/>
              </p:cNvSpPr>
              <p:nvPr/>
            </p:nvSpPr>
            <p:spPr bwMode="auto">
              <a:xfrm>
                <a:off x="1369" y="335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1" name="Line 276"/>
              <p:cNvSpPr>
                <a:spLocks noChangeShapeType="1"/>
              </p:cNvSpPr>
              <p:nvPr/>
            </p:nvSpPr>
            <p:spPr bwMode="auto">
              <a:xfrm flipV="1">
                <a:off x="1373" y="3355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2" name="Line 277"/>
              <p:cNvSpPr>
                <a:spLocks noChangeShapeType="1"/>
              </p:cNvSpPr>
              <p:nvPr/>
            </p:nvSpPr>
            <p:spPr bwMode="auto">
              <a:xfrm flipV="1">
                <a:off x="1377" y="3339"/>
                <a:ext cx="3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3" name="Line 278"/>
              <p:cNvSpPr>
                <a:spLocks noChangeShapeType="1"/>
              </p:cNvSpPr>
              <p:nvPr/>
            </p:nvSpPr>
            <p:spPr bwMode="auto">
              <a:xfrm flipV="1">
                <a:off x="1380" y="3329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4" name="Line 279"/>
              <p:cNvSpPr>
                <a:spLocks noChangeShapeType="1"/>
              </p:cNvSpPr>
              <p:nvPr/>
            </p:nvSpPr>
            <p:spPr bwMode="auto">
              <a:xfrm flipV="1">
                <a:off x="1384" y="3308"/>
                <a:ext cx="4" cy="2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5" name="Line 280"/>
              <p:cNvSpPr>
                <a:spLocks noChangeShapeType="1"/>
              </p:cNvSpPr>
              <p:nvPr/>
            </p:nvSpPr>
            <p:spPr bwMode="auto">
              <a:xfrm flipV="1">
                <a:off x="1388" y="3268"/>
                <a:ext cx="4" cy="4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6" name="Line 281"/>
              <p:cNvSpPr>
                <a:spLocks noChangeShapeType="1"/>
              </p:cNvSpPr>
              <p:nvPr/>
            </p:nvSpPr>
            <p:spPr bwMode="auto">
              <a:xfrm flipV="1">
                <a:off x="1392" y="3204"/>
                <a:ext cx="4" cy="6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7" name="Line 282"/>
              <p:cNvSpPr>
                <a:spLocks noChangeShapeType="1"/>
              </p:cNvSpPr>
              <p:nvPr/>
            </p:nvSpPr>
            <p:spPr bwMode="auto">
              <a:xfrm flipV="1">
                <a:off x="1396" y="3044"/>
                <a:ext cx="3" cy="16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8" name="Line 283"/>
              <p:cNvSpPr>
                <a:spLocks noChangeShapeType="1"/>
              </p:cNvSpPr>
              <p:nvPr/>
            </p:nvSpPr>
            <p:spPr bwMode="auto">
              <a:xfrm flipV="1">
                <a:off x="1399" y="2809"/>
                <a:ext cx="4" cy="23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59" name="Line 284"/>
              <p:cNvSpPr>
                <a:spLocks noChangeShapeType="1"/>
              </p:cNvSpPr>
              <p:nvPr/>
            </p:nvSpPr>
            <p:spPr bwMode="auto">
              <a:xfrm flipV="1">
                <a:off x="1403" y="2574"/>
                <a:ext cx="4" cy="23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0" name="Line 285"/>
              <p:cNvSpPr>
                <a:spLocks noChangeShapeType="1"/>
              </p:cNvSpPr>
              <p:nvPr/>
            </p:nvSpPr>
            <p:spPr bwMode="auto">
              <a:xfrm flipV="1">
                <a:off x="1407" y="2401"/>
                <a:ext cx="4" cy="17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1" name="Line 286"/>
              <p:cNvSpPr>
                <a:spLocks noChangeShapeType="1"/>
              </p:cNvSpPr>
              <p:nvPr/>
            </p:nvSpPr>
            <p:spPr bwMode="auto">
              <a:xfrm flipV="1">
                <a:off x="1411" y="2368"/>
                <a:ext cx="3" cy="3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2" name="Line 287"/>
              <p:cNvSpPr>
                <a:spLocks noChangeShapeType="1"/>
              </p:cNvSpPr>
              <p:nvPr/>
            </p:nvSpPr>
            <p:spPr bwMode="auto">
              <a:xfrm>
                <a:off x="1414" y="2368"/>
                <a:ext cx="4" cy="9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3" name="Line 288"/>
              <p:cNvSpPr>
                <a:spLocks noChangeShapeType="1"/>
              </p:cNvSpPr>
              <p:nvPr/>
            </p:nvSpPr>
            <p:spPr bwMode="auto">
              <a:xfrm>
                <a:off x="1418" y="2463"/>
                <a:ext cx="4" cy="20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4" name="Line 289"/>
              <p:cNvSpPr>
                <a:spLocks noChangeShapeType="1"/>
              </p:cNvSpPr>
              <p:nvPr/>
            </p:nvSpPr>
            <p:spPr bwMode="auto">
              <a:xfrm>
                <a:off x="1422" y="2668"/>
                <a:ext cx="4" cy="24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5" name="Line 290"/>
              <p:cNvSpPr>
                <a:spLocks noChangeShapeType="1"/>
              </p:cNvSpPr>
              <p:nvPr/>
            </p:nvSpPr>
            <p:spPr bwMode="auto">
              <a:xfrm>
                <a:off x="1426" y="2908"/>
                <a:ext cx="4" cy="19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6" name="Line 291"/>
              <p:cNvSpPr>
                <a:spLocks noChangeShapeType="1"/>
              </p:cNvSpPr>
              <p:nvPr/>
            </p:nvSpPr>
            <p:spPr bwMode="auto">
              <a:xfrm>
                <a:off x="1430" y="3104"/>
                <a:ext cx="4" cy="1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7" name="Line 292"/>
              <p:cNvSpPr>
                <a:spLocks noChangeShapeType="1"/>
              </p:cNvSpPr>
              <p:nvPr/>
            </p:nvSpPr>
            <p:spPr bwMode="auto">
              <a:xfrm>
                <a:off x="1434" y="3232"/>
                <a:ext cx="3" cy="5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8" name="Line 293"/>
              <p:cNvSpPr>
                <a:spLocks noChangeShapeType="1"/>
              </p:cNvSpPr>
              <p:nvPr/>
            </p:nvSpPr>
            <p:spPr bwMode="auto">
              <a:xfrm>
                <a:off x="1437" y="3283"/>
                <a:ext cx="4" cy="2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69" name="Line 294"/>
              <p:cNvSpPr>
                <a:spLocks noChangeShapeType="1"/>
              </p:cNvSpPr>
              <p:nvPr/>
            </p:nvSpPr>
            <p:spPr bwMode="auto">
              <a:xfrm>
                <a:off x="1441" y="3306"/>
                <a:ext cx="4" cy="2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0" name="Line 295"/>
              <p:cNvSpPr>
                <a:spLocks noChangeShapeType="1"/>
              </p:cNvSpPr>
              <p:nvPr/>
            </p:nvSpPr>
            <p:spPr bwMode="auto">
              <a:xfrm>
                <a:off x="1445" y="3331"/>
                <a:ext cx="4" cy="1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1" name="Line 296"/>
              <p:cNvSpPr>
                <a:spLocks noChangeShapeType="1"/>
              </p:cNvSpPr>
              <p:nvPr/>
            </p:nvSpPr>
            <p:spPr bwMode="auto">
              <a:xfrm>
                <a:off x="1449" y="3348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2" name="Line 297"/>
              <p:cNvSpPr>
                <a:spLocks noChangeShapeType="1"/>
              </p:cNvSpPr>
              <p:nvPr/>
            </p:nvSpPr>
            <p:spPr bwMode="auto">
              <a:xfrm flipV="1">
                <a:off x="1453" y="3349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3" name="Line 298"/>
              <p:cNvSpPr>
                <a:spLocks noChangeShapeType="1"/>
              </p:cNvSpPr>
              <p:nvPr/>
            </p:nvSpPr>
            <p:spPr bwMode="auto">
              <a:xfrm flipV="1">
                <a:off x="1456" y="3346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4" name="Line 299"/>
              <p:cNvSpPr>
                <a:spLocks noChangeShapeType="1"/>
              </p:cNvSpPr>
              <p:nvPr/>
            </p:nvSpPr>
            <p:spPr bwMode="auto">
              <a:xfrm flipV="1">
                <a:off x="1460" y="3340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5" name="Line 300"/>
              <p:cNvSpPr>
                <a:spLocks noChangeShapeType="1"/>
              </p:cNvSpPr>
              <p:nvPr/>
            </p:nvSpPr>
            <p:spPr bwMode="auto">
              <a:xfrm flipV="1">
                <a:off x="1464" y="3316"/>
                <a:ext cx="4" cy="2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6" name="Line 301"/>
              <p:cNvSpPr>
                <a:spLocks noChangeShapeType="1"/>
              </p:cNvSpPr>
              <p:nvPr/>
            </p:nvSpPr>
            <p:spPr bwMode="auto">
              <a:xfrm flipV="1">
                <a:off x="1468" y="3286"/>
                <a:ext cx="4" cy="3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7" name="Line 302"/>
              <p:cNvSpPr>
                <a:spLocks noChangeShapeType="1"/>
              </p:cNvSpPr>
              <p:nvPr/>
            </p:nvSpPr>
            <p:spPr bwMode="auto">
              <a:xfrm flipV="1">
                <a:off x="1472" y="3258"/>
                <a:ext cx="4" cy="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8" name="Line 303"/>
              <p:cNvSpPr>
                <a:spLocks noChangeShapeType="1"/>
              </p:cNvSpPr>
              <p:nvPr/>
            </p:nvSpPr>
            <p:spPr bwMode="auto">
              <a:xfrm flipV="1">
                <a:off x="1476" y="3240"/>
                <a:ext cx="3" cy="1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79" name="Line 304"/>
              <p:cNvSpPr>
                <a:spLocks noChangeShapeType="1"/>
              </p:cNvSpPr>
              <p:nvPr/>
            </p:nvSpPr>
            <p:spPr bwMode="auto">
              <a:xfrm>
                <a:off x="1479" y="324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0" name="Line 305"/>
              <p:cNvSpPr>
                <a:spLocks noChangeShapeType="1"/>
              </p:cNvSpPr>
              <p:nvPr/>
            </p:nvSpPr>
            <p:spPr bwMode="auto">
              <a:xfrm>
                <a:off x="1483" y="3240"/>
                <a:ext cx="4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1" name="Line 306"/>
              <p:cNvSpPr>
                <a:spLocks noChangeShapeType="1"/>
              </p:cNvSpPr>
              <p:nvPr/>
            </p:nvSpPr>
            <p:spPr bwMode="auto">
              <a:xfrm>
                <a:off x="1487" y="3260"/>
                <a:ext cx="4" cy="3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2" name="Line 307"/>
              <p:cNvSpPr>
                <a:spLocks noChangeShapeType="1"/>
              </p:cNvSpPr>
              <p:nvPr/>
            </p:nvSpPr>
            <p:spPr bwMode="auto">
              <a:xfrm>
                <a:off x="1491" y="3291"/>
                <a:ext cx="4" cy="2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3" name="Line 308"/>
              <p:cNvSpPr>
                <a:spLocks noChangeShapeType="1"/>
              </p:cNvSpPr>
              <p:nvPr/>
            </p:nvSpPr>
            <p:spPr bwMode="auto">
              <a:xfrm>
                <a:off x="1495" y="3318"/>
                <a:ext cx="3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4" name="Line 309"/>
              <p:cNvSpPr>
                <a:spLocks noChangeShapeType="1"/>
              </p:cNvSpPr>
              <p:nvPr/>
            </p:nvSpPr>
            <p:spPr bwMode="auto">
              <a:xfrm>
                <a:off x="1498" y="3329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5" name="Line 310"/>
              <p:cNvSpPr>
                <a:spLocks noChangeShapeType="1"/>
              </p:cNvSpPr>
              <p:nvPr/>
            </p:nvSpPr>
            <p:spPr bwMode="auto">
              <a:xfrm flipV="1">
                <a:off x="1502" y="3339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6" name="Line 311"/>
              <p:cNvSpPr>
                <a:spLocks noChangeShapeType="1"/>
              </p:cNvSpPr>
              <p:nvPr/>
            </p:nvSpPr>
            <p:spPr bwMode="auto">
              <a:xfrm flipV="1">
                <a:off x="1506" y="3334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7" name="Line 312"/>
              <p:cNvSpPr>
                <a:spLocks noChangeShapeType="1"/>
              </p:cNvSpPr>
              <p:nvPr/>
            </p:nvSpPr>
            <p:spPr bwMode="auto">
              <a:xfrm flipV="1">
                <a:off x="1510" y="333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8" name="Line 313"/>
              <p:cNvSpPr>
                <a:spLocks noChangeShapeType="1"/>
              </p:cNvSpPr>
              <p:nvPr/>
            </p:nvSpPr>
            <p:spPr bwMode="auto">
              <a:xfrm flipV="1">
                <a:off x="1514" y="3326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89" name="Line 314"/>
              <p:cNvSpPr>
                <a:spLocks noChangeShapeType="1"/>
              </p:cNvSpPr>
              <p:nvPr/>
            </p:nvSpPr>
            <p:spPr bwMode="auto">
              <a:xfrm>
                <a:off x="1517" y="3326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0" name="Line 315"/>
              <p:cNvSpPr>
                <a:spLocks noChangeShapeType="1"/>
              </p:cNvSpPr>
              <p:nvPr/>
            </p:nvSpPr>
            <p:spPr bwMode="auto">
              <a:xfrm>
                <a:off x="1521" y="3332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1" name="Line 316"/>
              <p:cNvSpPr>
                <a:spLocks noChangeShapeType="1"/>
              </p:cNvSpPr>
              <p:nvPr/>
            </p:nvSpPr>
            <p:spPr bwMode="auto">
              <a:xfrm>
                <a:off x="1525" y="3337"/>
                <a:ext cx="4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2" name="Line 317"/>
              <p:cNvSpPr>
                <a:spLocks noChangeShapeType="1"/>
              </p:cNvSpPr>
              <p:nvPr/>
            </p:nvSpPr>
            <p:spPr bwMode="auto">
              <a:xfrm>
                <a:off x="1529" y="335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3" name="Line 318"/>
              <p:cNvSpPr>
                <a:spLocks noChangeShapeType="1"/>
              </p:cNvSpPr>
              <p:nvPr/>
            </p:nvSpPr>
            <p:spPr bwMode="auto">
              <a:xfrm flipV="1">
                <a:off x="1533" y="335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4" name="Line 319"/>
              <p:cNvSpPr>
                <a:spLocks noChangeShapeType="1"/>
              </p:cNvSpPr>
              <p:nvPr/>
            </p:nvSpPr>
            <p:spPr bwMode="auto">
              <a:xfrm flipV="1">
                <a:off x="1537" y="3346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5" name="Line 320"/>
              <p:cNvSpPr>
                <a:spLocks noChangeShapeType="1"/>
              </p:cNvSpPr>
              <p:nvPr/>
            </p:nvSpPr>
            <p:spPr bwMode="auto">
              <a:xfrm flipV="1">
                <a:off x="1541" y="3327"/>
                <a:ext cx="3" cy="1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6" name="Line 321"/>
              <p:cNvSpPr>
                <a:spLocks noChangeShapeType="1"/>
              </p:cNvSpPr>
              <p:nvPr/>
            </p:nvSpPr>
            <p:spPr bwMode="auto">
              <a:xfrm flipV="1">
                <a:off x="1544" y="3315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7" name="Line 322"/>
              <p:cNvSpPr>
                <a:spLocks noChangeShapeType="1"/>
              </p:cNvSpPr>
              <p:nvPr/>
            </p:nvSpPr>
            <p:spPr bwMode="auto">
              <a:xfrm flipV="1">
                <a:off x="1548" y="3299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8" name="Line 323"/>
              <p:cNvSpPr>
                <a:spLocks noChangeShapeType="1"/>
              </p:cNvSpPr>
              <p:nvPr/>
            </p:nvSpPr>
            <p:spPr bwMode="auto">
              <a:xfrm flipV="1">
                <a:off x="1552" y="329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399" name="Line 324"/>
              <p:cNvSpPr>
                <a:spLocks noChangeShapeType="1"/>
              </p:cNvSpPr>
              <p:nvPr/>
            </p:nvSpPr>
            <p:spPr bwMode="auto">
              <a:xfrm>
                <a:off x="1556" y="329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0" name="Line 325"/>
              <p:cNvSpPr>
                <a:spLocks noChangeShapeType="1"/>
              </p:cNvSpPr>
              <p:nvPr/>
            </p:nvSpPr>
            <p:spPr bwMode="auto">
              <a:xfrm>
                <a:off x="1560" y="3298"/>
                <a:ext cx="3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1" name="Line 326"/>
              <p:cNvSpPr>
                <a:spLocks noChangeShapeType="1"/>
              </p:cNvSpPr>
              <p:nvPr/>
            </p:nvSpPr>
            <p:spPr bwMode="auto">
              <a:xfrm>
                <a:off x="1563" y="3314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2" name="Line 327"/>
              <p:cNvSpPr>
                <a:spLocks noChangeShapeType="1"/>
              </p:cNvSpPr>
              <p:nvPr/>
            </p:nvSpPr>
            <p:spPr bwMode="auto">
              <a:xfrm>
                <a:off x="1567" y="3327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3" name="Line 328"/>
              <p:cNvSpPr>
                <a:spLocks noChangeShapeType="1"/>
              </p:cNvSpPr>
              <p:nvPr/>
            </p:nvSpPr>
            <p:spPr bwMode="auto">
              <a:xfrm>
                <a:off x="1571" y="3340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4" name="Line 329"/>
              <p:cNvSpPr>
                <a:spLocks noChangeShapeType="1"/>
              </p:cNvSpPr>
              <p:nvPr/>
            </p:nvSpPr>
            <p:spPr bwMode="auto">
              <a:xfrm flipV="1">
                <a:off x="1575" y="3339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5" name="Line 330"/>
              <p:cNvSpPr>
                <a:spLocks noChangeShapeType="1"/>
              </p:cNvSpPr>
              <p:nvPr/>
            </p:nvSpPr>
            <p:spPr bwMode="auto">
              <a:xfrm>
                <a:off x="1579" y="3339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6" name="Line 331"/>
              <p:cNvSpPr>
                <a:spLocks noChangeShapeType="1"/>
              </p:cNvSpPr>
              <p:nvPr/>
            </p:nvSpPr>
            <p:spPr bwMode="auto">
              <a:xfrm flipV="1">
                <a:off x="1582" y="3338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7" name="Line 332"/>
              <p:cNvSpPr>
                <a:spLocks noChangeShapeType="1"/>
              </p:cNvSpPr>
              <p:nvPr/>
            </p:nvSpPr>
            <p:spPr bwMode="auto">
              <a:xfrm>
                <a:off x="1586" y="3338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8" name="Line 333"/>
              <p:cNvSpPr>
                <a:spLocks noChangeShapeType="1"/>
              </p:cNvSpPr>
              <p:nvPr/>
            </p:nvSpPr>
            <p:spPr bwMode="auto">
              <a:xfrm flipV="1">
                <a:off x="1590" y="334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09" name="Line 334"/>
              <p:cNvSpPr>
                <a:spLocks noChangeShapeType="1"/>
              </p:cNvSpPr>
              <p:nvPr/>
            </p:nvSpPr>
            <p:spPr bwMode="auto">
              <a:xfrm>
                <a:off x="1594" y="334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0" name="Line 335"/>
              <p:cNvSpPr>
                <a:spLocks noChangeShapeType="1"/>
              </p:cNvSpPr>
              <p:nvPr/>
            </p:nvSpPr>
            <p:spPr bwMode="auto">
              <a:xfrm>
                <a:off x="1598" y="334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1" name="Line 336"/>
              <p:cNvSpPr>
                <a:spLocks noChangeShapeType="1"/>
              </p:cNvSpPr>
              <p:nvPr/>
            </p:nvSpPr>
            <p:spPr bwMode="auto">
              <a:xfrm flipV="1">
                <a:off x="1602" y="334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2" name="Line 337"/>
              <p:cNvSpPr>
                <a:spLocks noChangeShapeType="1"/>
              </p:cNvSpPr>
              <p:nvPr/>
            </p:nvSpPr>
            <p:spPr bwMode="auto">
              <a:xfrm flipV="1">
                <a:off x="1606" y="3336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3" name="Line 338"/>
              <p:cNvSpPr>
                <a:spLocks noChangeShapeType="1"/>
              </p:cNvSpPr>
              <p:nvPr/>
            </p:nvSpPr>
            <p:spPr bwMode="auto">
              <a:xfrm>
                <a:off x="1609" y="333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4" name="Line 339"/>
              <p:cNvSpPr>
                <a:spLocks noChangeShapeType="1"/>
              </p:cNvSpPr>
              <p:nvPr/>
            </p:nvSpPr>
            <p:spPr bwMode="auto">
              <a:xfrm flipV="1">
                <a:off x="1613" y="333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5" name="Line 340"/>
              <p:cNvSpPr>
                <a:spLocks noChangeShapeType="1"/>
              </p:cNvSpPr>
              <p:nvPr/>
            </p:nvSpPr>
            <p:spPr bwMode="auto">
              <a:xfrm>
                <a:off x="1617" y="3336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6" name="Line 341"/>
              <p:cNvSpPr>
                <a:spLocks noChangeShapeType="1"/>
              </p:cNvSpPr>
              <p:nvPr/>
            </p:nvSpPr>
            <p:spPr bwMode="auto">
              <a:xfrm>
                <a:off x="1621" y="3348"/>
                <a:ext cx="4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7" name="Line 342"/>
              <p:cNvSpPr>
                <a:spLocks noChangeShapeType="1"/>
              </p:cNvSpPr>
              <p:nvPr/>
            </p:nvSpPr>
            <p:spPr bwMode="auto">
              <a:xfrm>
                <a:off x="1625" y="336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8" name="Line 343"/>
              <p:cNvSpPr>
                <a:spLocks noChangeShapeType="1"/>
              </p:cNvSpPr>
              <p:nvPr/>
            </p:nvSpPr>
            <p:spPr bwMode="auto">
              <a:xfrm>
                <a:off x="1629" y="3372"/>
                <a:ext cx="3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19" name="Line 344"/>
              <p:cNvSpPr>
                <a:spLocks noChangeShapeType="1"/>
              </p:cNvSpPr>
              <p:nvPr/>
            </p:nvSpPr>
            <p:spPr bwMode="auto">
              <a:xfrm>
                <a:off x="1632" y="338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0" name="Line 345"/>
              <p:cNvSpPr>
                <a:spLocks noChangeShapeType="1"/>
              </p:cNvSpPr>
              <p:nvPr/>
            </p:nvSpPr>
            <p:spPr bwMode="auto">
              <a:xfrm flipV="1">
                <a:off x="1636" y="3378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1" name="Line 346"/>
              <p:cNvSpPr>
                <a:spLocks noChangeShapeType="1"/>
              </p:cNvSpPr>
              <p:nvPr/>
            </p:nvSpPr>
            <p:spPr bwMode="auto">
              <a:xfrm flipV="1">
                <a:off x="1640" y="337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2" name="Line 347"/>
              <p:cNvSpPr>
                <a:spLocks noChangeShapeType="1"/>
              </p:cNvSpPr>
              <p:nvPr/>
            </p:nvSpPr>
            <p:spPr bwMode="auto">
              <a:xfrm flipV="1">
                <a:off x="1644" y="337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3" name="Line 348"/>
              <p:cNvSpPr>
                <a:spLocks noChangeShapeType="1"/>
              </p:cNvSpPr>
              <p:nvPr/>
            </p:nvSpPr>
            <p:spPr bwMode="auto">
              <a:xfrm>
                <a:off x="1648" y="3371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4" name="Line 349"/>
              <p:cNvSpPr>
                <a:spLocks noChangeShapeType="1"/>
              </p:cNvSpPr>
              <p:nvPr/>
            </p:nvSpPr>
            <p:spPr bwMode="auto">
              <a:xfrm>
                <a:off x="1651" y="3375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5" name="Line 350"/>
              <p:cNvSpPr>
                <a:spLocks noChangeShapeType="1"/>
              </p:cNvSpPr>
              <p:nvPr/>
            </p:nvSpPr>
            <p:spPr bwMode="auto">
              <a:xfrm>
                <a:off x="1655" y="3389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6" name="Line 351"/>
              <p:cNvSpPr>
                <a:spLocks noChangeShapeType="1"/>
              </p:cNvSpPr>
              <p:nvPr/>
            </p:nvSpPr>
            <p:spPr bwMode="auto">
              <a:xfrm>
                <a:off x="1659" y="3395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7" name="Line 352"/>
              <p:cNvSpPr>
                <a:spLocks noChangeShapeType="1"/>
              </p:cNvSpPr>
              <p:nvPr/>
            </p:nvSpPr>
            <p:spPr bwMode="auto">
              <a:xfrm>
                <a:off x="1663" y="340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8" name="Line 353"/>
              <p:cNvSpPr>
                <a:spLocks noChangeShapeType="1"/>
              </p:cNvSpPr>
              <p:nvPr/>
            </p:nvSpPr>
            <p:spPr bwMode="auto">
              <a:xfrm>
                <a:off x="1667" y="340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29" name="Line 354"/>
              <p:cNvSpPr>
                <a:spLocks noChangeShapeType="1"/>
              </p:cNvSpPr>
              <p:nvPr/>
            </p:nvSpPr>
            <p:spPr bwMode="auto">
              <a:xfrm flipV="1">
                <a:off x="1671" y="340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0" name="Line 355"/>
              <p:cNvSpPr>
                <a:spLocks noChangeShapeType="1"/>
              </p:cNvSpPr>
              <p:nvPr/>
            </p:nvSpPr>
            <p:spPr bwMode="auto">
              <a:xfrm>
                <a:off x="1675" y="3406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1" name="Line 356"/>
              <p:cNvSpPr>
                <a:spLocks noChangeShapeType="1"/>
              </p:cNvSpPr>
              <p:nvPr/>
            </p:nvSpPr>
            <p:spPr bwMode="auto">
              <a:xfrm flipV="1">
                <a:off x="1679" y="3398"/>
                <a:ext cx="3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2" name="Line 357"/>
              <p:cNvSpPr>
                <a:spLocks noChangeShapeType="1"/>
              </p:cNvSpPr>
              <p:nvPr/>
            </p:nvSpPr>
            <p:spPr bwMode="auto">
              <a:xfrm flipV="1">
                <a:off x="1682" y="339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3" name="Line 358"/>
              <p:cNvSpPr>
                <a:spLocks noChangeShapeType="1"/>
              </p:cNvSpPr>
              <p:nvPr/>
            </p:nvSpPr>
            <p:spPr bwMode="auto">
              <a:xfrm flipV="1">
                <a:off x="1686" y="3392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4" name="Line 359"/>
              <p:cNvSpPr>
                <a:spLocks noChangeShapeType="1"/>
              </p:cNvSpPr>
              <p:nvPr/>
            </p:nvSpPr>
            <p:spPr bwMode="auto">
              <a:xfrm>
                <a:off x="1690" y="3392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5" name="Line 360"/>
              <p:cNvSpPr>
                <a:spLocks noChangeShapeType="1"/>
              </p:cNvSpPr>
              <p:nvPr/>
            </p:nvSpPr>
            <p:spPr bwMode="auto">
              <a:xfrm flipV="1">
                <a:off x="1694" y="339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6" name="Line 361"/>
              <p:cNvSpPr>
                <a:spLocks noChangeShapeType="1"/>
              </p:cNvSpPr>
              <p:nvPr/>
            </p:nvSpPr>
            <p:spPr bwMode="auto">
              <a:xfrm>
                <a:off x="1698" y="3391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7" name="Line 362"/>
              <p:cNvSpPr>
                <a:spLocks noChangeShapeType="1"/>
              </p:cNvSpPr>
              <p:nvPr/>
            </p:nvSpPr>
            <p:spPr bwMode="auto">
              <a:xfrm>
                <a:off x="1701" y="3392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8" name="Line 363"/>
              <p:cNvSpPr>
                <a:spLocks noChangeShapeType="1"/>
              </p:cNvSpPr>
              <p:nvPr/>
            </p:nvSpPr>
            <p:spPr bwMode="auto">
              <a:xfrm>
                <a:off x="1705" y="3395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39" name="Line 364"/>
              <p:cNvSpPr>
                <a:spLocks noChangeShapeType="1"/>
              </p:cNvSpPr>
              <p:nvPr/>
            </p:nvSpPr>
            <p:spPr bwMode="auto">
              <a:xfrm>
                <a:off x="1709" y="3395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0" name="Line 365"/>
              <p:cNvSpPr>
                <a:spLocks noChangeShapeType="1"/>
              </p:cNvSpPr>
              <p:nvPr/>
            </p:nvSpPr>
            <p:spPr bwMode="auto">
              <a:xfrm flipV="1">
                <a:off x="1713" y="339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1" name="Line 366"/>
              <p:cNvSpPr>
                <a:spLocks noChangeShapeType="1"/>
              </p:cNvSpPr>
              <p:nvPr/>
            </p:nvSpPr>
            <p:spPr bwMode="auto">
              <a:xfrm flipV="1">
                <a:off x="1717" y="339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2" name="Line 367"/>
              <p:cNvSpPr>
                <a:spLocks noChangeShapeType="1"/>
              </p:cNvSpPr>
              <p:nvPr/>
            </p:nvSpPr>
            <p:spPr bwMode="auto">
              <a:xfrm flipV="1">
                <a:off x="1721" y="3393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3" name="Line 368"/>
              <p:cNvSpPr>
                <a:spLocks noChangeShapeType="1"/>
              </p:cNvSpPr>
              <p:nvPr/>
            </p:nvSpPr>
            <p:spPr bwMode="auto">
              <a:xfrm flipV="1">
                <a:off x="1724" y="339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4" name="Line 369"/>
              <p:cNvSpPr>
                <a:spLocks noChangeShapeType="1"/>
              </p:cNvSpPr>
              <p:nvPr/>
            </p:nvSpPr>
            <p:spPr bwMode="auto">
              <a:xfrm>
                <a:off x="1728" y="339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5" name="Line 370"/>
              <p:cNvSpPr>
                <a:spLocks noChangeShapeType="1"/>
              </p:cNvSpPr>
              <p:nvPr/>
            </p:nvSpPr>
            <p:spPr bwMode="auto">
              <a:xfrm>
                <a:off x="1732" y="339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6" name="Line 371"/>
              <p:cNvSpPr>
                <a:spLocks noChangeShapeType="1"/>
              </p:cNvSpPr>
              <p:nvPr/>
            </p:nvSpPr>
            <p:spPr bwMode="auto">
              <a:xfrm flipV="1">
                <a:off x="1736" y="3392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7" name="Line 372"/>
              <p:cNvSpPr>
                <a:spLocks noChangeShapeType="1"/>
              </p:cNvSpPr>
              <p:nvPr/>
            </p:nvSpPr>
            <p:spPr bwMode="auto">
              <a:xfrm>
                <a:off x="1740" y="3392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8" name="Line 373"/>
              <p:cNvSpPr>
                <a:spLocks noChangeShapeType="1"/>
              </p:cNvSpPr>
              <p:nvPr/>
            </p:nvSpPr>
            <p:spPr bwMode="auto">
              <a:xfrm flipV="1">
                <a:off x="1744" y="3397"/>
                <a:ext cx="3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49" name="Line 374"/>
              <p:cNvSpPr>
                <a:spLocks noChangeShapeType="1"/>
              </p:cNvSpPr>
              <p:nvPr/>
            </p:nvSpPr>
            <p:spPr bwMode="auto">
              <a:xfrm flipV="1">
                <a:off x="1747" y="339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0" name="Line 375"/>
              <p:cNvSpPr>
                <a:spLocks noChangeShapeType="1"/>
              </p:cNvSpPr>
              <p:nvPr/>
            </p:nvSpPr>
            <p:spPr bwMode="auto">
              <a:xfrm flipV="1">
                <a:off x="1751" y="339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1" name="Line 376"/>
              <p:cNvSpPr>
                <a:spLocks noChangeShapeType="1"/>
              </p:cNvSpPr>
              <p:nvPr/>
            </p:nvSpPr>
            <p:spPr bwMode="auto">
              <a:xfrm>
                <a:off x="1755" y="339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2" name="Line 377"/>
              <p:cNvSpPr>
                <a:spLocks noChangeShapeType="1"/>
              </p:cNvSpPr>
              <p:nvPr/>
            </p:nvSpPr>
            <p:spPr bwMode="auto">
              <a:xfrm>
                <a:off x="1759" y="3398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3" name="Line 378"/>
              <p:cNvSpPr>
                <a:spLocks noChangeShapeType="1"/>
              </p:cNvSpPr>
              <p:nvPr/>
            </p:nvSpPr>
            <p:spPr bwMode="auto">
              <a:xfrm>
                <a:off x="1763" y="340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4" name="Line 379"/>
              <p:cNvSpPr>
                <a:spLocks noChangeShapeType="1"/>
              </p:cNvSpPr>
              <p:nvPr/>
            </p:nvSpPr>
            <p:spPr bwMode="auto">
              <a:xfrm>
                <a:off x="1767" y="3404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5" name="Line 380"/>
              <p:cNvSpPr>
                <a:spLocks noChangeShapeType="1"/>
              </p:cNvSpPr>
              <p:nvPr/>
            </p:nvSpPr>
            <p:spPr bwMode="auto">
              <a:xfrm flipV="1">
                <a:off x="1771" y="340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6" name="Line 381"/>
              <p:cNvSpPr>
                <a:spLocks noChangeShapeType="1"/>
              </p:cNvSpPr>
              <p:nvPr/>
            </p:nvSpPr>
            <p:spPr bwMode="auto">
              <a:xfrm flipV="1">
                <a:off x="1775" y="3404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7" name="Line 382"/>
              <p:cNvSpPr>
                <a:spLocks noChangeShapeType="1"/>
              </p:cNvSpPr>
              <p:nvPr/>
            </p:nvSpPr>
            <p:spPr bwMode="auto">
              <a:xfrm flipV="1">
                <a:off x="1779" y="3398"/>
                <a:ext cx="3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8" name="Line 383"/>
              <p:cNvSpPr>
                <a:spLocks noChangeShapeType="1"/>
              </p:cNvSpPr>
              <p:nvPr/>
            </p:nvSpPr>
            <p:spPr bwMode="auto">
              <a:xfrm flipV="1">
                <a:off x="1782" y="339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59" name="Line 384"/>
              <p:cNvSpPr>
                <a:spLocks noChangeShapeType="1"/>
              </p:cNvSpPr>
              <p:nvPr/>
            </p:nvSpPr>
            <p:spPr bwMode="auto">
              <a:xfrm flipV="1">
                <a:off x="1786" y="3384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0" name="Line 385"/>
              <p:cNvSpPr>
                <a:spLocks noChangeShapeType="1"/>
              </p:cNvSpPr>
              <p:nvPr/>
            </p:nvSpPr>
            <p:spPr bwMode="auto">
              <a:xfrm flipV="1">
                <a:off x="1790" y="338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1" name="Line 386"/>
              <p:cNvSpPr>
                <a:spLocks noChangeShapeType="1"/>
              </p:cNvSpPr>
              <p:nvPr/>
            </p:nvSpPr>
            <p:spPr bwMode="auto">
              <a:xfrm>
                <a:off x="1794" y="3381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2" name="Line 387"/>
              <p:cNvSpPr>
                <a:spLocks noChangeShapeType="1"/>
              </p:cNvSpPr>
              <p:nvPr/>
            </p:nvSpPr>
            <p:spPr bwMode="auto">
              <a:xfrm>
                <a:off x="1798" y="3383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3" name="Line 388"/>
              <p:cNvSpPr>
                <a:spLocks noChangeShapeType="1"/>
              </p:cNvSpPr>
              <p:nvPr/>
            </p:nvSpPr>
            <p:spPr bwMode="auto">
              <a:xfrm flipV="1">
                <a:off x="1802" y="3384"/>
                <a:ext cx="3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4" name="Line 389"/>
              <p:cNvSpPr>
                <a:spLocks noChangeShapeType="1"/>
              </p:cNvSpPr>
              <p:nvPr/>
            </p:nvSpPr>
            <p:spPr bwMode="auto">
              <a:xfrm>
                <a:off x="1805" y="3384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5" name="Line 390"/>
              <p:cNvSpPr>
                <a:spLocks noChangeShapeType="1"/>
              </p:cNvSpPr>
              <p:nvPr/>
            </p:nvSpPr>
            <p:spPr bwMode="auto">
              <a:xfrm flipV="1">
                <a:off x="1809" y="339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6" name="Line 391"/>
              <p:cNvSpPr>
                <a:spLocks noChangeShapeType="1"/>
              </p:cNvSpPr>
              <p:nvPr/>
            </p:nvSpPr>
            <p:spPr bwMode="auto">
              <a:xfrm flipV="1">
                <a:off x="1813" y="3390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7" name="Line 392"/>
              <p:cNvSpPr>
                <a:spLocks noChangeShapeType="1"/>
              </p:cNvSpPr>
              <p:nvPr/>
            </p:nvSpPr>
            <p:spPr bwMode="auto">
              <a:xfrm flipV="1">
                <a:off x="1817" y="338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8" name="Line 393"/>
              <p:cNvSpPr>
                <a:spLocks noChangeShapeType="1"/>
              </p:cNvSpPr>
              <p:nvPr/>
            </p:nvSpPr>
            <p:spPr bwMode="auto">
              <a:xfrm flipV="1">
                <a:off x="1821" y="338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69" name="Line 394"/>
              <p:cNvSpPr>
                <a:spLocks noChangeShapeType="1"/>
              </p:cNvSpPr>
              <p:nvPr/>
            </p:nvSpPr>
            <p:spPr bwMode="auto">
              <a:xfrm flipV="1">
                <a:off x="1825" y="3377"/>
                <a:ext cx="3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0" name="Line 395"/>
              <p:cNvSpPr>
                <a:spLocks noChangeShapeType="1"/>
              </p:cNvSpPr>
              <p:nvPr/>
            </p:nvSpPr>
            <p:spPr bwMode="auto">
              <a:xfrm>
                <a:off x="1828" y="3377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1" name="Line 396"/>
              <p:cNvSpPr>
                <a:spLocks noChangeShapeType="1"/>
              </p:cNvSpPr>
              <p:nvPr/>
            </p:nvSpPr>
            <p:spPr bwMode="auto">
              <a:xfrm>
                <a:off x="1832" y="337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2" name="Line 397"/>
              <p:cNvSpPr>
                <a:spLocks noChangeShapeType="1"/>
              </p:cNvSpPr>
              <p:nvPr/>
            </p:nvSpPr>
            <p:spPr bwMode="auto">
              <a:xfrm>
                <a:off x="1836" y="338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3" name="Line 398"/>
              <p:cNvSpPr>
                <a:spLocks noChangeShapeType="1"/>
              </p:cNvSpPr>
              <p:nvPr/>
            </p:nvSpPr>
            <p:spPr bwMode="auto">
              <a:xfrm flipV="1">
                <a:off x="1840" y="338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4" name="Line 399"/>
              <p:cNvSpPr>
                <a:spLocks noChangeShapeType="1"/>
              </p:cNvSpPr>
              <p:nvPr/>
            </p:nvSpPr>
            <p:spPr bwMode="auto">
              <a:xfrm>
                <a:off x="1844" y="338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5" name="Line 400"/>
              <p:cNvSpPr>
                <a:spLocks noChangeShapeType="1"/>
              </p:cNvSpPr>
              <p:nvPr/>
            </p:nvSpPr>
            <p:spPr bwMode="auto">
              <a:xfrm>
                <a:off x="1848" y="3384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6" name="Line 401"/>
              <p:cNvSpPr>
                <a:spLocks noChangeShapeType="1"/>
              </p:cNvSpPr>
              <p:nvPr/>
            </p:nvSpPr>
            <p:spPr bwMode="auto">
              <a:xfrm flipV="1">
                <a:off x="1852" y="3384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7" name="Line 402"/>
              <p:cNvSpPr>
                <a:spLocks noChangeShapeType="1"/>
              </p:cNvSpPr>
              <p:nvPr/>
            </p:nvSpPr>
            <p:spPr bwMode="auto">
              <a:xfrm>
                <a:off x="1855" y="338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8" name="Line 403"/>
              <p:cNvSpPr>
                <a:spLocks noChangeShapeType="1"/>
              </p:cNvSpPr>
              <p:nvPr/>
            </p:nvSpPr>
            <p:spPr bwMode="auto">
              <a:xfrm flipV="1">
                <a:off x="1859" y="338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79" name="Line 404"/>
              <p:cNvSpPr>
                <a:spLocks noChangeShapeType="1"/>
              </p:cNvSpPr>
              <p:nvPr/>
            </p:nvSpPr>
            <p:spPr bwMode="auto">
              <a:xfrm flipV="1">
                <a:off x="1863" y="338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480" name="Line 405"/>
              <p:cNvSpPr>
                <a:spLocks noChangeShapeType="1"/>
              </p:cNvSpPr>
              <p:nvPr/>
            </p:nvSpPr>
            <p:spPr bwMode="auto">
              <a:xfrm flipV="1">
                <a:off x="1867" y="337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</p:grpSp>
        <p:grpSp>
          <p:nvGrpSpPr>
            <p:cNvPr id="869" name="Group 607"/>
            <p:cNvGrpSpPr>
              <a:grpSpLocks/>
            </p:cNvGrpSpPr>
            <p:nvPr/>
          </p:nvGrpSpPr>
          <p:grpSpPr bwMode="auto">
            <a:xfrm>
              <a:off x="1907446" y="4581422"/>
              <a:ext cx="855580" cy="180756"/>
              <a:chOff x="1871" y="3239"/>
              <a:chExt cx="781" cy="165"/>
            </a:xfrm>
          </p:grpSpPr>
          <p:sp>
            <p:nvSpPr>
              <p:cNvPr id="1081" name="Line 407"/>
              <p:cNvSpPr>
                <a:spLocks noChangeShapeType="1"/>
              </p:cNvSpPr>
              <p:nvPr/>
            </p:nvSpPr>
            <p:spPr bwMode="auto">
              <a:xfrm flipV="1">
                <a:off x="1871" y="3375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2" name="Line 408"/>
              <p:cNvSpPr>
                <a:spLocks noChangeShapeType="1"/>
              </p:cNvSpPr>
              <p:nvPr/>
            </p:nvSpPr>
            <p:spPr bwMode="auto">
              <a:xfrm flipV="1">
                <a:off x="1875" y="3372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3" name="Line 409"/>
              <p:cNvSpPr>
                <a:spLocks noChangeShapeType="1"/>
              </p:cNvSpPr>
              <p:nvPr/>
            </p:nvSpPr>
            <p:spPr bwMode="auto">
              <a:xfrm flipV="1">
                <a:off x="1879" y="3371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4" name="Line 410"/>
              <p:cNvSpPr>
                <a:spLocks noChangeShapeType="1"/>
              </p:cNvSpPr>
              <p:nvPr/>
            </p:nvSpPr>
            <p:spPr bwMode="auto">
              <a:xfrm>
                <a:off x="1882" y="3371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5" name="Line 411"/>
              <p:cNvSpPr>
                <a:spLocks noChangeShapeType="1"/>
              </p:cNvSpPr>
              <p:nvPr/>
            </p:nvSpPr>
            <p:spPr bwMode="auto">
              <a:xfrm flipV="1">
                <a:off x="1886" y="3356"/>
                <a:ext cx="4" cy="1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6" name="Line 412"/>
              <p:cNvSpPr>
                <a:spLocks noChangeShapeType="1"/>
              </p:cNvSpPr>
              <p:nvPr/>
            </p:nvSpPr>
            <p:spPr bwMode="auto">
              <a:xfrm flipV="1">
                <a:off x="1890" y="335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7" name="Line 413"/>
              <p:cNvSpPr>
                <a:spLocks noChangeShapeType="1"/>
              </p:cNvSpPr>
              <p:nvPr/>
            </p:nvSpPr>
            <p:spPr bwMode="auto">
              <a:xfrm flipV="1">
                <a:off x="1894" y="3338"/>
                <a:ext cx="4" cy="1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8" name="Line 414"/>
              <p:cNvSpPr>
                <a:spLocks noChangeShapeType="1"/>
              </p:cNvSpPr>
              <p:nvPr/>
            </p:nvSpPr>
            <p:spPr bwMode="auto">
              <a:xfrm flipV="1">
                <a:off x="1898" y="333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89" name="Line 415"/>
              <p:cNvSpPr>
                <a:spLocks noChangeShapeType="1"/>
              </p:cNvSpPr>
              <p:nvPr/>
            </p:nvSpPr>
            <p:spPr bwMode="auto">
              <a:xfrm flipV="1">
                <a:off x="1902" y="3327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0" name="Line 416"/>
              <p:cNvSpPr>
                <a:spLocks noChangeShapeType="1"/>
              </p:cNvSpPr>
              <p:nvPr/>
            </p:nvSpPr>
            <p:spPr bwMode="auto">
              <a:xfrm flipV="1">
                <a:off x="1906" y="3320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1" name="Line 417"/>
              <p:cNvSpPr>
                <a:spLocks noChangeShapeType="1"/>
              </p:cNvSpPr>
              <p:nvPr/>
            </p:nvSpPr>
            <p:spPr bwMode="auto">
              <a:xfrm>
                <a:off x="1910" y="3320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2" name="Line 418"/>
              <p:cNvSpPr>
                <a:spLocks noChangeShapeType="1"/>
              </p:cNvSpPr>
              <p:nvPr/>
            </p:nvSpPr>
            <p:spPr bwMode="auto">
              <a:xfrm flipV="1">
                <a:off x="1914" y="3318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3" name="Line 419"/>
              <p:cNvSpPr>
                <a:spLocks noChangeShapeType="1"/>
              </p:cNvSpPr>
              <p:nvPr/>
            </p:nvSpPr>
            <p:spPr bwMode="auto">
              <a:xfrm>
                <a:off x="1917" y="3318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4" name="Line 420"/>
              <p:cNvSpPr>
                <a:spLocks noChangeShapeType="1"/>
              </p:cNvSpPr>
              <p:nvPr/>
            </p:nvSpPr>
            <p:spPr bwMode="auto">
              <a:xfrm>
                <a:off x="1921" y="3324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5" name="Line 421"/>
              <p:cNvSpPr>
                <a:spLocks noChangeShapeType="1"/>
              </p:cNvSpPr>
              <p:nvPr/>
            </p:nvSpPr>
            <p:spPr bwMode="auto">
              <a:xfrm flipV="1">
                <a:off x="1925" y="332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6" name="Line 422"/>
              <p:cNvSpPr>
                <a:spLocks noChangeShapeType="1"/>
              </p:cNvSpPr>
              <p:nvPr/>
            </p:nvSpPr>
            <p:spPr bwMode="auto">
              <a:xfrm flipV="1">
                <a:off x="1929" y="3315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7" name="Line 423"/>
              <p:cNvSpPr>
                <a:spLocks noChangeShapeType="1"/>
              </p:cNvSpPr>
              <p:nvPr/>
            </p:nvSpPr>
            <p:spPr bwMode="auto">
              <a:xfrm>
                <a:off x="1933" y="331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8" name="Line 424"/>
              <p:cNvSpPr>
                <a:spLocks noChangeShapeType="1"/>
              </p:cNvSpPr>
              <p:nvPr/>
            </p:nvSpPr>
            <p:spPr bwMode="auto">
              <a:xfrm flipV="1">
                <a:off x="1937" y="3314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99" name="Line 425"/>
              <p:cNvSpPr>
                <a:spLocks noChangeShapeType="1"/>
              </p:cNvSpPr>
              <p:nvPr/>
            </p:nvSpPr>
            <p:spPr bwMode="auto">
              <a:xfrm>
                <a:off x="1941" y="3314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0" name="Line 426"/>
              <p:cNvSpPr>
                <a:spLocks noChangeShapeType="1"/>
              </p:cNvSpPr>
              <p:nvPr/>
            </p:nvSpPr>
            <p:spPr bwMode="auto">
              <a:xfrm>
                <a:off x="1945" y="3324"/>
                <a:ext cx="3" cy="1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1" name="Line 427"/>
              <p:cNvSpPr>
                <a:spLocks noChangeShapeType="1"/>
              </p:cNvSpPr>
              <p:nvPr/>
            </p:nvSpPr>
            <p:spPr bwMode="auto">
              <a:xfrm>
                <a:off x="1948" y="3342"/>
                <a:ext cx="4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2" name="Line 428"/>
              <p:cNvSpPr>
                <a:spLocks noChangeShapeType="1"/>
              </p:cNvSpPr>
              <p:nvPr/>
            </p:nvSpPr>
            <p:spPr bwMode="auto">
              <a:xfrm>
                <a:off x="1952" y="3357"/>
                <a:ext cx="4" cy="1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3" name="Line 429"/>
              <p:cNvSpPr>
                <a:spLocks noChangeShapeType="1"/>
              </p:cNvSpPr>
              <p:nvPr/>
            </p:nvSpPr>
            <p:spPr bwMode="auto">
              <a:xfrm>
                <a:off x="1956" y="3375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4" name="Line 430"/>
              <p:cNvSpPr>
                <a:spLocks noChangeShapeType="1"/>
              </p:cNvSpPr>
              <p:nvPr/>
            </p:nvSpPr>
            <p:spPr bwMode="auto">
              <a:xfrm>
                <a:off x="1960" y="3382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5" name="Line 431"/>
              <p:cNvSpPr>
                <a:spLocks noChangeShapeType="1"/>
              </p:cNvSpPr>
              <p:nvPr/>
            </p:nvSpPr>
            <p:spPr bwMode="auto">
              <a:xfrm flipV="1">
                <a:off x="1964" y="3383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6" name="Line 432"/>
              <p:cNvSpPr>
                <a:spLocks noChangeShapeType="1"/>
              </p:cNvSpPr>
              <p:nvPr/>
            </p:nvSpPr>
            <p:spPr bwMode="auto">
              <a:xfrm>
                <a:off x="1968" y="3383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7" name="Line 433"/>
              <p:cNvSpPr>
                <a:spLocks noChangeShapeType="1"/>
              </p:cNvSpPr>
              <p:nvPr/>
            </p:nvSpPr>
            <p:spPr bwMode="auto">
              <a:xfrm flipV="1">
                <a:off x="1972" y="3380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8" name="Line 434"/>
              <p:cNvSpPr>
                <a:spLocks noChangeShapeType="1"/>
              </p:cNvSpPr>
              <p:nvPr/>
            </p:nvSpPr>
            <p:spPr bwMode="auto">
              <a:xfrm flipV="1">
                <a:off x="1975" y="3374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09" name="Line 435"/>
              <p:cNvSpPr>
                <a:spLocks noChangeShapeType="1"/>
              </p:cNvSpPr>
              <p:nvPr/>
            </p:nvSpPr>
            <p:spPr bwMode="auto">
              <a:xfrm>
                <a:off x="1979" y="337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0" name="Line 436"/>
              <p:cNvSpPr>
                <a:spLocks noChangeShapeType="1"/>
              </p:cNvSpPr>
              <p:nvPr/>
            </p:nvSpPr>
            <p:spPr bwMode="auto">
              <a:xfrm>
                <a:off x="1983" y="3377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1" name="Line 437"/>
              <p:cNvSpPr>
                <a:spLocks noChangeShapeType="1"/>
              </p:cNvSpPr>
              <p:nvPr/>
            </p:nvSpPr>
            <p:spPr bwMode="auto">
              <a:xfrm>
                <a:off x="1987" y="3380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2" name="Line 438"/>
              <p:cNvSpPr>
                <a:spLocks noChangeShapeType="1"/>
              </p:cNvSpPr>
              <p:nvPr/>
            </p:nvSpPr>
            <p:spPr bwMode="auto">
              <a:xfrm>
                <a:off x="1991" y="3382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3" name="Line 439"/>
              <p:cNvSpPr>
                <a:spLocks noChangeShapeType="1"/>
              </p:cNvSpPr>
              <p:nvPr/>
            </p:nvSpPr>
            <p:spPr bwMode="auto">
              <a:xfrm>
                <a:off x="1995" y="3382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4" name="Line 440"/>
              <p:cNvSpPr>
                <a:spLocks noChangeShapeType="1"/>
              </p:cNvSpPr>
              <p:nvPr/>
            </p:nvSpPr>
            <p:spPr bwMode="auto">
              <a:xfrm flipV="1">
                <a:off x="1999" y="338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5" name="Line 441"/>
              <p:cNvSpPr>
                <a:spLocks noChangeShapeType="1"/>
              </p:cNvSpPr>
              <p:nvPr/>
            </p:nvSpPr>
            <p:spPr bwMode="auto">
              <a:xfrm flipV="1">
                <a:off x="2003" y="3368"/>
                <a:ext cx="3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6" name="Line 442"/>
              <p:cNvSpPr>
                <a:spLocks noChangeShapeType="1"/>
              </p:cNvSpPr>
              <p:nvPr/>
            </p:nvSpPr>
            <p:spPr bwMode="auto">
              <a:xfrm>
                <a:off x="2006" y="336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7" name="Line 443"/>
              <p:cNvSpPr>
                <a:spLocks noChangeShapeType="1"/>
              </p:cNvSpPr>
              <p:nvPr/>
            </p:nvSpPr>
            <p:spPr bwMode="auto">
              <a:xfrm flipV="1">
                <a:off x="2010" y="336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8" name="Line 444"/>
              <p:cNvSpPr>
                <a:spLocks noChangeShapeType="1"/>
              </p:cNvSpPr>
              <p:nvPr/>
            </p:nvSpPr>
            <p:spPr bwMode="auto">
              <a:xfrm>
                <a:off x="2014" y="336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19" name="Line 445"/>
              <p:cNvSpPr>
                <a:spLocks noChangeShapeType="1"/>
              </p:cNvSpPr>
              <p:nvPr/>
            </p:nvSpPr>
            <p:spPr bwMode="auto">
              <a:xfrm>
                <a:off x="2018" y="337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0" name="Line 446"/>
              <p:cNvSpPr>
                <a:spLocks noChangeShapeType="1"/>
              </p:cNvSpPr>
              <p:nvPr/>
            </p:nvSpPr>
            <p:spPr bwMode="auto">
              <a:xfrm flipV="1">
                <a:off x="2022" y="337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1" name="Line 447"/>
              <p:cNvSpPr>
                <a:spLocks noChangeShapeType="1"/>
              </p:cNvSpPr>
              <p:nvPr/>
            </p:nvSpPr>
            <p:spPr bwMode="auto">
              <a:xfrm>
                <a:off x="2026" y="3371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2" name="Line 448"/>
              <p:cNvSpPr>
                <a:spLocks noChangeShapeType="1"/>
              </p:cNvSpPr>
              <p:nvPr/>
            </p:nvSpPr>
            <p:spPr bwMode="auto">
              <a:xfrm flipV="1">
                <a:off x="2030" y="337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3" name="Line 449"/>
              <p:cNvSpPr>
                <a:spLocks noChangeShapeType="1"/>
              </p:cNvSpPr>
              <p:nvPr/>
            </p:nvSpPr>
            <p:spPr bwMode="auto">
              <a:xfrm flipV="1">
                <a:off x="2034" y="3374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4" name="Line 450"/>
              <p:cNvSpPr>
                <a:spLocks noChangeShapeType="1"/>
              </p:cNvSpPr>
              <p:nvPr/>
            </p:nvSpPr>
            <p:spPr bwMode="auto">
              <a:xfrm flipV="1">
                <a:off x="2037" y="3369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5" name="Line 451"/>
              <p:cNvSpPr>
                <a:spLocks noChangeShapeType="1"/>
              </p:cNvSpPr>
              <p:nvPr/>
            </p:nvSpPr>
            <p:spPr bwMode="auto">
              <a:xfrm flipV="1">
                <a:off x="2041" y="336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6" name="Line 452"/>
              <p:cNvSpPr>
                <a:spLocks noChangeShapeType="1"/>
              </p:cNvSpPr>
              <p:nvPr/>
            </p:nvSpPr>
            <p:spPr bwMode="auto">
              <a:xfrm flipV="1">
                <a:off x="2045" y="336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7" name="Line 453"/>
              <p:cNvSpPr>
                <a:spLocks noChangeShapeType="1"/>
              </p:cNvSpPr>
              <p:nvPr/>
            </p:nvSpPr>
            <p:spPr bwMode="auto">
              <a:xfrm flipV="1">
                <a:off x="2049" y="3359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8" name="Line 454"/>
              <p:cNvSpPr>
                <a:spLocks noChangeShapeType="1"/>
              </p:cNvSpPr>
              <p:nvPr/>
            </p:nvSpPr>
            <p:spPr bwMode="auto">
              <a:xfrm>
                <a:off x="2053" y="3359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29" name="Line 455"/>
              <p:cNvSpPr>
                <a:spLocks noChangeShapeType="1"/>
              </p:cNvSpPr>
              <p:nvPr/>
            </p:nvSpPr>
            <p:spPr bwMode="auto">
              <a:xfrm>
                <a:off x="2057" y="3359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0" name="Line 456"/>
              <p:cNvSpPr>
                <a:spLocks noChangeShapeType="1"/>
              </p:cNvSpPr>
              <p:nvPr/>
            </p:nvSpPr>
            <p:spPr bwMode="auto">
              <a:xfrm>
                <a:off x="2061" y="3365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1" name="Line 457"/>
              <p:cNvSpPr>
                <a:spLocks noChangeShapeType="1"/>
              </p:cNvSpPr>
              <p:nvPr/>
            </p:nvSpPr>
            <p:spPr bwMode="auto">
              <a:xfrm>
                <a:off x="2065" y="3376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2" name="Line 458"/>
              <p:cNvSpPr>
                <a:spLocks noChangeShapeType="1"/>
              </p:cNvSpPr>
              <p:nvPr/>
            </p:nvSpPr>
            <p:spPr bwMode="auto">
              <a:xfrm>
                <a:off x="2069" y="3380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3" name="Line 459"/>
              <p:cNvSpPr>
                <a:spLocks noChangeShapeType="1"/>
              </p:cNvSpPr>
              <p:nvPr/>
            </p:nvSpPr>
            <p:spPr bwMode="auto">
              <a:xfrm>
                <a:off x="2072" y="3385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4" name="Line 460"/>
              <p:cNvSpPr>
                <a:spLocks noChangeShapeType="1"/>
              </p:cNvSpPr>
              <p:nvPr/>
            </p:nvSpPr>
            <p:spPr bwMode="auto">
              <a:xfrm>
                <a:off x="2076" y="339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5" name="Line 461"/>
              <p:cNvSpPr>
                <a:spLocks noChangeShapeType="1"/>
              </p:cNvSpPr>
              <p:nvPr/>
            </p:nvSpPr>
            <p:spPr bwMode="auto">
              <a:xfrm flipV="1">
                <a:off x="2080" y="339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6" name="Line 462"/>
              <p:cNvSpPr>
                <a:spLocks noChangeShapeType="1"/>
              </p:cNvSpPr>
              <p:nvPr/>
            </p:nvSpPr>
            <p:spPr bwMode="auto">
              <a:xfrm>
                <a:off x="2084" y="3397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7" name="Line 463"/>
              <p:cNvSpPr>
                <a:spLocks noChangeShapeType="1"/>
              </p:cNvSpPr>
              <p:nvPr/>
            </p:nvSpPr>
            <p:spPr bwMode="auto">
              <a:xfrm flipV="1">
                <a:off x="2088" y="3401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8" name="Line 464"/>
              <p:cNvSpPr>
                <a:spLocks noChangeShapeType="1"/>
              </p:cNvSpPr>
              <p:nvPr/>
            </p:nvSpPr>
            <p:spPr bwMode="auto">
              <a:xfrm>
                <a:off x="2092" y="3401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39" name="Line 465"/>
              <p:cNvSpPr>
                <a:spLocks noChangeShapeType="1"/>
              </p:cNvSpPr>
              <p:nvPr/>
            </p:nvSpPr>
            <p:spPr bwMode="auto">
              <a:xfrm flipV="1">
                <a:off x="2096" y="339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0" name="Line 466"/>
              <p:cNvSpPr>
                <a:spLocks noChangeShapeType="1"/>
              </p:cNvSpPr>
              <p:nvPr/>
            </p:nvSpPr>
            <p:spPr bwMode="auto">
              <a:xfrm>
                <a:off x="2100" y="3397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1" name="Line 467"/>
              <p:cNvSpPr>
                <a:spLocks noChangeShapeType="1"/>
              </p:cNvSpPr>
              <p:nvPr/>
            </p:nvSpPr>
            <p:spPr bwMode="auto">
              <a:xfrm flipV="1">
                <a:off x="2103" y="3390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2" name="Line 468"/>
              <p:cNvSpPr>
                <a:spLocks noChangeShapeType="1"/>
              </p:cNvSpPr>
              <p:nvPr/>
            </p:nvSpPr>
            <p:spPr bwMode="auto">
              <a:xfrm>
                <a:off x="2107" y="339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3" name="Line 469"/>
              <p:cNvSpPr>
                <a:spLocks noChangeShapeType="1"/>
              </p:cNvSpPr>
              <p:nvPr/>
            </p:nvSpPr>
            <p:spPr bwMode="auto">
              <a:xfrm>
                <a:off x="2111" y="339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4" name="Line 470"/>
              <p:cNvSpPr>
                <a:spLocks noChangeShapeType="1"/>
              </p:cNvSpPr>
              <p:nvPr/>
            </p:nvSpPr>
            <p:spPr bwMode="auto">
              <a:xfrm flipV="1">
                <a:off x="2115" y="339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5" name="Line 471"/>
              <p:cNvSpPr>
                <a:spLocks noChangeShapeType="1"/>
              </p:cNvSpPr>
              <p:nvPr/>
            </p:nvSpPr>
            <p:spPr bwMode="auto">
              <a:xfrm>
                <a:off x="2119" y="339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6" name="Line 472"/>
              <p:cNvSpPr>
                <a:spLocks noChangeShapeType="1"/>
              </p:cNvSpPr>
              <p:nvPr/>
            </p:nvSpPr>
            <p:spPr bwMode="auto">
              <a:xfrm>
                <a:off x="2123" y="3395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7" name="Line 473"/>
              <p:cNvSpPr>
                <a:spLocks noChangeShapeType="1"/>
              </p:cNvSpPr>
              <p:nvPr/>
            </p:nvSpPr>
            <p:spPr bwMode="auto">
              <a:xfrm>
                <a:off x="2127" y="3395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8" name="Line 474"/>
              <p:cNvSpPr>
                <a:spLocks noChangeShapeType="1"/>
              </p:cNvSpPr>
              <p:nvPr/>
            </p:nvSpPr>
            <p:spPr bwMode="auto">
              <a:xfrm flipV="1">
                <a:off x="2131" y="3392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49" name="Line 475"/>
              <p:cNvSpPr>
                <a:spLocks noChangeShapeType="1"/>
              </p:cNvSpPr>
              <p:nvPr/>
            </p:nvSpPr>
            <p:spPr bwMode="auto">
              <a:xfrm>
                <a:off x="2135" y="3392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0" name="Line 476"/>
              <p:cNvSpPr>
                <a:spLocks noChangeShapeType="1"/>
              </p:cNvSpPr>
              <p:nvPr/>
            </p:nvSpPr>
            <p:spPr bwMode="auto">
              <a:xfrm>
                <a:off x="2139" y="3394"/>
                <a:ext cx="3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1" name="Line 477"/>
              <p:cNvSpPr>
                <a:spLocks noChangeShapeType="1"/>
              </p:cNvSpPr>
              <p:nvPr/>
            </p:nvSpPr>
            <p:spPr bwMode="auto">
              <a:xfrm flipV="1">
                <a:off x="2142" y="339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2" name="Line 478"/>
              <p:cNvSpPr>
                <a:spLocks noChangeShapeType="1"/>
              </p:cNvSpPr>
              <p:nvPr/>
            </p:nvSpPr>
            <p:spPr bwMode="auto">
              <a:xfrm>
                <a:off x="2146" y="339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3" name="Line 479"/>
              <p:cNvSpPr>
                <a:spLocks noChangeShapeType="1"/>
              </p:cNvSpPr>
              <p:nvPr/>
            </p:nvSpPr>
            <p:spPr bwMode="auto">
              <a:xfrm>
                <a:off x="2150" y="3398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4" name="Line 480"/>
              <p:cNvSpPr>
                <a:spLocks noChangeShapeType="1"/>
              </p:cNvSpPr>
              <p:nvPr/>
            </p:nvSpPr>
            <p:spPr bwMode="auto">
              <a:xfrm flipV="1">
                <a:off x="2154" y="3396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5" name="Line 481"/>
              <p:cNvSpPr>
                <a:spLocks noChangeShapeType="1"/>
              </p:cNvSpPr>
              <p:nvPr/>
            </p:nvSpPr>
            <p:spPr bwMode="auto">
              <a:xfrm>
                <a:off x="2158" y="3396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6" name="Line 482"/>
              <p:cNvSpPr>
                <a:spLocks noChangeShapeType="1"/>
              </p:cNvSpPr>
              <p:nvPr/>
            </p:nvSpPr>
            <p:spPr bwMode="auto">
              <a:xfrm flipV="1">
                <a:off x="2162" y="340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7" name="Line 483"/>
              <p:cNvSpPr>
                <a:spLocks noChangeShapeType="1"/>
              </p:cNvSpPr>
              <p:nvPr/>
            </p:nvSpPr>
            <p:spPr bwMode="auto">
              <a:xfrm flipV="1">
                <a:off x="2166" y="339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8" name="Line 484"/>
              <p:cNvSpPr>
                <a:spLocks noChangeShapeType="1"/>
              </p:cNvSpPr>
              <p:nvPr/>
            </p:nvSpPr>
            <p:spPr bwMode="auto">
              <a:xfrm flipV="1">
                <a:off x="2170" y="3391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59" name="Line 485"/>
              <p:cNvSpPr>
                <a:spLocks noChangeShapeType="1"/>
              </p:cNvSpPr>
              <p:nvPr/>
            </p:nvSpPr>
            <p:spPr bwMode="auto">
              <a:xfrm>
                <a:off x="2174" y="3391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0" name="Line 486"/>
              <p:cNvSpPr>
                <a:spLocks noChangeShapeType="1"/>
              </p:cNvSpPr>
              <p:nvPr/>
            </p:nvSpPr>
            <p:spPr bwMode="auto">
              <a:xfrm flipV="1">
                <a:off x="2177" y="338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1" name="Line 487"/>
              <p:cNvSpPr>
                <a:spLocks noChangeShapeType="1"/>
              </p:cNvSpPr>
              <p:nvPr/>
            </p:nvSpPr>
            <p:spPr bwMode="auto">
              <a:xfrm flipV="1">
                <a:off x="2181" y="338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2" name="Line 488"/>
              <p:cNvSpPr>
                <a:spLocks noChangeShapeType="1"/>
              </p:cNvSpPr>
              <p:nvPr/>
            </p:nvSpPr>
            <p:spPr bwMode="auto">
              <a:xfrm flipV="1">
                <a:off x="2185" y="337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3" name="Line 489"/>
              <p:cNvSpPr>
                <a:spLocks noChangeShapeType="1"/>
              </p:cNvSpPr>
              <p:nvPr/>
            </p:nvSpPr>
            <p:spPr bwMode="auto">
              <a:xfrm flipV="1">
                <a:off x="2189" y="337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4" name="Line 490"/>
              <p:cNvSpPr>
                <a:spLocks noChangeShapeType="1"/>
              </p:cNvSpPr>
              <p:nvPr/>
            </p:nvSpPr>
            <p:spPr bwMode="auto">
              <a:xfrm>
                <a:off x="2193" y="337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5" name="Line 491"/>
              <p:cNvSpPr>
                <a:spLocks noChangeShapeType="1"/>
              </p:cNvSpPr>
              <p:nvPr/>
            </p:nvSpPr>
            <p:spPr bwMode="auto">
              <a:xfrm>
                <a:off x="2197" y="337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6" name="Line 492"/>
              <p:cNvSpPr>
                <a:spLocks noChangeShapeType="1"/>
              </p:cNvSpPr>
              <p:nvPr/>
            </p:nvSpPr>
            <p:spPr bwMode="auto">
              <a:xfrm>
                <a:off x="2201" y="338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7" name="Line 493"/>
              <p:cNvSpPr>
                <a:spLocks noChangeShapeType="1"/>
              </p:cNvSpPr>
              <p:nvPr/>
            </p:nvSpPr>
            <p:spPr bwMode="auto">
              <a:xfrm>
                <a:off x="2205" y="338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8" name="Line 494"/>
              <p:cNvSpPr>
                <a:spLocks noChangeShapeType="1"/>
              </p:cNvSpPr>
              <p:nvPr/>
            </p:nvSpPr>
            <p:spPr bwMode="auto">
              <a:xfrm flipV="1">
                <a:off x="2209" y="338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69" name="Line 495"/>
              <p:cNvSpPr>
                <a:spLocks noChangeShapeType="1"/>
              </p:cNvSpPr>
              <p:nvPr/>
            </p:nvSpPr>
            <p:spPr bwMode="auto">
              <a:xfrm flipV="1">
                <a:off x="2213" y="3383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0" name="Line 496"/>
              <p:cNvSpPr>
                <a:spLocks noChangeShapeType="1"/>
              </p:cNvSpPr>
              <p:nvPr/>
            </p:nvSpPr>
            <p:spPr bwMode="auto">
              <a:xfrm flipV="1">
                <a:off x="2216" y="3372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1" name="Line 497"/>
              <p:cNvSpPr>
                <a:spLocks noChangeShapeType="1"/>
              </p:cNvSpPr>
              <p:nvPr/>
            </p:nvSpPr>
            <p:spPr bwMode="auto">
              <a:xfrm flipV="1">
                <a:off x="2220" y="336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2" name="Line 498"/>
              <p:cNvSpPr>
                <a:spLocks noChangeShapeType="1"/>
              </p:cNvSpPr>
              <p:nvPr/>
            </p:nvSpPr>
            <p:spPr bwMode="auto">
              <a:xfrm flipV="1">
                <a:off x="2224" y="336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3" name="Line 499"/>
              <p:cNvSpPr>
                <a:spLocks noChangeShapeType="1"/>
              </p:cNvSpPr>
              <p:nvPr/>
            </p:nvSpPr>
            <p:spPr bwMode="auto">
              <a:xfrm flipV="1">
                <a:off x="2228" y="3355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4" name="Line 500"/>
              <p:cNvSpPr>
                <a:spLocks noChangeShapeType="1"/>
              </p:cNvSpPr>
              <p:nvPr/>
            </p:nvSpPr>
            <p:spPr bwMode="auto">
              <a:xfrm>
                <a:off x="2232" y="3355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5" name="Line 501"/>
              <p:cNvSpPr>
                <a:spLocks noChangeShapeType="1"/>
              </p:cNvSpPr>
              <p:nvPr/>
            </p:nvSpPr>
            <p:spPr bwMode="auto">
              <a:xfrm flipV="1">
                <a:off x="2236" y="336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6" name="Line 502"/>
              <p:cNvSpPr>
                <a:spLocks noChangeShapeType="1"/>
              </p:cNvSpPr>
              <p:nvPr/>
            </p:nvSpPr>
            <p:spPr bwMode="auto">
              <a:xfrm>
                <a:off x="2240" y="3366"/>
                <a:ext cx="4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7" name="Line 503"/>
              <p:cNvSpPr>
                <a:spLocks noChangeShapeType="1"/>
              </p:cNvSpPr>
              <p:nvPr/>
            </p:nvSpPr>
            <p:spPr bwMode="auto">
              <a:xfrm>
                <a:off x="2244" y="338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8" name="Line 504"/>
              <p:cNvSpPr>
                <a:spLocks noChangeShapeType="1"/>
              </p:cNvSpPr>
              <p:nvPr/>
            </p:nvSpPr>
            <p:spPr bwMode="auto">
              <a:xfrm>
                <a:off x="2248" y="338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79" name="Line 505"/>
              <p:cNvSpPr>
                <a:spLocks noChangeShapeType="1"/>
              </p:cNvSpPr>
              <p:nvPr/>
            </p:nvSpPr>
            <p:spPr bwMode="auto">
              <a:xfrm>
                <a:off x="2252" y="3393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0" name="Line 506"/>
              <p:cNvSpPr>
                <a:spLocks noChangeShapeType="1"/>
              </p:cNvSpPr>
              <p:nvPr/>
            </p:nvSpPr>
            <p:spPr bwMode="auto">
              <a:xfrm flipV="1">
                <a:off x="2255" y="3385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1" name="Line 507"/>
              <p:cNvSpPr>
                <a:spLocks noChangeShapeType="1"/>
              </p:cNvSpPr>
              <p:nvPr/>
            </p:nvSpPr>
            <p:spPr bwMode="auto">
              <a:xfrm flipV="1">
                <a:off x="2259" y="3378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2" name="Line 508"/>
              <p:cNvSpPr>
                <a:spLocks noChangeShapeType="1"/>
              </p:cNvSpPr>
              <p:nvPr/>
            </p:nvSpPr>
            <p:spPr bwMode="auto">
              <a:xfrm flipV="1">
                <a:off x="2263" y="3368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3" name="Line 509"/>
              <p:cNvSpPr>
                <a:spLocks noChangeShapeType="1"/>
              </p:cNvSpPr>
              <p:nvPr/>
            </p:nvSpPr>
            <p:spPr bwMode="auto">
              <a:xfrm flipV="1">
                <a:off x="2267" y="3358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4" name="Line 510"/>
              <p:cNvSpPr>
                <a:spLocks noChangeShapeType="1"/>
              </p:cNvSpPr>
              <p:nvPr/>
            </p:nvSpPr>
            <p:spPr bwMode="auto">
              <a:xfrm flipV="1">
                <a:off x="2271" y="335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5" name="Line 511"/>
              <p:cNvSpPr>
                <a:spLocks noChangeShapeType="1"/>
              </p:cNvSpPr>
              <p:nvPr/>
            </p:nvSpPr>
            <p:spPr bwMode="auto">
              <a:xfrm>
                <a:off x="2275" y="335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6" name="Line 512"/>
              <p:cNvSpPr>
                <a:spLocks noChangeShapeType="1"/>
              </p:cNvSpPr>
              <p:nvPr/>
            </p:nvSpPr>
            <p:spPr bwMode="auto">
              <a:xfrm flipV="1">
                <a:off x="2279" y="3349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7" name="Line 513"/>
              <p:cNvSpPr>
                <a:spLocks noChangeShapeType="1"/>
              </p:cNvSpPr>
              <p:nvPr/>
            </p:nvSpPr>
            <p:spPr bwMode="auto">
              <a:xfrm>
                <a:off x="2283" y="3349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8" name="Line 514"/>
              <p:cNvSpPr>
                <a:spLocks noChangeShapeType="1"/>
              </p:cNvSpPr>
              <p:nvPr/>
            </p:nvSpPr>
            <p:spPr bwMode="auto">
              <a:xfrm>
                <a:off x="2287" y="3356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89" name="Line 515"/>
              <p:cNvSpPr>
                <a:spLocks noChangeShapeType="1"/>
              </p:cNvSpPr>
              <p:nvPr/>
            </p:nvSpPr>
            <p:spPr bwMode="auto">
              <a:xfrm>
                <a:off x="2290" y="335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0" name="Line 516"/>
              <p:cNvSpPr>
                <a:spLocks noChangeShapeType="1"/>
              </p:cNvSpPr>
              <p:nvPr/>
            </p:nvSpPr>
            <p:spPr bwMode="auto">
              <a:xfrm flipV="1">
                <a:off x="2294" y="335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1" name="Line 517"/>
              <p:cNvSpPr>
                <a:spLocks noChangeShapeType="1"/>
              </p:cNvSpPr>
              <p:nvPr/>
            </p:nvSpPr>
            <p:spPr bwMode="auto">
              <a:xfrm>
                <a:off x="2298" y="335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2" name="Line 518"/>
              <p:cNvSpPr>
                <a:spLocks noChangeShapeType="1"/>
              </p:cNvSpPr>
              <p:nvPr/>
            </p:nvSpPr>
            <p:spPr bwMode="auto">
              <a:xfrm flipV="1">
                <a:off x="2302" y="3348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3" name="Line 519"/>
              <p:cNvSpPr>
                <a:spLocks noChangeShapeType="1"/>
              </p:cNvSpPr>
              <p:nvPr/>
            </p:nvSpPr>
            <p:spPr bwMode="auto">
              <a:xfrm flipV="1">
                <a:off x="2306" y="334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4" name="Line 520"/>
              <p:cNvSpPr>
                <a:spLocks noChangeShapeType="1"/>
              </p:cNvSpPr>
              <p:nvPr/>
            </p:nvSpPr>
            <p:spPr bwMode="auto">
              <a:xfrm flipV="1">
                <a:off x="2310" y="334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5" name="Line 521"/>
              <p:cNvSpPr>
                <a:spLocks noChangeShapeType="1"/>
              </p:cNvSpPr>
              <p:nvPr/>
            </p:nvSpPr>
            <p:spPr bwMode="auto">
              <a:xfrm>
                <a:off x="2314" y="3343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6" name="Line 522"/>
              <p:cNvSpPr>
                <a:spLocks noChangeShapeType="1"/>
              </p:cNvSpPr>
              <p:nvPr/>
            </p:nvSpPr>
            <p:spPr bwMode="auto">
              <a:xfrm>
                <a:off x="2318" y="334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7" name="Line 523"/>
              <p:cNvSpPr>
                <a:spLocks noChangeShapeType="1"/>
              </p:cNvSpPr>
              <p:nvPr/>
            </p:nvSpPr>
            <p:spPr bwMode="auto">
              <a:xfrm flipV="1">
                <a:off x="2322" y="334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8" name="Line 524"/>
              <p:cNvSpPr>
                <a:spLocks noChangeShapeType="1"/>
              </p:cNvSpPr>
              <p:nvPr/>
            </p:nvSpPr>
            <p:spPr bwMode="auto">
              <a:xfrm>
                <a:off x="2326" y="334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199" name="Line 525"/>
              <p:cNvSpPr>
                <a:spLocks noChangeShapeType="1"/>
              </p:cNvSpPr>
              <p:nvPr/>
            </p:nvSpPr>
            <p:spPr bwMode="auto">
              <a:xfrm>
                <a:off x="2330" y="3355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0" name="Line 526"/>
              <p:cNvSpPr>
                <a:spLocks noChangeShapeType="1"/>
              </p:cNvSpPr>
              <p:nvPr/>
            </p:nvSpPr>
            <p:spPr bwMode="auto">
              <a:xfrm>
                <a:off x="2334" y="3362"/>
                <a:ext cx="3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1" name="Line 527"/>
              <p:cNvSpPr>
                <a:spLocks noChangeShapeType="1"/>
              </p:cNvSpPr>
              <p:nvPr/>
            </p:nvSpPr>
            <p:spPr bwMode="auto">
              <a:xfrm>
                <a:off x="2337" y="3369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2" name="Line 528"/>
              <p:cNvSpPr>
                <a:spLocks noChangeShapeType="1"/>
              </p:cNvSpPr>
              <p:nvPr/>
            </p:nvSpPr>
            <p:spPr bwMode="auto">
              <a:xfrm>
                <a:off x="2341" y="337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3" name="Line 529"/>
              <p:cNvSpPr>
                <a:spLocks noChangeShapeType="1"/>
              </p:cNvSpPr>
              <p:nvPr/>
            </p:nvSpPr>
            <p:spPr bwMode="auto">
              <a:xfrm>
                <a:off x="2345" y="338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4" name="Line 530"/>
              <p:cNvSpPr>
                <a:spLocks noChangeShapeType="1"/>
              </p:cNvSpPr>
              <p:nvPr/>
            </p:nvSpPr>
            <p:spPr bwMode="auto">
              <a:xfrm flipV="1">
                <a:off x="2349" y="3377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5" name="Line 531"/>
              <p:cNvSpPr>
                <a:spLocks noChangeShapeType="1"/>
              </p:cNvSpPr>
              <p:nvPr/>
            </p:nvSpPr>
            <p:spPr bwMode="auto">
              <a:xfrm flipV="1">
                <a:off x="2353" y="3358"/>
                <a:ext cx="4" cy="1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6" name="Line 532"/>
              <p:cNvSpPr>
                <a:spLocks noChangeShapeType="1"/>
              </p:cNvSpPr>
              <p:nvPr/>
            </p:nvSpPr>
            <p:spPr bwMode="auto">
              <a:xfrm flipV="1">
                <a:off x="2357" y="335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7" name="Line 533"/>
              <p:cNvSpPr>
                <a:spLocks noChangeShapeType="1"/>
              </p:cNvSpPr>
              <p:nvPr/>
            </p:nvSpPr>
            <p:spPr bwMode="auto">
              <a:xfrm flipV="1">
                <a:off x="2361" y="3339"/>
                <a:ext cx="4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8" name="Line 534"/>
              <p:cNvSpPr>
                <a:spLocks noChangeShapeType="1"/>
              </p:cNvSpPr>
              <p:nvPr/>
            </p:nvSpPr>
            <p:spPr bwMode="auto">
              <a:xfrm>
                <a:off x="2365" y="3339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09" name="Line 535"/>
              <p:cNvSpPr>
                <a:spLocks noChangeShapeType="1"/>
              </p:cNvSpPr>
              <p:nvPr/>
            </p:nvSpPr>
            <p:spPr bwMode="auto">
              <a:xfrm flipV="1">
                <a:off x="2369" y="3341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0" name="Line 536"/>
              <p:cNvSpPr>
                <a:spLocks noChangeShapeType="1"/>
              </p:cNvSpPr>
              <p:nvPr/>
            </p:nvSpPr>
            <p:spPr bwMode="auto">
              <a:xfrm>
                <a:off x="2373" y="3341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1" name="Line 537"/>
              <p:cNvSpPr>
                <a:spLocks noChangeShapeType="1"/>
              </p:cNvSpPr>
              <p:nvPr/>
            </p:nvSpPr>
            <p:spPr bwMode="auto">
              <a:xfrm>
                <a:off x="2377" y="3355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2" name="Line 538"/>
              <p:cNvSpPr>
                <a:spLocks noChangeShapeType="1"/>
              </p:cNvSpPr>
              <p:nvPr/>
            </p:nvSpPr>
            <p:spPr bwMode="auto">
              <a:xfrm>
                <a:off x="2381" y="3359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3" name="Line 539"/>
              <p:cNvSpPr>
                <a:spLocks noChangeShapeType="1"/>
              </p:cNvSpPr>
              <p:nvPr/>
            </p:nvSpPr>
            <p:spPr bwMode="auto">
              <a:xfrm>
                <a:off x="2385" y="3371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4" name="Line 540"/>
              <p:cNvSpPr>
                <a:spLocks noChangeShapeType="1"/>
              </p:cNvSpPr>
              <p:nvPr/>
            </p:nvSpPr>
            <p:spPr bwMode="auto">
              <a:xfrm>
                <a:off x="2388" y="3373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5" name="Line 541"/>
              <p:cNvSpPr>
                <a:spLocks noChangeShapeType="1"/>
              </p:cNvSpPr>
              <p:nvPr/>
            </p:nvSpPr>
            <p:spPr bwMode="auto">
              <a:xfrm flipV="1">
                <a:off x="2392" y="3379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6" name="Line 542"/>
              <p:cNvSpPr>
                <a:spLocks noChangeShapeType="1"/>
              </p:cNvSpPr>
              <p:nvPr/>
            </p:nvSpPr>
            <p:spPr bwMode="auto">
              <a:xfrm flipV="1">
                <a:off x="2396" y="3367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7" name="Line 543"/>
              <p:cNvSpPr>
                <a:spLocks noChangeShapeType="1"/>
              </p:cNvSpPr>
              <p:nvPr/>
            </p:nvSpPr>
            <p:spPr bwMode="auto">
              <a:xfrm flipV="1">
                <a:off x="2400" y="336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8" name="Line 544"/>
              <p:cNvSpPr>
                <a:spLocks noChangeShapeType="1"/>
              </p:cNvSpPr>
              <p:nvPr/>
            </p:nvSpPr>
            <p:spPr bwMode="auto">
              <a:xfrm flipV="1">
                <a:off x="2404" y="3354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19" name="Line 545"/>
              <p:cNvSpPr>
                <a:spLocks noChangeShapeType="1"/>
              </p:cNvSpPr>
              <p:nvPr/>
            </p:nvSpPr>
            <p:spPr bwMode="auto">
              <a:xfrm flipV="1">
                <a:off x="2408" y="3348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0" name="Line 546"/>
              <p:cNvSpPr>
                <a:spLocks noChangeShapeType="1"/>
              </p:cNvSpPr>
              <p:nvPr/>
            </p:nvSpPr>
            <p:spPr bwMode="auto">
              <a:xfrm>
                <a:off x="2412" y="334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1" name="Line 547"/>
              <p:cNvSpPr>
                <a:spLocks noChangeShapeType="1"/>
              </p:cNvSpPr>
              <p:nvPr/>
            </p:nvSpPr>
            <p:spPr bwMode="auto">
              <a:xfrm flipV="1">
                <a:off x="2416" y="3341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2" name="Line 548"/>
              <p:cNvSpPr>
                <a:spLocks noChangeShapeType="1"/>
              </p:cNvSpPr>
              <p:nvPr/>
            </p:nvSpPr>
            <p:spPr bwMode="auto">
              <a:xfrm>
                <a:off x="2420" y="3341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3" name="Line 549"/>
              <p:cNvSpPr>
                <a:spLocks noChangeShapeType="1"/>
              </p:cNvSpPr>
              <p:nvPr/>
            </p:nvSpPr>
            <p:spPr bwMode="auto">
              <a:xfrm>
                <a:off x="2424" y="3347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4" name="Line 550"/>
              <p:cNvSpPr>
                <a:spLocks noChangeShapeType="1"/>
              </p:cNvSpPr>
              <p:nvPr/>
            </p:nvSpPr>
            <p:spPr bwMode="auto">
              <a:xfrm flipV="1">
                <a:off x="2427" y="335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5" name="Line 551"/>
              <p:cNvSpPr>
                <a:spLocks noChangeShapeType="1"/>
              </p:cNvSpPr>
              <p:nvPr/>
            </p:nvSpPr>
            <p:spPr bwMode="auto">
              <a:xfrm>
                <a:off x="2431" y="3351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6" name="Line 552"/>
              <p:cNvSpPr>
                <a:spLocks noChangeShapeType="1"/>
              </p:cNvSpPr>
              <p:nvPr/>
            </p:nvSpPr>
            <p:spPr bwMode="auto">
              <a:xfrm>
                <a:off x="2435" y="3352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7" name="Line 553"/>
              <p:cNvSpPr>
                <a:spLocks noChangeShapeType="1"/>
              </p:cNvSpPr>
              <p:nvPr/>
            </p:nvSpPr>
            <p:spPr bwMode="auto">
              <a:xfrm flipV="1">
                <a:off x="2439" y="3349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8" name="Line 554"/>
              <p:cNvSpPr>
                <a:spLocks noChangeShapeType="1"/>
              </p:cNvSpPr>
              <p:nvPr/>
            </p:nvSpPr>
            <p:spPr bwMode="auto">
              <a:xfrm flipV="1">
                <a:off x="2443" y="334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29" name="Line 555"/>
              <p:cNvSpPr>
                <a:spLocks noChangeShapeType="1"/>
              </p:cNvSpPr>
              <p:nvPr/>
            </p:nvSpPr>
            <p:spPr bwMode="auto">
              <a:xfrm>
                <a:off x="2447" y="334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0" name="Line 556"/>
              <p:cNvSpPr>
                <a:spLocks noChangeShapeType="1"/>
              </p:cNvSpPr>
              <p:nvPr/>
            </p:nvSpPr>
            <p:spPr bwMode="auto">
              <a:xfrm flipV="1">
                <a:off x="2451" y="3338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1" name="Line 557"/>
              <p:cNvSpPr>
                <a:spLocks noChangeShapeType="1"/>
              </p:cNvSpPr>
              <p:nvPr/>
            </p:nvSpPr>
            <p:spPr bwMode="auto">
              <a:xfrm flipV="1">
                <a:off x="2455" y="3331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2" name="Line 558"/>
              <p:cNvSpPr>
                <a:spLocks noChangeShapeType="1"/>
              </p:cNvSpPr>
              <p:nvPr/>
            </p:nvSpPr>
            <p:spPr bwMode="auto">
              <a:xfrm>
                <a:off x="2459" y="333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3" name="Line 559"/>
              <p:cNvSpPr>
                <a:spLocks noChangeShapeType="1"/>
              </p:cNvSpPr>
              <p:nvPr/>
            </p:nvSpPr>
            <p:spPr bwMode="auto">
              <a:xfrm>
                <a:off x="2463" y="333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4" name="Line 560"/>
              <p:cNvSpPr>
                <a:spLocks noChangeShapeType="1"/>
              </p:cNvSpPr>
              <p:nvPr/>
            </p:nvSpPr>
            <p:spPr bwMode="auto">
              <a:xfrm>
                <a:off x="2467" y="3341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5" name="Line 561"/>
              <p:cNvSpPr>
                <a:spLocks noChangeShapeType="1"/>
              </p:cNvSpPr>
              <p:nvPr/>
            </p:nvSpPr>
            <p:spPr bwMode="auto">
              <a:xfrm flipV="1">
                <a:off x="2471" y="3348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6" name="Line 562"/>
              <p:cNvSpPr>
                <a:spLocks noChangeShapeType="1"/>
              </p:cNvSpPr>
              <p:nvPr/>
            </p:nvSpPr>
            <p:spPr bwMode="auto">
              <a:xfrm>
                <a:off x="2475" y="3348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7" name="Line 563"/>
              <p:cNvSpPr>
                <a:spLocks noChangeShapeType="1"/>
              </p:cNvSpPr>
              <p:nvPr/>
            </p:nvSpPr>
            <p:spPr bwMode="auto">
              <a:xfrm flipV="1">
                <a:off x="2479" y="3349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8" name="Line 564"/>
              <p:cNvSpPr>
                <a:spLocks noChangeShapeType="1"/>
              </p:cNvSpPr>
              <p:nvPr/>
            </p:nvSpPr>
            <p:spPr bwMode="auto">
              <a:xfrm flipV="1">
                <a:off x="2483" y="3336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39" name="Line 565"/>
              <p:cNvSpPr>
                <a:spLocks noChangeShapeType="1"/>
              </p:cNvSpPr>
              <p:nvPr/>
            </p:nvSpPr>
            <p:spPr bwMode="auto">
              <a:xfrm flipV="1">
                <a:off x="2487" y="3312"/>
                <a:ext cx="3" cy="2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0" name="Line 566"/>
              <p:cNvSpPr>
                <a:spLocks noChangeShapeType="1"/>
              </p:cNvSpPr>
              <p:nvPr/>
            </p:nvSpPr>
            <p:spPr bwMode="auto">
              <a:xfrm flipV="1">
                <a:off x="2490" y="3280"/>
                <a:ext cx="4" cy="3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1" name="Line 567"/>
              <p:cNvSpPr>
                <a:spLocks noChangeShapeType="1"/>
              </p:cNvSpPr>
              <p:nvPr/>
            </p:nvSpPr>
            <p:spPr bwMode="auto">
              <a:xfrm flipV="1">
                <a:off x="2494" y="3254"/>
                <a:ext cx="4" cy="2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2" name="Line 568"/>
              <p:cNvSpPr>
                <a:spLocks noChangeShapeType="1"/>
              </p:cNvSpPr>
              <p:nvPr/>
            </p:nvSpPr>
            <p:spPr bwMode="auto">
              <a:xfrm flipV="1">
                <a:off x="2498" y="3245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3" name="Line 569"/>
              <p:cNvSpPr>
                <a:spLocks noChangeShapeType="1"/>
              </p:cNvSpPr>
              <p:nvPr/>
            </p:nvSpPr>
            <p:spPr bwMode="auto">
              <a:xfrm>
                <a:off x="2502" y="3245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4" name="Line 570"/>
              <p:cNvSpPr>
                <a:spLocks noChangeShapeType="1"/>
              </p:cNvSpPr>
              <p:nvPr/>
            </p:nvSpPr>
            <p:spPr bwMode="auto">
              <a:xfrm>
                <a:off x="2506" y="3247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5" name="Line 571"/>
              <p:cNvSpPr>
                <a:spLocks noChangeShapeType="1"/>
              </p:cNvSpPr>
              <p:nvPr/>
            </p:nvSpPr>
            <p:spPr bwMode="auto">
              <a:xfrm>
                <a:off x="2510" y="3263"/>
                <a:ext cx="4" cy="3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6" name="Line 572"/>
              <p:cNvSpPr>
                <a:spLocks noChangeShapeType="1"/>
              </p:cNvSpPr>
              <p:nvPr/>
            </p:nvSpPr>
            <p:spPr bwMode="auto">
              <a:xfrm>
                <a:off x="2514" y="3293"/>
                <a:ext cx="4" cy="2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7" name="Line 573"/>
              <p:cNvSpPr>
                <a:spLocks noChangeShapeType="1"/>
              </p:cNvSpPr>
              <p:nvPr/>
            </p:nvSpPr>
            <p:spPr bwMode="auto">
              <a:xfrm>
                <a:off x="2518" y="3318"/>
                <a:ext cx="4" cy="2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8" name="Line 574"/>
              <p:cNvSpPr>
                <a:spLocks noChangeShapeType="1"/>
              </p:cNvSpPr>
              <p:nvPr/>
            </p:nvSpPr>
            <p:spPr bwMode="auto">
              <a:xfrm>
                <a:off x="2522" y="3347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49" name="Line 575"/>
              <p:cNvSpPr>
                <a:spLocks noChangeShapeType="1"/>
              </p:cNvSpPr>
              <p:nvPr/>
            </p:nvSpPr>
            <p:spPr bwMode="auto">
              <a:xfrm>
                <a:off x="2526" y="335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0" name="Line 576"/>
              <p:cNvSpPr>
                <a:spLocks noChangeShapeType="1"/>
              </p:cNvSpPr>
              <p:nvPr/>
            </p:nvSpPr>
            <p:spPr bwMode="auto">
              <a:xfrm>
                <a:off x="2530" y="336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1" name="Line 577"/>
              <p:cNvSpPr>
                <a:spLocks noChangeShapeType="1"/>
              </p:cNvSpPr>
              <p:nvPr/>
            </p:nvSpPr>
            <p:spPr bwMode="auto">
              <a:xfrm flipV="1">
                <a:off x="2534" y="3350"/>
                <a:ext cx="3" cy="1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2" name="Line 578"/>
              <p:cNvSpPr>
                <a:spLocks noChangeShapeType="1"/>
              </p:cNvSpPr>
              <p:nvPr/>
            </p:nvSpPr>
            <p:spPr bwMode="auto">
              <a:xfrm>
                <a:off x="2537" y="3350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3" name="Line 579"/>
              <p:cNvSpPr>
                <a:spLocks noChangeShapeType="1"/>
              </p:cNvSpPr>
              <p:nvPr/>
            </p:nvSpPr>
            <p:spPr bwMode="auto">
              <a:xfrm flipV="1">
                <a:off x="2541" y="3347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4" name="Line 580"/>
              <p:cNvSpPr>
                <a:spLocks noChangeShapeType="1"/>
              </p:cNvSpPr>
              <p:nvPr/>
            </p:nvSpPr>
            <p:spPr bwMode="auto">
              <a:xfrm flipV="1">
                <a:off x="2545" y="3336"/>
                <a:ext cx="4" cy="1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5" name="Line 581"/>
              <p:cNvSpPr>
                <a:spLocks noChangeShapeType="1"/>
              </p:cNvSpPr>
              <p:nvPr/>
            </p:nvSpPr>
            <p:spPr bwMode="auto">
              <a:xfrm flipV="1">
                <a:off x="2549" y="3330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6" name="Line 582"/>
              <p:cNvSpPr>
                <a:spLocks noChangeShapeType="1"/>
              </p:cNvSpPr>
              <p:nvPr/>
            </p:nvSpPr>
            <p:spPr bwMode="auto">
              <a:xfrm flipV="1">
                <a:off x="2553" y="3321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7" name="Line 583"/>
              <p:cNvSpPr>
                <a:spLocks noChangeShapeType="1"/>
              </p:cNvSpPr>
              <p:nvPr/>
            </p:nvSpPr>
            <p:spPr bwMode="auto">
              <a:xfrm flipV="1">
                <a:off x="2557" y="3314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8" name="Line 584"/>
              <p:cNvSpPr>
                <a:spLocks noChangeShapeType="1"/>
              </p:cNvSpPr>
              <p:nvPr/>
            </p:nvSpPr>
            <p:spPr bwMode="auto">
              <a:xfrm flipV="1">
                <a:off x="2561" y="3304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59" name="Line 585"/>
              <p:cNvSpPr>
                <a:spLocks noChangeShapeType="1"/>
              </p:cNvSpPr>
              <p:nvPr/>
            </p:nvSpPr>
            <p:spPr bwMode="auto">
              <a:xfrm>
                <a:off x="2565" y="3304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0" name="Line 586"/>
              <p:cNvSpPr>
                <a:spLocks noChangeShapeType="1"/>
              </p:cNvSpPr>
              <p:nvPr/>
            </p:nvSpPr>
            <p:spPr bwMode="auto">
              <a:xfrm>
                <a:off x="2569" y="3305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1" name="Line 587"/>
              <p:cNvSpPr>
                <a:spLocks noChangeShapeType="1"/>
              </p:cNvSpPr>
              <p:nvPr/>
            </p:nvSpPr>
            <p:spPr bwMode="auto">
              <a:xfrm>
                <a:off x="2573" y="3312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2" name="Line 588"/>
              <p:cNvSpPr>
                <a:spLocks noChangeShapeType="1"/>
              </p:cNvSpPr>
              <p:nvPr/>
            </p:nvSpPr>
            <p:spPr bwMode="auto">
              <a:xfrm>
                <a:off x="2577" y="3318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3" name="Line 589"/>
              <p:cNvSpPr>
                <a:spLocks noChangeShapeType="1"/>
              </p:cNvSpPr>
              <p:nvPr/>
            </p:nvSpPr>
            <p:spPr bwMode="auto">
              <a:xfrm flipV="1">
                <a:off x="2581" y="3307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4" name="Line 590"/>
              <p:cNvSpPr>
                <a:spLocks noChangeShapeType="1"/>
              </p:cNvSpPr>
              <p:nvPr/>
            </p:nvSpPr>
            <p:spPr bwMode="auto">
              <a:xfrm flipV="1">
                <a:off x="2585" y="3291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5" name="Line 591"/>
              <p:cNvSpPr>
                <a:spLocks noChangeShapeType="1"/>
              </p:cNvSpPr>
              <p:nvPr/>
            </p:nvSpPr>
            <p:spPr bwMode="auto">
              <a:xfrm flipV="1">
                <a:off x="2589" y="3268"/>
                <a:ext cx="3" cy="2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6" name="Line 592"/>
              <p:cNvSpPr>
                <a:spLocks noChangeShapeType="1"/>
              </p:cNvSpPr>
              <p:nvPr/>
            </p:nvSpPr>
            <p:spPr bwMode="auto">
              <a:xfrm flipV="1">
                <a:off x="2592" y="3248"/>
                <a:ext cx="4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7" name="Line 593"/>
              <p:cNvSpPr>
                <a:spLocks noChangeShapeType="1"/>
              </p:cNvSpPr>
              <p:nvPr/>
            </p:nvSpPr>
            <p:spPr bwMode="auto">
              <a:xfrm flipV="1">
                <a:off x="2596" y="3239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8" name="Line 594"/>
              <p:cNvSpPr>
                <a:spLocks noChangeShapeType="1"/>
              </p:cNvSpPr>
              <p:nvPr/>
            </p:nvSpPr>
            <p:spPr bwMode="auto">
              <a:xfrm>
                <a:off x="2600" y="3239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69" name="Line 595"/>
              <p:cNvSpPr>
                <a:spLocks noChangeShapeType="1"/>
              </p:cNvSpPr>
              <p:nvPr/>
            </p:nvSpPr>
            <p:spPr bwMode="auto">
              <a:xfrm>
                <a:off x="2604" y="3253"/>
                <a:ext cx="4" cy="1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0" name="Line 596"/>
              <p:cNvSpPr>
                <a:spLocks noChangeShapeType="1"/>
              </p:cNvSpPr>
              <p:nvPr/>
            </p:nvSpPr>
            <p:spPr bwMode="auto">
              <a:xfrm>
                <a:off x="2608" y="3268"/>
                <a:ext cx="4" cy="2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1" name="Line 597"/>
              <p:cNvSpPr>
                <a:spLocks noChangeShapeType="1"/>
              </p:cNvSpPr>
              <p:nvPr/>
            </p:nvSpPr>
            <p:spPr bwMode="auto">
              <a:xfrm>
                <a:off x="2612" y="3288"/>
                <a:ext cx="4" cy="3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2" name="Line 598"/>
              <p:cNvSpPr>
                <a:spLocks noChangeShapeType="1"/>
              </p:cNvSpPr>
              <p:nvPr/>
            </p:nvSpPr>
            <p:spPr bwMode="auto">
              <a:xfrm>
                <a:off x="2616" y="3319"/>
                <a:ext cx="4" cy="2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3" name="Line 599"/>
              <p:cNvSpPr>
                <a:spLocks noChangeShapeType="1"/>
              </p:cNvSpPr>
              <p:nvPr/>
            </p:nvSpPr>
            <p:spPr bwMode="auto">
              <a:xfrm>
                <a:off x="2620" y="3343"/>
                <a:ext cx="4" cy="1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4" name="Line 600"/>
              <p:cNvSpPr>
                <a:spLocks noChangeShapeType="1"/>
              </p:cNvSpPr>
              <p:nvPr/>
            </p:nvSpPr>
            <p:spPr bwMode="auto">
              <a:xfrm flipV="1">
                <a:off x="2624" y="3358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5" name="Line 601"/>
              <p:cNvSpPr>
                <a:spLocks noChangeShapeType="1"/>
              </p:cNvSpPr>
              <p:nvPr/>
            </p:nvSpPr>
            <p:spPr bwMode="auto">
              <a:xfrm>
                <a:off x="2628" y="3358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6" name="Line 602"/>
              <p:cNvSpPr>
                <a:spLocks noChangeShapeType="1"/>
              </p:cNvSpPr>
              <p:nvPr/>
            </p:nvSpPr>
            <p:spPr bwMode="auto">
              <a:xfrm flipV="1">
                <a:off x="2632" y="3354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7" name="Line 603"/>
              <p:cNvSpPr>
                <a:spLocks noChangeShapeType="1"/>
              </p:cNvSpPr>
              <p:nvPr/>
            </p:nvSpPr>
            <p:spPr bwMode="auto">
              <a:xfrm flipV="1">
                <a:off x="2636" y="335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8" name="Line 604"/>
              <p:cNvSpPr>
                <a:spLocks noChangeShapeType="1"/>
              </p:cNvSpPr>
              <p:nvPr/>
            </p:nvSpPr>
            <p:spPr bwMode="auto">
              <a:xfrm>
                <a:off x="2640" y="3353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79" name="Line 605"/>
              <p:cNvSpPr>
                <a:spLocks noChangeShapeType="1"/>
              </p:cNvSpPr>
              <p:nvPr/>
            </p:nvSpPr>
            <p:spPr bwMode="auto">
              <a:xfrm flipV="1">
                <a:off x="2644" y="3347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280" name="Line 606"/>
              <p:cNvSpPr>
                <a:spLocks noChangeShapeType="1"/>
              </p:cNvSpPr>
              <p:nvPr/>
            </p:nvSpPr>
            <p:spPr bwMode="auto">
              <a:xfrm>
                <a:off x="2648" y="334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</p:grpSp>
        <p:grpSp>
          <p:nvGrpSpPr>
            <p:cNvPr id="870" name="Group 808"/>
            <p:cNvGrpSpPr>
              <a:grpSpLocks/>
            </p:cNvGrpSpPr>
            <p:nvPr/>
          </p:nvGrpSpPr>
          <p:grpSpPr bwMode="auto">
            <a:xfrm>
              <a:off x="635579" y="2609536"/>
              <a:ext cx="2975358" cy="2224946"/>
              <a:chOff x="710" y="1439"/>
              <a:chExt cx="2716" cy="2031"/>
            </a:xfrm>
          </p:grpSpPr>
          <p:sp>
            <p:nvSpPr>
              <p:cNvPr id="881" name="Line 608"/>
              <p:cNvSpPr>
                <a:spLocks noChangeShapeType="1"/>
              </p:cNvSpPr>
              <p:nvPr/>
            </p:nvSpPr>
            <p:spPr bwMode="auto">
              <a:xfrm>
                <a:off x="2652" y="334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2" name="Line 609"/>
              <p:cNvSpPr>
                <a:spLocks noChangeShapeType="1"/>
              </p:cNvSpPr>
              <p:nvPr/>
            </p:nvSpPr>
            <p:spPr bwMode="auto">
              <a:xfrm>
                <a:off x="2656" y="3348"/>
                <a:ext cx="3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3" name="Line 610"/>
              <p:cNvSpPr>
                <a:spLocks noChangeShapeType="1"/>
              </p:cNvSpPr>
              <p:nvPr/>
            </p:nvSpPr>
            <p:spPr bwMode="auto">
              <a:xfrm flipV="1">
                <a:off x="2659" y="334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4" name="Line 611"/>
              <p:cNvSpPr>
                <a:spLocks noChangeShapeType="1"/>
              </p:cNvSpPr>
              <p:nvPr/>
            </p:nvSpPr>
            <p:spPr bwMode="auto">
              <a:xfrm flipV="1">
                <a:off x="2663" y="334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5" name="Line 612"/>
              <p:cNvSpPr>
                <a:spLocks noChangeShapeType="1"/>
              </p:cNvSpPr>
              <p:nvPr/>
            </p:nvSpPr>
            <p:spPr bwMode="auto">
              <a:xfrm>
                <a:off x="2667" y="3343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6" name="Line 613"/>
              <p:cNvSpPr>
                <a:spLocks noChangeShapeType="1"/>
              </p:cNvSpPr>
              <p:nvPr/>
            </p:nvSpPr>
            <p:spPr bwMode="auto">
              <a:xfrm>
                <a:off x="2671" y="3351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7" name="Line 614"/>
              <p:cNvSpPr>
                <a:spLocks noChangeShapeType="1"/>
              </p:cNvSpPr>
              <p:nvPr/>
            </p:nvSpPr>
            <p:spPr bwMode="auto">
              <a:xfrm flipV="1">
                <a:off x="2675" y="334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8" name="Line 615"/>
              <p:cNvSpPr>
                <a:spLocks noChangeShapeType="1"/>
              </p:cNvSpPr>
              <p:nvPr/>
            </p:nvSpPr>
            <p:spPr bwMode="auto">
              <a:xfrm flipV="1">
                <a:off x="2679" y="3344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89" name="Line 616"/>
              <p:cNvSpPr>
                <a:spLocks noChangeShapeType="1"/>
              </p:cNvSpPr>
              <p:nvPr/>
            </p:nvSpPr>
            <p:spPr bwMode="auto">
              <a:xfrm flipV="1">
                <a:off x="2683" y="334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0" name="Line 617"/>
              <p:cNvSpPr>
                <a:spLocks noChangeShapeType="1"/>
              </p:cNvSpPr>
              <p:nvPr/>
            </p:nvSpPr>
            <p:spPr bwMode="auto">
              <a:xfrm flipV="1">
                <a:off x="2687" y="3324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1" name="Line 618"/>
              <p:cNvSpPr>
                <a:spLocks noChangeShapeType="1"/>
              </p:cNvSpPr>
              <p:nvPr/>
            </p:nvSpPr>
            <p:spPr bwMode="auto">
              <a:xfrm flipV="1">
                <a:off x="2691" y="3316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2" name="Line 619"/>
              <p:cNvSpPr>
                <a:spLocks noChangeShapeType="1"/>
              </p:cNvSpPr>
              <p:nvPr/>
            </p:nvSpPr>
            <p:spPr bwMode="auto">
              <a:xfrm>
                <a:off x="2695" y="331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3" name="Line 620"/>
              <p:cNvSpPr>
                <a:spLocks noChangeShapeType="1"/>
              </p:cNvSpPr>
              <p:nvPr/>
            </p:nvSpPr>
            <p:spPr bwMode="auto">
              <a:xfrm>
                <a:off x="2699" y="3321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4" name="Line 621"/>
              <p:cNvSpPr>
                <a:spLocks noChangeShapeType="1"/>
              </p:cNvSpPr>
              <p:nvPr/>
            </p:nvSpPr>
            <p:spPr bwMode="auto">
              <a:xfrm>
                <a:off x="2703" y="3329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5" name="Line 622"/>
              <p:cNvSpPr>
                <a:spLocks noChangeShapeType="1"/>
              </p:cNvSpPr>
              <p:nvPr/>
            </p:nvSpPr>
            <p:spPr bwMode="auto">
              <a:xfrm>
                <a:off x="2707" y="3336"/>
                <a:ext cx="4" cy="2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6" name="Line 623"/>
              <p:cNvSpPr>
                <a:spLocks noChangeShapeType="1"/>
              </p:cNvSpPr>
              <p:nvPr/>
            </p:nvSpPr>
            <p:spPr bwMode="auto">
              <a:xfrm>
                <a:off x="2711" y="3364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7" name="Line 624"/>
              <p:cNvSpPr>
                <a:spLocks noChangeShapeType="1"/>
              </p:cNvSpPr>
              <p:nvPr/>
            </p:nvSpPr>
            <p:spPr bwMode="auto">
              <a:xfrm>
                <a:off x="2715" y="3371"/>
                <a:ext cx="4" cy="2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8" name="Line 625"/>
              <p:cNvSpPr>
                <a:spLocks noChangeShapeType="1"/>
              </p:cNvSpPr>
              <p:nvPr/>
            </p:nvSpPr>
            <p:spPr bwMode="auto">
              <a:xfrm>
                <a:off x="2719" y="339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899" name="Line 626"/>
              <p:cNvSpPr>
                <a:spLocks noChangeShapeType="1"/>
              </p:cNvSpPr>
              <p:nvPr/>
            </p:nvSpPr>
            <p:spPr bwMode="auto">
              <a:xfrm>
                <a:off x="2723" y="339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0" name="Line 627"/>
              <p:cNvSpPr>
                <a:spLocks noChangeShapeType="1"/>
              </p:cNvSpPr>
              <p:nvPr/>
            </p:nvSpPr>
            <p:spPr bwMode="auto">
              <a:xfrm>
                <a:off x="2727" y="3398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1" name="Line 628"/>
              <p:cNvSpPr>
                <a:spLocks noChangeShapeType="1"/>
              </p:cNvSpPr>
              <p:nvPr/>
            </p:nvSpPr>
            <p:spPr bwMode="auto">
              <a:xfrm flipV="1">
                <a:off x="2731" y="3394"/>
                <a:ext cx="3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2" name="Line 629"/>
              <p:cNvSpPr>
                <a:spLocks noChangeShapeType="1"/>
              </p:cNvSpPr>
              <p:nvPr/>
            </p:nvSpPr>
            <p:spPr bwMode="auto">
              <a:xfrm flipV="1">
                <a:off x="2734" y="3380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3" name="Line 630"/>
              <p:cNvSpPr>
                <a:spLocks noChangeShapeType="1"/>
              </p:cNvSpPr>
              <p:nvPr/>
            </p:nvSpPr>
            <p:spPr bwMode="auto">
              <a:xfrm>
                <a:off x="2738" y="3380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4" name="Line 631"/>
              <p:cNvSpPr>
                <a:spLocks noChangeShapeType="1"/>
              </p:cNvSpPr>
              <p:nvPr/>
            </p:nvSpPr>
            <p:spPr bwMode="auto">
              <a:xfrm flipV="1">
                <a:off x="2742" y="3377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5" name="Line 632"/>
              <p:cNvSpPr>
                <a:spLocks noChangeShapeType="1"/>
              </p:cNvSpPr>
              <p:nvPr/>
            </p:nvSpPr>
            <p:spPr bwMode="auto">
              <a:xfrm flipV="1">
                <a:off x="2746" y="337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6" name="Line 633"/>
              <p:cNvSpPr>
                <a:spLocks noChangeShapeType="1"/>
              </p:cNvSpPr>
              <p:nvPr/>
            </p:nvSpPr>
            <p:spPr bwMode="auto">
              <a:xfrm>
                <a:off x="2750" y="3374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7" name="Line 634"/>
              <p:cNvSpPr>
                <a:spLocks noChangeShapeType="1"/>
              </p:cNvSpPr>
              <p:nvPr/>
            </p:nvSpPr>
            <p:spPr bwMode="auto">
              <a:xfrm flipV="1">
                <a:off x="2754" y="337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8" name="Line 635"/>
              <p:cNvSpPr>
                <a:spLocks noChangeShapeType="1"/>
              </p:cNvSpPr>
              <p:nvPr/>
            </p:nvSpPr>
            <p:spPr bwMode="auto">
              <a:xfrm>
                <a:off x="2758" y="337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09" name="Line 636"/>
              <p:cNvSpPr>
                <a:spLocks noChangeShapeType="1"/>
              </p:cNvSpPr>
              <p:nvPr/>
            </p:nvSpPr>
            <p:spPr bwMode="auto">
              <a:xfrm flipV="1">
                <a:off x="2762" y="3362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0" name="Line 637"/>
              <p:cNvSpPr>
                <a:spLocks noChangeShapeType="1"/>
              </p:cNvSpPr>
              <p:nvPr/>
            </p:nvSpPr>
            <p:spPr bwMode="auto">
              <a:xfrm>
                <a:off x="2766" y="3362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1" name="Line 638"/>
              <p:cNvSpPr>
                <a:spLocks noChangeShapeType="1"/>
              </p:cNvSpPr>
              <p:nvPr/>
            </p:nvSpPr>
            <p:spPr bwMode="auto">
              <a:xfrm flipV="1">
                <a:off x="2770" y="336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2" name="Line 639"/>
              <p:cNvSpPr>
                <a:spLocks noChangeShapeType="1"/>
              </p:cNvSpPr>
              <p:nvPr/>
            </p:nvSpPr>
            <p:spPr bwMode="auto">
              <a:xfrm>
                <a:off x="2774" y="3366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3" name="Line 640"/>
              <p:cNvSpPr>
                <a:spLocks noChangeShapeType="1"/>
              </p:cNvSpPr>
              <p:nvPr/>
            </p:nvSpPr>
            <p:spPr bwMode="auto">
              <a:xfrm flipV="1">
                <a:off x="2778" y="3352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4" name="Line 641"/>
              <p:cNvSpPr>
                <a:spLocks noChangeShapeType="1"/>
              </p:cNvSpPr>
              <p:nvPr/>
            </p:nvSpPr>
            <p:spPr bwMode="auto">
              <a:xfrm flipV="1">
                <a:off x="2782" y="3346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5" name="Line 642"/>
              <p:cNvSpPr>
                <a:spLocks noChangeShapeType="1"/>
              </p:cNvSpPr>
              <p:nvPr/>
            </p:nvSpPr>
            <p:spPr bwMode="auto">
              <a:xfrm flipV="1">
                <a:off x="2786" y="334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6" name="Line 643"/>
              <p:cNvSpPr>
                <a:spLocks noChangeShapeType="1"/>
              </p:cNvSpPr>
              <p:nvPr/>
            </p:nvSpPr>
            <p:spPr bwMode="auto">
              <a:xfrm flipV="1">
                <a:off x="2790" y="3341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7" name="Line 644"/>
              <p:cNvSpPr>
                <a:spLocks noChangeShapeType="1"/>
              </p:cNvSpPr>
              <p:nvPr/>
            </p:nvSpPr>
            <p:spPr bwMode="auto">
              <a:xfrm>
                <a:off x="2794" y="3341"/>
                <a:ext cx="4" cy="1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8" name="Line 645"/>
              <p:cNvSpPr>
                <a:spLocks noChangeShapeType="1"/>
              </p:cNvSpPr>
              <p:nvPr/>
            </p:nvSpPr>
            <p:spPr bwMode="auto">
              <a:xfrm>
                <a:off x="2798" y="335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19" name="Line 646"/>
              <p:cNvSpPr>
                <a:spLocks noChangeShapeType="1"/>
              </p:cNvSpPr>
              <p:nvPr/>
            </p:nvSpPr>
            <p:spPr bwMode="auto">
              <a:xfrm>
                <a:off x="2802" y="3354"/>
                <a:ext cx="4" cy="2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0" name="Line 647"/>
              <p:cNvSpPr>
                <a:spLocks noChangeShapeType="1"/>
              </p:cNvSpPr>
              <p:nvPr/>
            </p:nvSpPr>
            <p:spPr bwMode="auto">
              <a:xfrm>
                <a:off x="2806" y="337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1" name="Line 648"/>
              <p:cNvSpPr>
                <a:spLocks noChangeShapeType="1"/>
              </p:cNvSpPr>
              <p:nvPr/>
            </p:nvSpPr>
            <p:spPr bwMode="auto">
              <a:xfrm>
                <a:off x="2810" y="3383"/>
                <a:ext cx="4" cy="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2" name="Line 649"/>
              <p:cNvSpPr>
                <a:spLocks noChangeShapeType="1"/>
              </p:cNvSpPr>
              <p:nvPr/>
            </p:nvSpPr>
            <p:spPr bwMode="auto">
              <a:xfrm>
                <a:off x="2814" y="3399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3" name="Line 650"/>
              <p:cNvSpPr>
                <a:spLocks noChangeShapeType="1"/>
              </p:cNvSpPr>
              <p:nvPr/>
            </p:nvSpPr>
            <p:spPr bwMode="auto">
              <a:xfrm flipV="1">
                <a:off x="2818" y="3399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4" name="Line 651"/>
              <p:cNvSpPr>
                <a:spLocks noChangeShapeType="1"/>
              </p:cNvSpPr>
              <p:nvPr/>
            </p:nvSpPr>
            <p:spPr bwMode="auto">
              <a:xfrm>
                <a:off x="2822" y="3399"/>
                <a:ext cx="3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5" name="Line 652"/>
              <p:cNvSpPr>
                <a:spLocks noChangeShapeType="1"/>
              </p:cNvSpPr>
              <p:nvPr/>
            </p:nvSpPr>
            <p:spPr bwMode="auto">
              <a:xfrm flipV="1">
                <a:off x="2825" y="3396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6" name="Line 653"/>
              <p:cNvSpPr>
                <a:spLocks noChangeShapeType="1"/>
              </p:cNvSpPr>
              <p:nvPr/>
            </p:nvSpPr>
            <p:spPr bwMode="auto">
              <a:xfrm flipV="1">
                <a:off x="2829" y="3392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7" name="Line 654"/>
              <p:cNvSpPr>
                <a:spLocks noChangeShapeType="1"/>
              </p:cNvSpPr>
              <p:nvPr/>
            </p:nvSpPr>
            <p:spPr bwMode="auto">
              <a:xfrm>
                <a:off x="2833" y="339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8" name="Line 655"/>
              <p:cNvSpPr>
                <a:spLocks noChangeShapeType="1"/>
              </p:cNvSpPr>
              <p:nvPr/>
            </p:nvSpPr>
            <p:spPr bwMode="auto">
              <a:xfrm>
                <a:off x="2837" y="339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29" name="Line 656"/>
              <p:cNvSpPr>
                <a:spLocks noChangeShapeType="1"/>
              </p:cNvSpPr>
              <p:nvPr/>
            </p:nvSpPr>
            <p:spPr bwMode="auto">
              <a:xfrm>
                <a:off x="2841" y="339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0" name="Line 657"/>
              <p:cNvSpPr>
                <a:spLocks noChangeShapeType="1"/>
              </p:cNvSpPr>
              <p:nvPr/>
            </p:nvSpPr>
            <p:spPr bwMode="auto">
              <a:xfrm>
                <a:off x="2845" y="3397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1" name="Line 658"/>
              <p:cNvSpPr>
                <a:spLocks noChangeShapeType="1"/>
              </p:cNvSpPr>
              <p:nvPr/>
            </p:nvSpPr>
            <p:spPr bwMode="auto">
              <a:xfrm flipV="1">
                <a:off x="2849" y="3395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2" name="Line 659"/>
              <p:cNvSpPr>
                <a:spLocks noChangeShapeType="1"/>
              </p:cNvSpPr>
              <p:nvPr/>
            </p:nvSpPr>
            <p:spPr bwMode="auto">
              <a:xfrm>
                <a:off x="2853" y="339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3" name="Line 660"/>
              <p:cNvSpPr>
                <a:spLocks noChangeShapeType="1"/>
              </p:cNvSpPr>
              <p:nvPr/>
            </p:nvSpPr>
            <p:spPr bwMode="auto">
              <a:xfrm flipV="1">
                <a:off x="2857" y="339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4" name="Line 661"/>
              <p:cNvSpPr>
                <a:spLocks noChangeShapeType="1"/>
              </p:cNvSpPr>
              <p:nvPr/>
            </p:nvSpPr>
            <p:spPr bwMode="auto">
              <a:xfrm>
                <a:off x="2861" y="339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5" name="Line 662"/>
              <p:cNvSpPr>
                <a:spLocks noChangeShapeType="1"/>
              </p:cNvSpPr>
              <p:nvPr/>
            </p:nvSpPr>
            <p:spPr bwMode="auto">
              <a:xfrm>
                <a:off x="2865" y="340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6" name="Line 663"/>
              <p:cNvSpPr>
                <a:spLocks noChangeShapeType="1"/>
              </p:cNvSpPr>
              <p:nvPr/>
            </p:nvSpPr>
            <p:spPr bwMode="auto">
              <a:xfrm flipV="1">
                <a:off x="2869" y="340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7" name="Line 664"/>
              <p:cNvSpPr>
                <a:spLocks noChangeShapeType="1"/>
              </p:cNvSpPr>
              <p:nvPr/>
            </p:nvSpPr>
            <p:spPr bwMode="auto">
              <a:xfrm>
                <a:off x="2873" y="340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8" name="Line 665"/>
              <p:cNvSpPr>
                <a:spLocks noChangeShapeType="1"/>
              </p:cNvSpPr>
              <p:nvPr/>
            </p:nvSpPr>
            <p:spPr bwMode="auto">
              <a:xfrm flipV="1">
                <a:off x="2877" y="3397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39" name="Line 666"/>
              <p:cNvSpPr>
                <a:spLocks noChangeShapeType="1"/>
              </p:cNvSpPr>
              <p:nvPr/>
            </p:nvSpPr>
            <p:spPr bwMode="auto">
              <a:xfrm>
                <a:off x="2881" y="3397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0" name="Line 667"/>
              <p:cNvSpPr>
                <a:spLocks noChangeShapeType="1"/>
              </p:cNvSpPr>
              <p:nvPr/>
            </p:nvSpPr>
            <p:spPr bwMode="auto">
              <a:xfrm flipV="1">
                <a:off x="2885" y="339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1" name="Line 668"/>
              <p:cNvSpPr>
                <a:spLocks noChangeShapeType="1"/>
              </p:cNvSpPr>
              <p:nvPr/>
            </p:nvSpPr>
            <p:spPr bwMode="auto">
              <a:xfrm>
                <a:off x="2889" y="339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2" name="Line 669"/>
              <p:cNvSpPr>
                <a:spLocks noChangeShapeType="1"/>
              </p:cNvSpPr>
              <p:nvPr/>
            </p:nvSpPr>
            <p:spPr bwMode="auto">
              <a:xfrm>
                <a:off x="2893" y="3398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3" name="Line 670"/>
              <p:cNvSpPr>
                <a:spLocks noChangeShapeType="1"/>
              </p:cNvSpPr>
              <p:nvPr/>
            </p:nvSpPr>
            <p:spPr bwMode="auto">
              <a:xfrm flipV="1">
                <a:off x="2897" y="3400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4" name="Line 671"/>
              <p:cNvSpPr>
                <a:spLocks noChangeShapeType="1"/>
              </p:cNvSpPr>
              <p:nvPr/>
            </p:nvSpPr>
            <p:spPr bwMode="auto">
              <a:xfrm>
                <a:off x="2901" y="3400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5" name="Line 672"/>
              <p:cNvSpPr>
                <a:spLocks noChangeShapeType="1"/>
              </p:cNvSpPr>
              <p:nvPr/>
            </p:nvSpPr>
            <p:spPr bwMode="auto">
              <a:xfrm>
                <a:off x="2905" y="3401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6" name="Line 673"/>
              <p:cNvSpPr>
                <a:spLocks noChangeShapeType="1"/>
              </p:cNvSpPr>
              <p:nvPr/>
            </p:nvSpPr>
            <p:spPr bwMode="auto">
              <a:xfrm flipV="1">
                <a:off x="2909" y="340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7" name="Line 674"/>
              <p:cNvSpPr>
                <a:spLocks noChangeShapeType="1"/>
              </p:cNvSpPr>
              <p:nvPr/>
            </p:nvSpPr>
            <p:spPr bwMode="auto">
              <a:xfrm>
                <a:off x="2913" y="340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8" name="Line 675"/>
              <p:cNvSpPr>
                <a:spLocks noChangeShapeType="1"/>
              </p:cNvSpPr>
              <p:nvPr/>
            </p:nvSpPr>
            <p:spPr bwMode="auto">
              <a:xfrm flipV="1">
                <a:off x="2917" y="3404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49" name="Line 676"/>
              <p:cNvSpPr>
                <a:spLocks noChangeShapeType="1"/>
              </p:cNvSpPr>
              <p:nvPr/>
            </p:nvSpPr>
            <p:spPr bwMode="auto">
              <a:xfrm>
                <a:off x="2921" y="3404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0" name="Line 677"/>
              <p:cNvSpPr>
                <a:spLocks noChangeShapeType="1"/>
              </p:cNvSpPr>
              <p:nvPr/>
            </p:nvSpPr>
            <p:spPr bwMode="auto">
              <a:xfrm flipV="1">
                <a:off x="2925" y="3400"/>
                <a:ext cx="3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1" name="Line 678"/>
              <p:cNvSpPr>
                <a:spLocks noChangeShapeType="1"/>
              </p:cNvSpPr>
              <p:nvPr/>
            </p:nvSpPr>
            <p:spPr bwMode="auto">
              <a:xfrm>
                <a:off x="2928" y="3400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2" name="Line 679"/>
              <p:cNvSpPr>
                <a:spLocks noChangeShapeType="1"/>
              </p:cNvSpPr>
              <p:nvPr/>
            </p:nvSpPr>
            <p:spPr bwMode="auto">
              <a:xfrm>
                <a:off x="2932" y="3402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3" name="Line 680"/>
              <p:cNvSpPr>
                <a:spLocks noChangeShapeType="1"/>
              </p:cNvSpPr>
              <p:nvPr/>
            </p:nvSpPr>
            <p:spPr bwMode="auto">
              <a:xfrm>
                <a:off x="2936" y="340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4" name="Line 681"/>
              <p:cNvSpPr>
                <a:spLocks noChangeShapeType="1"/>
              </p:cNvSpPr>
              <p:nvPr/>
            </p:nvSpPr>
            <p:spPr bwMode="auto">
              <a:xfrm flipV="1">
                <a:off x="2940" y="3398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5" name="Line 682"/>
              <p:cNvSpPr>
                <a:spLocks noChangeShapeType="1"/>
              </p:cNvSpPr>
              <p:nvPr/>
            </p:nvSpPr>
            <p:spPr bwMode="auto">
              <a:xfrm flipV="1">
                <a:off x="2944" y="339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6" name="Line 683"/>
              <p:cNvSpPr>
                <a:spLocks noChangeShapeType="1"/>
              </p:cNvSpPr>
              <p:nvPr/>
            </p:nvSpPr>
            <p:spPr bwMode="auto">
              <a:xfrm flipV="1">
                <a:off x="2948" y="339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7" name="Line 684"/>
              <p:cNvSpPr>
                <a:spLocks noChangeShapeType="1"/>
              </p:cNvSpPr>
              <p:nvPr/>
            </p:nvSpPr>
            <p:spPr bwMode="auto">
              <a:xfrm flipV="1">
                <a:off x="2952" y="3386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8" name="Line 685"/>
              <p:cNvSpPr>
                <a:spLocks noChangeShapeType="1"/>
              </p:cNvSpPr>
              <p:nvPr/>
            </p:nvSpPr>
            <p:spPr bwMode="auto">
              <a:xfrm>
                <a:off x="2956" y="338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59" name="Line 686"/>
              <p:cNvSpPr>
                <a:spLocks noChangeShapeType="1"/>
              </p:cNvSpPr>
              <p:nvPr/>
            </p:nvSpPr>
            <p:spPr bwMode="auto">
              <a:xfrm flipV="1">
                <a:off x="2960" y="3378"/>
                <a:ext cx="4" cy="1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0" name="Line 687"/>
              <p:cNvSpPr>
                <a:spLocks noChangeShapeType="1"/>
              </p:cNvSpPr>
              <p:nvPr/>
            </p:nvSpPr>
            <p:spPr bwMode="auto">
              <a:xfrm flipV="1">
                <a:off x="2964" y="3364"/>
                <a:ext cx="4" cy="1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1" name="Line 688"/>
              <p:cNvSpPr>
                <a:spLocks noChangeShapeType="1"/>
              </p:cNvSpPr>
              <p:nvPr/>
            </p:nvSpPr>
            <p:spPr bwMode="auto">
              <a:xfrm flipV="1">
                <a:off x="2968" y="3341"/>
                <a:ext cx="4" cy="2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2" name="Line 689"/>
              <p:cNvSpPr>
                <a:spLocks noChangeShapeType="1"/>
              </p:cNvSpPr>
              <p:nvPr/>
            </p:nvSpPr>
            <p:spPr bwMode="auto">
              <a:xfrm flipV="1">
                <a:off x="2972" y="3318"/>
                <a:ext cx="4" cy="2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3" name="Line 690"/>
              <p:cNvSpPr>
                <a:spLocks noChangeShapeType="1"/>
              </p:cNvSpPr>
              <p:nvPr/>
            </p:nvSpPr>
            <p:spPr bwMode="auto">
              <a:xfrm flipV="1">
                <a:off x="2976" y="3297"/>
                <a:ext cx="4" cy="2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4" name="Line 691"/>
              <p:cNvSpPr>
                <a:spLocks noChangeShapeType="1"/>
              </p:cNvSpPr>
              <p:nvPr/>
            </p:nvSpPr>
            <p:spPr bwMode="auto">
              <a:xfrm flipV="1">
                <a:off x="2980" y="3263"/>
                <a:ext cx="4" cy="3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5" name="Line 692"/>
              <p:cNvSpPr>
                <a:spLocks noChangeShapeType="1"/>
              </p:cNvSpPr>
              <p:nvPr/>
            </p:nvSpPr>
            <p:spPr bwMode="auto">
              <a:xfrm flipV="1">
                <a:off x="2984" y="3181"/>
                <a:ext cx="4" cy="8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6" name="Line 693"/>
              <p:cNvSpPr>
                <a:spLocks noChangeShapeType="1"/>
              </p:cNvSpPr>
              <p:nvPr/>
            </p:nvSpPr>
            <p:spPr bwMode="auto">
              <a:xfrm flipV="1">
                <a:off x="2988" y="2988"/>
                <a:ext cx="4" cy="19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7" name="Line 694"/>
              <p:cNvSpPr>
                <a:spLocks noChangeShapeType="1"/>
              </p:cNvSpPr>
              <p:nvPr/>
            </p:nvSpPr>
            <p:spPr bwMode="auto">
              <a:xfrm flipV="1">
                <a:off x="2992" y="2652"/>
                <a:ext cx="4" cy="33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8" name="Line 695"/>
              <p:cNvSpPr>
                <a:spLocks noChangeShapeType="1"/>
              </p:cNvSpPr>
              <p:nvPr/>
            </p:nvSpPr>
            <p:spPr bwMode="auto">
              <a:xfrm flipV="1">
                <a:off x="2996" y="2169"/>
                <a:ext cx="4" cy="48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69" name="Line 696"/>
              <p:cNvSpPr>
                <a:spLocks noChangeShapeType="1"/>
              </p:cNvSpPr>
              <p:nvPr/>
            </p:nvSpPr>
            <p:spPr bwMode="auto">
              <a:xfrm flipV="1">
                <a:off x="3000" y="1786"/>
                <a:ext cx="4" cy="38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0" name="Line 697"/>
              <p:cNvSpPr>
                <a:spLocks noChangeShapeType="1"/>
              </p:cNvSpPr>
              <p:nvPr/>
            </p:nvSpPr>
            <p:spPr bwMode="auto">
              <a:xfrm flipV="1">
                <a:off x="3004" y="1592"/>
                <a:ext cx="4" cy="19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1" name="Line 698"/>
              <p:cNvSpPr>
                <a:spLocks noChangeShapeType="1"/>
              </p:cNvSpPr>
              <p:nvPr/>
            </p:nvSpPr>
            <p:spPr bwMode="auto">
              <a:xfrm flipV="1">
                <a:off x="3008" y="1571"/>
                <a:ext cx="4" cy="2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2" name="Line 699"/>
              <p:cNvSpPr>
                <a:spLocks noChangeShapeType="1"/>
              </p:cNvSpPr>
              <p:nvPr/>
            </p:nvSpPr>
            <p:spPr bwMode="auto">
              <a:xfrm flipV="1">
                <a:off x="3012" y="1537"/>
                <a:ext cx="4" cy="3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3" name="Line 700"/>
              <p:cNvSpPr>
                <a:spLocks noChangeShapeType="1"/>
              </p:cNvSpPr>
              <p:nvPr/>
            </p:nvSpPr>
            <p:spPr bwMode="auto">
              <a:xfrm>
                <a:off x="3016" y="1537"/>
                <a:ext cx="4" cy="1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4" name="Line 701"/>
              <p:cNvSpPr>
                <a:spLocks noChangeShapeType="1"/>
              </p:cNvSpPr>
              <p:nvPr/>
            </p:nvSpPr>
            <p:spPr bwMode="auto">
              <a:xfrm>
                <a:off x="3020" y="1556"/>
                <a:ext cx="4" cy="18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5" name="Line 702"/>
              <p:cNvSpPr>
                <a:spLocks noChangeShapeType="1"/>
              </p:cNvSpPr>
              <p:nvPr/>
            </p:nvSpPr>
            <p:spPr bwMode="auto">
              <a:xfrm>
                <a:off x="3024" y="1742"/>
                <a:ext cx="4" cy="37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6" name="Line 703"/>
              <p:cNvSpPr>
                <a:spLocks noChangeShapeType="1"/>
              </p:cNvSpPr>
              <p:nvPr/>
            </p:nvSpPr>
            <p:spPr bwMode="auto">
              <a:xfrm>
                <a:off x="3028" y="2118"/>
                <a:ext cx="4" cy="44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7" name="Line 704"/>
              <p:cNvSpPr>
                <a:spLocks noChangeShapeType="1"/>
              </p:cNvSpPr>
              <p:nvPr/>
            </p:nvSpPr>
            <p:spPr bwMode="auto">
              <a:xfrm>
                <a:off x="3032" y="2564"/>
                <a:ext cx="4" cy="37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8" name="Line 705"/>
              <p:cNvSpPr>
                <a:spLocks noChangeShapeType="1"/>
              </p:cNvSpPr>
              <p:nvPr/>
            </p:nvSpPr>
            <p:spPr bwMode="auto">
              <a:xfrm>
                <a:off x="3036" y="2938"/>
                <a:ext cx="4" cy="21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79" name="Line 706"/>
              <p:cNvSpPr>
                <a:spLocks noChangeShapeType="1"/>
              </p:cNvSpPr>
              <p:nvPr/>
            </p:nvSpPr>
            <p:spPr bwMode="auto">
              <a:xfrm>
                <a:off x="3040" y="3154"/>
                <a:ext cx="4" cy="10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0" name="Line 707"/>
              <p:cNvSpPr>
                <a:spLocks noChangeShapeType="1"/>
              </p:cNvSpPr>
              <p:nvPr/>
            </p:nvSpPr>
            <p:spPr bwMode="auto">
              <a:xfrm>
                <a:off x="3044" y="3255"/>
                <a:ext cx="4" cy="3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1" name="Line 708"/>
              <p:cNvSpPr>
                <a:spLocks noChangeShapeType="1"/>
              </p:cNvSpPr>
              <p:nvPr/>
            </p:nvSpPr>
            <p:spPr bwMode="auto">
              <a:xfrm>
                <a:off x="3048" y="3287"/>
                <a:ext cx="4" cy="1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2" name="Line 709"/>
              <p:cNvSpPr>
                <a:spLocks noChangeShapeType="1"/>
              </p:cNvSpPr>
              <p:nvPr/>
            </p:nvSpPr>
            <p:spPr bwMode="auto">
              <a:xfrm>
                <a:off x="3052" y="3306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3" name="Line 710"/>
              <p:cNvSpPr>
                <a:spLocks noChangeShapeType="1"/>
              </p:cNvSpPr>
              <p:nvPr/>
            </p:nvSpPr>
            <p:spPr bwMode="auto">
              <a:xfrm>
                <a:off x="3056" y="3319"/>
                <a:ext cx="4" cy="2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4" name="Line 711"/>
              <p:cNvSpPr>
                <a:spLocks noChangeShapeType="1"/>
              </p:cNvSpPr>
              <p:nvPr/>
            </p:nvSpPr>
            <p:spPr bwMode="auto">
              <a:xfrm>
                <a:off x="3060" y="3344"/>
                <a:ext cx="4" cy="1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5" name="Line 712"/>
              <p:cNvSpPr>
                <a:spLocks noChangeShapeType="1"/>
              </p:cNvSpPr>
              <p:nvPr/>
            </p:nvSpPr>
            <p:spPr bwMode="auto">
              <a:xfrm>
                <a:off x="3064" y="3357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6" name="Line 713"/>
              <p:cNvSpPr>
                <a:spLocks noChangeShapeType="1"/>
              </p:cNvSpPr>
              <p:nvPr/>
            </p:nvSpPr>
            <p:spPr bwMode="auto">
              <a:xfrm>
                <a:off x="3068" y="336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7" name="Line 714"/>
              <p:cNvSpPr>
                <a:spLocks noChangeShapeType="1"/>
              </p:cNvSpPr>
              <p:nvPr/>
            </p:nvSpPr>
            <p:spPr bwMode="auto">
              <a:xfrm>
                <a:off x="3072" y="337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8" name="Line 715"/>
              <p:cNvSpPr>
                <a:spLocks noChangeShapeType="1"/>
              </p:cNvSpPr>
              <p:nvPr/>
            </p:nvSpPr>
            <p:spPr bwMode="auto">
              <a:xfrm>
                <a:off x="3076" y="3378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89" name="Line 716"/>
              <p:cNvSpPr>
                <a:spLocks noChangeShapeType="1"/>
              </p:cNvSpPr>
              <p:nvPr/>
            </p:nvSpPr>
            <p:spPr bwMode="auto">
              <a:xfrm>
                <a:off x="3080" y="3379"/>
                <a:ext cx="4" cy="1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0" name="Line 717"/>
              <p:cNvSpPr>
                <a:spLocks noChangeShapeType="1"/>
              </p:cNvSpPr>
              <p:nvPr/>
            </p:nvSpPr>
            <p:spPr bwMode="auto">
              <a:xfrm>
                <a:off x="3084" y="3398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1" name="Line 718"/>
              <p:cNvSpPr>
                <a:spLocks noChangeShapeType="1"/>
              </p:cNvSpPr>
              <p:nvPr/>
            </p:nvSpPr>
            <p:spPr bwMode="auto">
              <a:xfrm>
                <a:off x="3088" y="3401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2" name="Line 719"/>
              <p:cNvSpPr>
                <a:spLocks noChangeShapeType="1"/>
              </p:cNvSpPr>
              <p:nvPr/>
            </p:nvSpPr>
            <p:spPr bwMode="auto">
              <a:xfrm>
                <a:off x="3092" y="3408"/>
                <a:ext cx="3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3" name="Line 720"/>
              <p:cNvSpPr>
                <a:spLocks noChangeShapeType="1"/>
              </p:cNvSpPr>
              <p:nvPr/>
            </p:nvSpPr>
            <p:spPr bwMode="auto">
              <a:xfrm>
                <a:off x="3095" y="3415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4" name="Line 721"/>
              <p:cNvSpPr>
                <a:spLocks noChangeShapeType="1"/>
              </p:cNvSpPr>
              <p:nvPr/>
            </p:nvSpPr>
            <p:spPr bwMode="auto">
              <a:xfrm>
                <a:off x="3099" y="3415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5" name="Line 722"/>
              <p:cNvSpPr>
                <a:spLocks noChangeShapeType="1"/>
              </p:cNvSpPr>
              <p:nvPr/>
            </p:nvSpPr>
            <p:spPr bwMode="auto">
              <a:xfrm>
                <a:off x="3103" y="341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6" name="Line 723"/>
              <p:cNvSpPr>
                <a:spLocks noChangeShapeType="1"/>
              </p:cNvSpPr>
              <p:nvPr/>
            </p:nvSpPr>
            <p:spPr bwMode="auto">
              <a:xfrm flipV="1">
                <a:off x="3107" y="3419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7" name="Line 724"/>
              <p:cNvSpPr>
                <a:spLocks noChangeShapeType="1"/>
              </p:cNvSpPr>
              <p:nvPr/>
            </p:nvSpPr>
            <p:spPr bwMode="auto">
              <a:xfrm>
                <a:off x="3111" y="3419"/>
                <a:ext cx="4" cy="8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8" name="Line 725"/>
              <p:cNvSpPr>
                <a:spLocks noChangeShapeType="1"/>
              </p:cNvSpPr>
              <p:nvPr/>
            </p:nvSpPr>
            <p:spPr bwMode="auto">
              <a:xfrm>
                <a:off x="3115" y="3427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999" name="Line 726"/>
              <p:cNvSpPr>
                <a:spLocks noChangeShapeType="1"/>
              </p:cNvSpPr>
              <p:nvPr/>
            </p:nvSpPr>
            <p:spPr bwMode="auto">
              <a:xfrm flipV="1">
                <a:off x="3119" y="342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0" name="Line 727"/>
              <p:cNvSpPr>
                <a:spLocks noChangeShapeType="1"/>
              </p:cNvSpPr>
              <p:nvPr/>
            </p:nvSpPr>
            <p:spPr bwMode="auto">
              <a:xfrm>
                <a:off x="3123" y="3424"/>
                <a:ext cx="5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1" name="Line 728"/>
              <p:cNvSpPr>
                <a:spLocks noChangeShapeType="1"/>
              </p:cNvSpPr>
              <p:nvPr/>
            </p:nvSpPr>
            <p:spPr bwMode="auto">
              <a:xfrm flipV="1">
                <a:off x="3128" y="3423"/>
                <a:ext cx="3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2" name="Line 729"/>
              <p:cNvSpPr>
                <a:spLocks noChangeShapeType="1"/>
              </p:cNvSpPr>
              <p:nvPr/>
            </p:nvSpPr>
            <p:spPr bwMode="auto">
              <a:xfrm flipV="1">
                <a:off x="3131" y="342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3" name="Line 730"/>
              <p:cNvSpPr>
                <a:spLocks noChangeShapeType="1"/>
              </p:cNvSpPr>
              <p:nvPr/>
            </p:nvSpPr>
            <p:spPr bwMode="auto">
              <a:xfrm>
                <a:off x="3135" y="3420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4" name="Line 731"/>
              <p:cNvSpPr>
                <a:spLocks noChangeShapeType="1"/>
              </p:cNvSpPr>
              <p:nvPr/>
            </p:nvSpPr>
            <p:spPr bwMode="auto">
              <a:xfrm flipV="1">
                <a:off x="3139" y="3423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5" name="Line 732"/>
              <p:cNvSpPr>
                <a:spLocks noChangeShapeType="1"/>
              </p:cNvSpPr>
              <p:nvPr/>
            </p:nvSpPr>
            <p:spPr bwMode="auto">
              <a:xfrm>
                <a:off x="3143" y="3423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6" name="Line 733"/>
              <p:cNvSpPr>
                <a:spLocks noChangeShapeType="1"/>
              </p:cNvSpPr>
              <p:nvPr/>
            </p:nvSpPr>
            <p:spPr bwMode="auto">
              <a:xfrm>
                <a:off x="3147" y="3426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7" name="Line 734"/>
              <p:cNvSpPr>
                <a:spLocks noChangeShapeType="1"/>
              </p:cNvSpPr>
              <p:nvPr/>
            </p:nvSpPr>
            <p:spPr bwMode="auto">
              <a:xfrm flipV="1">
                <a:off x="3151" y="3424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8" name="Line 735"/>
              <p:cNvSpPr>
                <a:spLocks noChangeShapeType="1"/>
              </p:cNvSpPr>
              <p:nvPr/>
            </p:nvSpPr>
            <p:spPr bwMode="auto">
              <a:xfrm>
                <a:off x="3155" y="342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09" name="Line 736"/>
              <p:cNvSpPr>
                <a:spLocks noChangeShapeType="1"/>
              </p:cNvSpPr>
              <p:nvPr/>
            </p:nvSpPr>
            <p:spPr bwMode="auto">
              <a:xfrm>
                <a:off x="3159" y="342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0" name="Line 737"/>
              <p:cNvSpPr>
                <a:spLocks noChangeShapeType="1"/>
              </p:cNvSpPr>
              <p:nvPr/>
            </p:nvSpPr>
            <p:spPr bwMode="auto">
              <a:xfrm>
                <a:off x="3163" y="343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1" name="Line 738"/>
              <p:cNvSpPr>
                <a:spLocks noChangeShapeType="1"/>
              </p:cNvSpPr>
              <p:nvPr/>
            </p:nvSpPr>
            <p:spPr bwMode="auto">
              <a:xfrm flipV="1">
                <a:off x="3167" y="3432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2" name="Line 739"/>
              <p:cNvSpPr>
                <a:spLocks noChangeShapeType="1"/>
              </p:cNvSpPr>
              <p:nvPr/>
            </p:nvSpPr>
            <p:spPr bwMode="auto">
              <a:xfrm flipV="1">
                <a:off x="3171" y="3425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3" name="Line 740"/>
              <p:cNvSpPr>
                <a:spLocks noChangeShapeType="1"/>
              </p:cNvSpPr>
              <p:nvPr/>
            </p:nvSpPr>
            <p:spPr bwMode="auto">
              <a:xfrm flipV="1">
                <a:off x="3175" y="342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4" name="Line 741"/>
              <p:cNvSpPr>
                <a:spLocks noChangeShapeType="1"/>
              </p:cNvSpPr>
              <p:nvPr/>
            </p:nvSpPr>
            <p:spPr bwMode="auto">
              <a:xfrm>
                <a:off x="3179" y="342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5" name="Line 742"/>
              <p:cNvSpPr>
                <a:spLocks noChangeShapeType="1"/>
              </p:cNvSpPr>
              <p:nvPr/>
            </p:nvSpPr>
            <p:spPr bwMode="auto">
              <a:xfrm>
                <a:off x="3183" y="342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6" name="Line 743"/>
              <p:cNvSpPr>
                <a:spLocks noChangeShapeType="1"/>
              </p:cNvSpPr>
              <p:nvPr/>
            </p:nvSpPr>
            <p:spPr bwMode="auto">
              <a:xfrm>
                <a:off x="3187" y="342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7" name="Line 744"/>
              <p:cNvSpPr>
                <a:spLocks noChangeShapeType="1"/>
              </p:cNvSpPr>
              <p:nvPr/>
            </p:nvSpPr>
            <p:spPr bwMode="auto">
              <a:xfrm flipV="1">
                <a:off x="3191" y="342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8" name="Line 745"/>
              <p:cNvSpPr>
                <a:spLocks noChangeShapeType="1"/>
              </p:cNvSpPr>
              <p:nvPr/>
            </p:nvSpPr>
            <p:spPr bwMode="auto">
              <a:xfrm flipV="1">
                <a:off x="3195" y="3426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19" name="Line 746"/>
              <p:cNvSpPr>
                <a:spLocks noChangeShapeType="1"/>
              </p:cNvSpPr>
              <p:nvPr/>
            </p:nvSpPr>
            <p:spPr bwMode="auto">
              <a:xfrm>
                <a:off x="3199" y="3426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0" name="Line 747"/>
              <p:cNvSpPr>
                <a:spLocks noChangeShapeType="1"/>
              </p:cNvSpPr>
              <p:nvPr/>
            </p:nvSpPr>
            <p:spPr bwMode="auto">
              <a:xfrm>
                <a:off x="3203" y="3430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1" name="Line 748"/>
              <p:cNvSpPr>
                <a:spLocks noChangeShapeType="1"/>
              </p:cNvSpPr>
              <p:nvPr/>
            </p:nvSpPr>
            <p:spPr bwMode="auto">
              <a:xfrm flipV="1">
                <a:off x="3207" y="3427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2" name="Line 749"/>
              <p:cNvSpPr>
                <a:spLocks noChangeShapeType="1"/>
              </p:cNvSpPr>
              <p:nvPr/>
            </p:nvSpPr>
            <p:spPr bwMode="auto">
              <a:xfrm>
                <a:off x="3211" y="3427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3" name="Line 750"/>
              <p:cNvSpPr>
                <a:spLocks noChangeShapeType="1"/>
              </p:cNvSpPr>
              <p:nvPr/>
            </p:nvSpPr>
            <p:spPr bwMode="auto">
              <a:xfrm>
                <a:off x="3215" y="343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4" name="Line 751"/>
              <p:cNvSpPr>
                <a:spLocks noChangeShapeType="1"/>
              </p:cNvSpPr>
              <p:nvPr/>
            </p:nvSpPr>
            <p:spPr bwMode="auto">
              <a:xfrm flipV="1">
                <a:off x="3219" y="3432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5" name="Line 752"/>
              <p:cNvSpPr>
                <a:spLocks noChangeShapeType="1"/>
              </p:cNvSpPr>
              <p:nvPr/>
            </p:nvSpPr>
            <p:spPr bwMode="auto">
              <a:xfrm>
                <a:off x="3223" y="3432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6" name="Line 753"/>
              <p:cNvSpPr>
                <a:spLocks noChangeShapeType="1"/>
              </p:cNvSpPr>
              <p:nvPr/>
            </p:nvSpPr>
            <p:spPr bwMode="auto">
              <a:xfrm flipV="1">
                <a:off x="3227" y="3433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7" name="Line 754"/>
              <p:cNvSpPr>
                <a:spLocks noChangeShapeType="1"/>
              </p:cNvSpPr>
              <p:nvPr/>
            </p:nvSpPr>
            <p:spPr bwMode="auto">
              <a:xfrm flipV="1">
                <a:off x="3231" y="343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8" name="Line 755"/>
              <p:cNvSpPr>
                <a:spLocks noChangeShapeType="1"/>
              </p:cNvSpPr>
              <p:nvPr/>
            </p:nvSpPr>
            <p:spPr bwMode="auto">
              <a:xfrm flipV="1">
                <a:off x="3235" y="3427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29" name="Line 756"/>
              <p:cNvSpPr>
                <a:spLocks noChangeShapeType="1"/>
              </p:cNvSpPr>
              <p:nvPr/>
            </p:nvSpPr>
            <p:spPr bwMode="auto">
              <a:xfrm flipV="1">
                <a:off x="3239" y="3418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0" name="Line 757"/>
              <p:cNvSpPr>
                <a:spLocks noChangeShapeType="1"/>
              </p:cNvSpPr>
              <p:nvPr/>
            </p:nvSpPr>
            <p:spPr bwMode="auto">
              <a:xfrm flipV="1">
                <a:off x="3243" y="3417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1" name="Line 758"/>
              <p:cNvSpPr>
                <a:spLocks noChangeShapeType="1"/>
              </p:cNvSpPr>
              <p:nvPr/>
            </p:nvSpPr>
            <p:spPr bwMode="auto">
              <a:xfrm flipV="1">
                <a:off x="3247" y="3414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2" name="Line 759"/>
              <p:cNvSpPr>
                <a:spLocks noChangeShapeType="1"/>
              </p:cNvSpPr>
              <p:nvPr/>
            </p:nvSpPr>
            <p:spPr bwMode="auto">
              <a:xfrm>
                <a:off x="3251" y="3414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3" name="Line 760"/>
              <p:cNvSpPr>
                <a:spLocks noChangeShapeType="1"/>
              </p:cNvSpPr>
              <p:nvPr/>
            </p:nvSpPr>
            <p:spPr bwMode="auto">
              <a:xfrm flipV="1">
                <a:off x="3255" y="3410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4" name="Line 761"/>
              <p:cNvSpPr>
                <a:spLocks noChangeShapeType="1"/>
              </p:cNvSpPr>
              <p:nvPr/>
            </p:nvSpPr>
            <p:spPr bwMode="auto">
              <a:xfrm>
                <a:off x="3259" y="3410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5" name="Line 762"/>
              <p:cNvSpPr>
                <a:spLocks noChangeShapeType="1"/>
              </p:cNvSpPr>
              <p:nvPr/>
            </p:nvSpPr>
            <p:spPr bwMode="auto">
              <a:xfrm>
                <a:off x="3263" y="3412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6" name="Line 763"/>
              <p:cNvSpPr>
                <a:spLocks noChangeShapeType="1"/>
              </p:cNvSpPr>
              <p:nvPr/>
            </p:nvSpPr>
            <p:spPr bwMode="auto">
              <a:xfrm>
                <a:off x="3267" y="3419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7" name="Line 764"/>
              <p:cNvSpPr>
                <a:spLocks noChangeShapeType="1"/>
              </p:cNvSpPr>
              <p:nvPr/>
            </p:nvSpPr>
            <p:spPr bwMode="auto">
              <a:xfrm>
                <a:off x="3271" y="3420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8" name="Line 765"/>
              <p:cNvSpPr>
                <a:spLocks noChangeShapeType="1"/>
              </p:cNvSpPr>
              <p:nvPr/>
            </p:nvSpPr>
            <p:spPr bwMode="auto">
              <a:xfrm>
                <a:off x="3275" y="342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39" name="Line 766"/>
              <p:cNvSpPr>
                <a:spLocks noChangeShapeType="1"/>
              </p:cNvSpPr>
              <p:nvPr/>
            </p:nvSpPr>
            <p:spPr bwMode="auto">
              <a:xfrm>
                <a:off x="3279" y="3429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0" name="Line 767"/>
              <p:cNvSpPr>
                <a:spLocks noChangeShapeType="1"/>
              </p:cNvSpPr>
              <p:nvPr/>
            </p:nvSpPr>
            <p:spPr bwMode="auto">
              <a:xfrm flipV="1">
                <a:off x="3283" y="3431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1" name="Line 768"/>
              <p:cNvSpPr>
                <a:spLocks noChangeShapeType="1"/>
              </p:cNvSpPr>
              <p:nvPr/>
            </p:nvSpPr>
            <p:spPr bwMode="auto">
              <a:xfrm>
                <a:off x="3287" y="3431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2" name="Line 769"/>
              <p:cNvSpPr>
                <a:spLocks noChangeShapeType="1"/>
              </p:cNvSpPr>
              <p:nvPr/>
            </p:nvSpPr>
            <p:spPr bwMode="auto">
              <a:xfrm flipV="1">
                <a:off x="3291" y="3427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3" name="Line 770"/>
              <p:cNvSpPr>
                <a:spLocks noChangeShapeType="1"/>
              </p:cNvSpPr>
              <p:nvPr/>
            </p:nvSpPr>
            <p:spPr bwMode="auto">
              <a:xfrm>
                <a:off x="3295" y="3427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4" name="Line 771"/>
              <p:cNvSpPr>
                <a:spLocks noChangeShapeType="1"/>
              </p:cNvSpPr>
              <p:nvPr/>
            </p:nvSpPr>
            <p:spPr bwMode="auto">
              <a:xfrm flipV="1">
                <a:off x="3299" y="3428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5" name="Line 772"/>
              <p:cNvSpPr>
                <a:spLocks noChangeShapeType="1"/>
              </p:cNvSpPr>
              <p:nvPr/>
            </p:nvSpPr>
            <p:spPr bwMode="auto">
              <a:xfrm>
                <a:off x="3303" y="342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6" name="Line 773"/>
              <p:cNvSpPr>
                <a:spLocks noChangeShapeType="1"/>
              </p:cNvSpPr>
              <p:nvPr/>
            </p:nvSpPr>
            <p:spPr bwMode="auto">
              <a:xfrm>
                <a:off x="3307" y="3428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7" name="Line 774"/>
              <p:cNvSpPr>
                <a:spLocks noChangeShapeType="1"/>
              </p:cNvSpPr>
              <p:nvPr/>
            </p:nvSpPr>
            <p:spPr bwMode="auto">
              <a:xfrm flipV="1">
                <a:off x="3311" y="3424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8" name="Line 775"/>
              <p:cNvSpPr>
                <a:spLocks noChangeShapeType="1"/>
              </p:cNvSpPr>
              <p:nvPr/>
            </p:nvSpPr>
            <p:spPr bwMode="auto">
              <a:xfrm flipV="1">
                <a:off x="3315" y="342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49" name="Line 776"/>
              <p:cNvSpPr>
                <a:spLocks noChangeShapeType="1"/>
              </p:cNvSpPr>
              <p:nvPr/>
            </p:nvSpPr>
            <p:spPr bwMode="auto">
              <a:xfrm>
                <a:off x="3319" y="342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0" name="Line 777"/>
              <p:cNvSpPr>
                <a:spLocks noChangeShapeType="1"/>
              </p:cNvSpPr>
              <p:nvPr/>
            </p:nvSpPr>
            <p:spPr bwMode="auto">
              <a:xfrm flipV="1">
                <a:off x="3323" y="3425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1" name="Line 778"/>
              <p:cNvSpPr>
                <a:spLocks noChangeShapeType="1"/>
              </p:cNvSpPr>
              <p:nvPr/>
            </p:nvSpPr>
            <p:spPr bwMode="auto">
              <a:xfrm flipV="1">
                <a:off x="3327" y="3421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2" name="Line 779"/>
              <p:cNvSpPr>
                <a:spLocks noChangeShapeType="1"/>
              </p:cNvSpPr>
              <p:nvPr/>
            </p:nvSpPr>
            <p:spPr bwMode="auto">
              <a:xfrm>
                <a:off x="3331" y="3421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3" name="Line 780"/>
              <p:cNvSpPr>
                <a:spLocks noChangeShapeType="1"/>
              </p:cNvSpPr>
              <p:nvPr/>
            </p:nvSpPr>
            <p:spPr bwMode="auto">
              <a:xfrm>
                <a:off x="3335" y="3423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4" name="Line 781"/>
              <p:cNvSpPr>
                <a:spLocks noChangeShapeType="1"/>
              </p:cNvSpPr>
              <p:nvPr/>
            </p:nvSpPr>
            <p:spPr bwMode="auto">
              <a:xfrm>
                <a:off x="3339" y="3423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5" name="Line 782"/>
              <p:cNvSpPr>
                <a:spLocks noChangeShapeType="1"/>
              </p:cNvSpPr>
              <p:nvPr/>
            </p:nvSpPr>
            <p:spPr bwMode="auto">
              <a:xfrm>
                <a:off x="3343" y="3424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6" name="Line 783"/>
              <p:cNvSpPr>
                <a:spLocks noChangeShapeType="1"/>
              </p:cNvSpPr>
              <p:nvPr/>
            </p:nvSpPr>
            <p:spPr bwMode="auto">
              <a:xfrm>
                <a:off x="3347" y="3424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7" name="Line 784"/>
              <p:cNvSpPr>
                <a:spLocks noChangeShapeType="1"/>
              </p:cNvSpPr>
              <p:nvPr/>
            </p:nvSpPr>
            <p:spPr bwMode="auto">
              <a:xfrm>
                <a:off x="3351" y="3431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8" name="Line 785"/>
              <p:cNvSpPr>
                <a:spLocks noChangeShapeType="1"/>
              </p:cNvSpPr>
              <p:nvPr/>
            </p:nvSpPr>
            <p:spPr bwMode="auto">
              <a:xfrm>
                <a:off x="3355" y="3434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59" name="Line 786"/>
              <p:cNvSpPr>
                <a:spLocks noChangeShapeType="1"/>
              </p:cNvSpPr>
              <p:nvPr/>
            </p:nvSpPr>
            <p:spPr bwMode="auto">
              <a:xfrm>
                <a:off x="3359" y="3436"/>
                <a:ext cx="4" cy="2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0" name="Line 787"/>
              <p:cNvSpPr>
                <a:spLocks noChangeShapeType="1"/>
              </p:cNvSpPr>
              <p:nvPr/>
            </p:nvSpPr>
            <p:spPr bwMode="auto">
              <a:xfrm>
                <a:off x="3363" y="3438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1" name="Line 788"/>
              <p:cNvSpPr>
                <a:spLocks noChangeShapeType="1"/>
              </p:cNvSpPr>
              <p:nvPr/>
            </p:nvSpPr>
            <p:spPr bwMode="auto">
              <a:xfrm flipV="1">
                <a:off x="3367" y="343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2" name="Line 789"/>
              <p:cNvSpPr>
                <a:spLocks noChangeShapeType="1"/>
              </p:cNvSpPr>
              <p:nvPr/>
            </p:nvSpPr>
            <p:spPr bwMode="auto">
              <a:xfrm>
                <a:off x="3371" y="3433"/>
                <a:ext cx="4" cy="6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3" name="Line 790"/>
              <p:cNvSpPr>
                <a:spLocks noChangeShapeType="1"/>
              </p:cNvSpPr>
              <p:nvPr/>
            </p:nvSpPr>
            <p:spPr bwMode="auto">
              <a:xfrm flipV="1">
                <a:off x="3375" y="3434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4" name="Line 791"/>
              <p:cNvSpPr>
                <a:spLocks noChangeShapeType="1"/>
              </p:cNvSpPr>
              <p:nvPr/>
            </p:nvSpPr>
            <p:spPr bwMode="auto">
              <a:xfrm>
                <a:off x="3379" y="3434"/>
                <a:ext cx="4" cy="4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5" name="Line 792"/>
              <p:cNvSpPr>
                <a:spLocks noChangeShapeType="1"/>
              </p:cNvSpPr>
              <p:nvPr/>
            </p:nvSpPr>
            <p:spPr bwMode="auto">
              <a:xfrm flipV="1">
                <a:off x="3383" y="3433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6" name="Line 793"/>
              <p:cNvSpPr>
                <a:spLocks noChangeShapeType="1"/>
              </p:cNvSpPr>
              <p:nvPr/>
            </p:nvSpPr>
            <p:spPr bwMode="auto">
              <a:xfrm>
                <a:off x="3387" y="3433"/>
                <a:ext cx="4" cy="0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7" name="Line 794"/>
              <p:cNvSpPr>
                <a:spLocks noChangeShapeType="1"/>
              </p:cNvSpPr>
              <p:nvPr/>
            </p:nvSpPr>
            <p:spPr bwMode="auto">
              <a:xfrm flipV="1">
                <a:off x="3391" y="3426"/>
                <a:ext cx="4" cy="7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8" name="Line 795"/>
              <p:cNvSpPr>
                <a:spLocks noChangeShapeType="1"/>
              </p:cNvSpPr>
              <p:nvPr/>
            </p:nvSpPr>
            <p:spPr bwMode="auto">
              <a:xfrm>
                <a:off x="3395" y="3426"/>
                <a:ext cx="4" cy="9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69" name="Line 796"/>
              <p:cNvSpPr>
                <a:spLocks noChangeShapeType="1"/>
              </p:cNvSpPr>
              <p:nvPr/>
            </p:nvSpPr>
            <p:spPr bwMode="auto">
              <a:xfrm>
                <a:off x="3399" y="3435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0" name="Line 797"/>
              <p:cNvSpPr>
                <a:spLocks noChangeShapeType="1"/>
              </p:cNvSpPr>
              <p:nvPr/>
            </p:nvSpPr>
            <p:spPr bwMode="auto">
              <a:xfrm flipV="1">
                <a:off x="3403" y="3439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1" name="Line 798"/>
              <p:cNvSpPr>
                <a:spLocks noChangeShapeType="1"/>
              </p:cNvSpPr>
              <p:nvPr/>
            </p:nvSpPr>
            <p:spPr bwMode="auto">
              <a:xfrm flipV="1">
                <a:off x="3407" y="3436"/>
                <a:ext cx="4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2" name="Line 799"/>
              <p:cNvSpPr>
                <a:spLocks noChangeShapeType="1"/>
              </p:cNvSpPr>
              <p:nvPr/>
            </p:nvSpPr>
            <p:spPr bwMode="auto">
              <a:xfrm flipV="1">
                <a:off x="3411" y="343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3" name="Line 800"/>
              <p:cNvSpPr>
                <a:spLocks noChangeShapeType="1"/>
              </p:cNvSpPr>
              <p:nvPr/>
            </p:nvSpPr>
            <p:spPr bwMode="auto">
              <a:xfrm>
                <a:off x="3415" y="3435"/>
                <a:ext cx="4" cy="1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4" name="Line 801"/>
              <p:cNvSpPr>
                <a:spLocks noChangeShapeType="1"/>
              </p:cNvSpPr>
              <p:nvPr/>
            </p:nvSpPr>
            <p:spPr bwMode="auto">
              <a:xfrm flipV="1">
                <a:off x="3419" y="3431"/>
                <a:ext cx="4" cy="5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5" name="Line 802"/>
              <p:cNvSpPr>
                <a:spLocks noChangeShapeType="1"/>
              </p:cNvSpPr>
              <p:nvPr/>
            </p:nvSpPr>
            <p:spPr bwMode="auto">
              <a:xfrm>
                <a:off x="3423" y="3431"/>
                <a:ext cx="3" cy="3"/>
              </a:xfrm>
              <a:prstGeom prst="line">
                <a:avLst/>
              </a:prstGeom>
              <a:noFill/>
              <a:ln w="25400" cap="flat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6" name="Freeform 803"/>
              <p:cNvSpPr>
                <a:spLocks/>
              </p:cNvSpPr>
              <p:nvPr/>
            </p:nvSpPr>
            <p:spPr bwMode="auto">
              <a:xfrm>
                <a:off x="2436" y="3187"/>
                <a:ext cx="441" cy="283"/>
              </a:xfrm>
              <a:custGeom>
                <a:avLst/>
                <a:gdLst>
                  <a:gd name="T0" fmla="*/ 359 w 360"/>
                  <a:gd name="T1" fmla="*/ 114 h 249"/>
                  <a:gd name="T2" fmla="*/ 354 w 360"/>
                  <a:gd name="T3" fmla="*/ 93 h 249"/>
                  <a:gd name="T4" fmla="*/ 344 w 360"/>
                  <a:gd name="T5" fmla="*/ 73 h 249"/>
                  <a:gd name="T6" fmla="*/ 329 w 360"/>
                  <a:gd name="T7" fmla="*/ 54 h 249"/>
                  <a:gd name="T8" fmla="*/ 310 w 360"/>
                  <a:gd name="T9" fmla="*/ 38 h 249"/>
                  <a:gd name="T10" fmla="*/ 287 w 360"/>
                  <a:gd name="T11" fmla="*/ 24 h 249"/>
                  <a:gd name="T12" fmla="*/ 261 w 360"/>
                  <a:gd name="T13" fmla="*/ 13 h 249"/>
                  <a:gd name="T14" fmla="*/ 232 w 360"/>
                  <a:gd name="T15" fmla="*/ 5 h 249"/>
                  <a:gd name="T16" fmla="*/ 203 w 360"/>
                  <a:gd name="T17" fmla="*/ 0 h 249"/>
                  <a:gd name="T18" fmla="*/ 172 w 360"/>
                  <a:gd name="T19" fmla="*/ 0 h 249"/>
                  <a:gd name="T20" fmla="*/ 142 w 360"/>
                  <a:gd name="T21" fmla="*/ 2 h 249"/>
                  <a:gd name="T22" fmla="*/ 113 w 360"/>
                  <a:gd name="T23" fmla="*/ 8 h 249"/>
                  <a:gd name="T24" fmla="*/ 86 w 360"/>
                  <a:gd name="T25" fmla="*/ 18 h 249"/>
                  <a:gd name="T26" fmla="*/ 61 w 360"/>
                  <a:gd name="T27" fmla="*/ 30 h 249"/>
                  <a:gd name="T28" fmla="*/ 40 w 360"/>
                  <a:gd name="T29" fmla="*/ 46 h 249"/>
                  <a:gd name="T30" fmla="*/ 23 w 360"/>
                  <a:gd name="T31" fmla="*/ 64 h 249"/>
                  <a:gd name="T32" fmla="*/ 10 w 360"/>
                  <a:gd name="T33" fmla="*/ 83 h 249"/>
                  <a:gd name="T34" fmla="*/ 3 w 360"/>
                  <a:gd name="T35" fmla="*/ 103 h 249"/>
                  <a:gd name="T36" fmla="*/ 0 w 360"/>
                  <a:gd name="T37" fmla="*/ 124 h 249"/>
                  <a:gd name="T38" fmla="*/ 3 w 360"/>
                  <a:gd name="T39" fmla="*/ 145 h 249"/>
                  <a:gd name="T40" fmla="*/ 10 w 360"/>
                  <a:gd name="T41" fmla="*/ 166 h 249"/>
                  <a:gd name="T42" fmla="*/ 23 w 360"/>
                  <a:gd name="T43" fmla="*/ 185 h 249"/>
                  <a:gd name="T44" fmla="*/ 40 w 360"/>
                  <a:gd name="T45" fmla="*/ 203 h 249"/>
                  <a:gd name="T46" fmla="*/ 61 w 360"/>
                  <a:gd name="T47" fmla="*/ 218 h 249"/>
                  <a:gd name="T48" fmla="*/ 86 w 360"/>
                  <a:gd name="T49" fmla="*/ 231 h 249"/>
                  <a:gd name="T50" fmla="*/ 113 w 360"/>
                  <a:gd name="T51" fmla="*/ 240 h 249"/>
                  <a:gd name="T52" fmla="*/ 142 w 360"/>
                  <a:gd name="T53" fmla="*/ 246 h 249"/>
                  <a:gd name="T54" fmla="*/ 172 w 360"/>
                  <a:gd name="T55" fmla="*/ 249 h 249"/>
                  <a:gd name="T56" fmla="*/ 203 w 360"/>
                  <a:gd name="T57" fmla="*/ 248 h 249"/>
                  <a:gd name="T58" fmla="*/ 232 w 360"/>
                  <a:gd name="T59" fmla="*/ 244 h 249"/>
                  <a:gd name="T60" fmla="*/ 261 w 360"/>
                  <a:gd name="T61" fmla="*/ 236 h 249"/>
                  <a:gd name="T62" fmla="*/ 287 w 360"/>
                  <a:gd name="T63" fmla="*/ 225 h 249"/>
                  <a:gd name="T64" fmla="*/ 310 w 360"/>
                  <a:gd name="T65" fmla="*/ 211 h 249"/>
                  <a:gd name="T66" fmla="*/ 329 w 360"/>
                  <a:gd name="T67" fmla="*/ 194 h 249"/>
                  <a:gd name="T68" fmla="*/ 344 w 360"/>
                  <a:gd name="T69" fmla="*/ 176 h 249"/>
                  <a:gd name="T70" fmla="*/ 354 w 360"/>
                  <a:gd name="T71" fmla="*/ 156 h 249"/>
                  <a:gd name="T72" fmla="*/ 359 w 360"/>
                  <a:gd name="T73" fmla="*/ 135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0" h="249">
                    <a:moveTo>
                      <a:pt x="360" y="124"/>
                    </a:moveTo>
                    <a:lnTo>
                      <a:pt x="359" y="114"/>
                    </a:lnTo>
                    <a:lnTo>
                      <a:pt x="357" y="103"/>
                    </a:lnTo>
                    <a:lnTo>
                      <a:pt x="354" y="93"/>
                    </a:lnTo>
                    <a:lnTo>
                      <a:pt x="349" y="83"/>
                    </a:lnTo>
                    <a:lnTo>
                      <a:pt x="344" y="73"/>
                    </a:lnTo>
                    <a:lnTo>
                      <a:pt x="337" y="64"/>
                    </a:lnTo>
                    <a:lnTo>
                      <a:pt x="329" y="54"/>
                    </a:lnTo>
                    <a:lnTo>
                      <a:pt x="320" y="46"/>
                    </a:lnTo>
                    <a:lnTo>
                      <a:pt x="310" y="38"/>
                    </a:lnTo>
                    <a:lnTo>
                      <a:pt x="299" y="30"/>
                    </a:lnTo>
                    <a:lnTo>
                      <a:pt x="287" y="24"/>
                    </a:lnTo>
                    <a:lnTo>
                      <a:pt x="274" y="18"/>
                    </a:lnTo>
                    <a:lnTo>
                      <a:pt x="261" y="13"/>
                    </a:lnTo>
                    <a:lnTo>
                      <a:pt x="247" y="8"/>
                    </a:lnTo>
                    <a:lnTo>
                      <a:pt x="232" y="5"/>
                    </a:lnTo>
                    <a:lnTo>
                      <a:pt x="218" y="2"/>
                    </a:lnTo>
                    <a:lnTo>
                      <a:pt x="203" y="0"/>
                    </a:lnTo>
                    <a:lnTo>
                      <a:pt x="188" y="0"/>
                    </a:lnTo>
                    <a:lnTo>
                      <a:pt x="172" y="0"/>
                    </a:lnTo>
                    <a:lnTo>
                      <a:pt x="157" y="0"/>
                    </a:lnTo>
                    <a:lnTo>
                      <a:pt x="142" y="2"/>
                    </a:lnTo>
                    <a:lnTo>
                      <a:pt x="127" y="5"/>
                    </a:lnTo>
                    <a:lnTo>
                      <a:pt x="113" y="8"/>
                    </a:lnTo>
                    <a:lnTo>
                      <a:pt x="99" y="13"/>
                    </a:lnTo>
                    <a:lnTo>
                      <a:pt x="86" y="18"/>
                    </a:lnTo>
                    <a:lnTo>
                      <a:pt x="73" y="24"/>
                    </a:lnTo>
                    <a:lnTo>
                      <a:pt x="61" y="30"/>
                    </a:lnTo>
                    <a:lnTo>
                      <a:pt x="50" y="38"/>
                    </a:lnTo>
                    <a:lnTo>
                      <a:pt x="40" y="46"/>
                    </a:lnTo>
                    <a:lnTo>
                      <a:pt x="31" y="54"/>
                    </a:lnTo>
                    <a:lnTo>
                      <a:pt x="23" y="64"/>
                    </a:lnTo>
                    <a:lnTo>
                      <a:pt x="16" y="73"/>
                    </a:lnTo>
                    <a:lnTo>
                      <a:pt x="10" y="83"/>
                    </a:lnTo>
                    <a:lnTo>
                      <a:pt x="6" y="93"/>
                    </a:lnTo>
                    <a:lnTo>
                      <a:pt x="3" y="103"/>
                    </a:lnTo>
                    <a:lnTo>
                      <a:pt x="1" y="114"/>
                    </a:lnTo>
                    <a:lnTo>
                      <a:pt x="0" y="124"/>
                    </a:lnTo>
                    <a:lnTo>
                      <a:pt x="1" y="135"/>
                    </a:lnTo>
                    <a:lnTo>
                      <a:pt x="3" y="145"/>
                    </a:lnTo>
                    <a:lnTo>
                      <a:pt x="6" y="156"/>
                    </a:lnTo>
                    <a:lnTo>
                      <a:pt x="10" y="166"/>
                    </a:lnTo>
                    <a:lnTo>
                      <a:pt x="16" y="176"/>
                    </a:lnTo>
                    <a:lnTo>
                      <a:pt x="23" y="185"/>
                    </a:lnTo>
                    <a:lnTo>
                      <a:pt x="31" y="194"/>
                    </a:lnTo>
                    <a:lnTo>
                      <a:pt x="40" y="203"/>
                    </a:lnTo>
                    <a:lnTo>
                      <a:pt x="50" y="211"/>
                    </a:lnTo>
                    <a:lnTo>
                      <a:pt x="61" y="218"/>
                    </a:lnTo>
                    <a:lnTo>
                      <a:pt x="73" y="225"/>
                    </a:lnTo>
                    <a:lnTo>
                      <a:pt x="86" y="231"/>
                    </a:lnTo>
                    <a:lnTo>
                      <a:pt x="99" y="236"/>
                    </a:lnTo>
                    <a:lnTo>
                      <a:pt x="113" y="240"/>
                    </a:lnTo>
                    <a:lnTo>
                      <a:pt x="127" y="244"/>
                    </a:lnTo>
                    <a:lnTo>
                      <a:pt x="142" y="246"/>
                    </a:lnTo>
                    <a:lnTo>
                      <a:pt x="157" y="248"/>
                    </a:lnTo>
                    <a:lnTo>
                      <a:pt x="172" y="249"/>
                    </a:lnTo>
                    <a:lnTo>
                      <a:pt x="188" y="249"/>
                    </a:lnTo>
                    <a:lnTo>
                      <a:pt x="203" y="248"/>
                    </a:lnTo>
                    <a:lnTo>
                      <a:pt x="218" y="246"/>
                    </a:lnTo>
                    <a:lnTo>
                      <a:pt x="232" y="244"/>
                    </a:lnTo>
                    <a:lnTo>
                      <a:pt x="247" y="240"/>
                    </a:lnTo>
                    <a:lnTo>
                      <a:pt x="261" y="236"/>
                    </a:lnTo>
                    <a:lnTo>
                      <a:pt x="274" y="231"/>
                    </a:lnTo>
                    <a:lnTo>
                      <a:pt x="287" y="225"/>
                    </a:lnTo>
                    <a:lnTo>
                      <a:pt x="299" y="218"/>
                    </a:lnTo>
                    <a:lnTo>
                      <a:pt x="310" y="211"/>
                    </a:lnTo>
                    <a:lnTo>
                      <a:pt x="320" y="203"/>
                    </a:lnTo>
                    <a:lnTo>
                      <a:pt x="329" y="194"/>
                    </a:lnTo>
                    <a:lnTo>
                      <a:pt x="337" y="185"/>
                    </a:lnTo>
                    <a:lnTo>
                      <a:pt x="344" y="176"/>
                    </a:lnTo>
                    <a:lnTo>
                      <a:pt x="349" y="166"/>
                    </a:lnTo>
                    <a:lnTo>
                      <a:pt x="354" y="156"/>
                    </a:lnTo>
                    <a:lnTo>
                      <a:pt x="357" y="145"/>
                    </a:lnTo>
                    <a:lnTo>
                      <a:pt x="359" y="135"/>
                    </a:lnTo>
                    <a:lnTo>
                      <a:pt x="360" y="124"/>
                    </a:lnTo>
                    <a:close/>
                  </a:path>
                </a:pathLst>
              </a:custGeom>
              <a:noFill/>
              <a:ln w="38100" cap="flat">
                <a:solidFill>
                  <a:srgbClr val="FF33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7" name="Rectangle 804"/>
              <p:cNvSpPr>
                <a:spLocks noChangeArrowheads="1"/>
              </p:cNvSpPr>
              <p:nvPr/>
            </p:nvSpPr>
            <p:spPr bwMode="auto">
              <a:xfrm>
                <a:off x="869" y="2719"/>
                <a:ext cx="10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350" dirty="0">
                    <a:solidFill>
                      <a:srgbClr val="A2142F"/>
                    </a:solidFill>
                  </a:rPr>
                  <a:t>H</a:t>
                </a:r>
                <a:endParaRPr lang="it-IT" altLang="it-IT" sz="1350" dirty="0"/>
              </a:p>
            </p:txBody>
          </p:sp>
          <p:sp>
            <p:nvSpPr>
              <p:cNvPr id="1078" name="Freeform 805"/>
              <p:cNvSpPr>
                <a:spLocks/>
              </p:cNvSpPr>
              <p:nvPr/>
            </p:nvSpPr>
            <p:spPr bwMode="auto">
              <a:xfrm>
                <a:off x="974" y="2867"/>
                <a:ext cx="60" cy="76"/>
              </a:xfrm>
              <a:custGeom>
                <a:avLst/>
                <a:gdLst>
                  <a:gd name="T0" fmla="*/ 129 w 244"/>
                  <a:gd name="T1" fmla="*/ 296 h 306"/>
                  <a:gd name="T2" fmla="*/ 134 w 244"/>
                  <a:gd name="T3" fmla="*/ 266 h 306"/>
                  <a:gd name="T4" fmla="*/ 145 w 244"/>
                  <a:gd name="T5" fmla="*/ 223 h 306"/>
                  <a:gd name="T6" fmla="*/ 157 w 244"/>
                  <a:gd name="T7" fmla="*/ 186 h 306"/>
                  <a:gd name="T8" fmla="*/ 159 w 244"/>
                  <a:gd name="T9" fmla="*/ 152 h 306"/>
                  <a:gd name="T10" fmla="*/ 153 w 244"/>
                  <a:gd name="T11" fmla="*/ 96 h 306"/>
                  <a:gd name="T12" fmla="*/ 130 w 244"/>
                  <a:gd name="T13" fmla="*/ 53 h 306"/>
                  <a:gd name="T14" fmla="*/ 85 w 244"/>
                  <a:gd name="T15" fmla="*/ 36 h 306"/>
                  <a:gd name="T16" fmla="*/ 54 w 244"/>
                  <a:gd name="T17" fmla="*/ 42 h 306"/>
                  <a:gd name="T18" fmla="*/ 28 w 244"/>
                  <a:gd name="T19" fmla="*/ 60 h 306"/>
                  <a:gd name="T20" fmla="*/ 13 w 244"/>
                  <a:gd name="T21" fmla="*/ 87 h 306"/>
                  <a:gd name="T22" fmla="*/ 9 w 244"/>
                  <a:gd name="T23" fmla="*/ 90 h 306"/>
                  <a:gd name="T24" fmla="*/ 4 w 244"/>
                  <a:gd name="T25" fmla="*/ 90 h 306"/>
                  <a:gd name="T26" fmla="*/ 0 w 244"/>
                  <a:gd name="T27" fmla="*/ 86 h 306"/>
                  <a:gd name="T28" fmla="*/ 0 w 244"/>
                  <a:gd name="T29" fmla="*/ 84 h 306"/>
                  <a:gd name="T30" fmla="*/ 18 w 244"/>
                  <a:gd name="T31" fmla="*/ 44 h 306"/>
                  <a:gd name="T32" fmla="*/ 51 w 244"/>
                  <a:gd name="T33" fmla="*/ 13 h 306"/>
                  <a:gd name="T34" fmla="*/ 91 w 244"/>
                  <a:gd name="T35" fmla="*/ 0 h 306"/>
                  <a:gd name="T36" fmla="*/ 129 w 244"/>
                  <a:gd name="T37" fmla="*/ 15 h 306"/>
                  <a:gd name="T38" fmla="*/ 154 w 244"/>
                  <a:gd name="T39" fmla="*/ 53 h 306"/>
                  <a:gd name="T40" fmla="*/ 168 w 244"/>
                  <a:gd name="T41" fmla="*/ 98 h 306"/>
                  <a:gd name="T42" fmla="*/ 172 w 244"/>
                  <a:gd name="T43" fmla="*/ 142 h 306"/>
                  <a:gd name="T44" fmla="*/ 224 w 244"/>
                  <a:gd name="T45" fmla="*/ 22 h 306"/>
                  <a:gd name="T46" fmla="*/ 231 w 244"/>
                  <a:gd name="T47" fmla="*/ 7 h 306"/>
                  <a:gd name="T48" fmla="*/ 235 w 244"/>
                  <a:gd name="T49" fmla="*/ 5 h 306"/>
                  <a:gd name="T50" fmla="*/ 240 w 244"/>
                  <a:gd name="T51" fmla="*/ 5 h 306"/>
                  <a:gd name="T52" fmla="*/ 244 w 244"/>
                  <a:gd name="T53" fmla="*/ 10 h 306"/>
                  <a:gd name="T54" fmla="*/ 243 w 244"/>
                  <a:gd name="T55" fmla="*/ 12 h 306"/>
                  <a:gd name="T56" fmla="*/ 236 w 244"/>
                  <a:gd name="T57" fmla="*/ 27 h 306"/>
                  <a:gd name="T58" fmla="*/ 199 w 244"/>
                  <a:gd name="T59" fmla="*/ 108 h 306"/>
                  <a:gd name="T60" fmla="*/ 170 w 244"/>
                  <a:gd name="T61" fmla="*/ 188 h 306"/>
                  <a:gd name="T62" fmla="*/ 163 w 244"/>
                  <a:gd name="T63" fmla="*/ 231 h 306"/>
                  <a:gd name="T64" fmla="*/ 151 w 244"/>
                  <a:gd name="T65" fmla="*/ 281 h 306"/>
                  <a:gd name="T66" fmla="*/ 136 w 244"/>
                  <a:gd name="T67" fmla="*/ 306 h 306"/>
                  <a:gd name="T68" fmla="*/ 129 w 244"/>
                  <a:gd name="T69" fmla="*/ 2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4" h="306">
                    <a:moveTo>
                      <a:pt x="129" y="296"/>
                    </a:moveTo>
                    <a:cubicBezTo>
                      <a:pt x="129" y="289"/>
                      <a:pt x="131" y="279"/>
                      <a:pt x="134" y="266"/>
                    </a:cubicBezTo>
                    <a:cubicBezTo>
                      <a:pt x="137" y="253"/>
                      <a:pt x="141" y="238"/>
                      <a:pt x="145" y="223"/>
                    </a:cubicBezTo>
                    <a:cubicBezTo>
                      <a:pt x="150" y="208"/>
                      <a:pt x="154" y="196"/>
                      <a:pt x="157" y="186"/>
                    </a:cubicBezTo>
                    <a:cubicBezTo>
                      <a:pt x="158" y="171"/>
                      <a:pt x="159" y="159"/>
                      <a:pt x="159" y="152"/>
                    </a:cubicBezTo>
                    <a:cubicBezTo>
                      <a:pt x="159" y="132"/>
                      <a:pt x="157" y="113"/>
                      <a:pt x="153" y="96"/>
                    </a:cubicBezTo>
                    <a:cubicBezTo>
                      <a:pt x="149" y="79"/>
                      <a:pt x="141" y="64"/>
                      <a:pt x="130" y="53"/>
                    </a:cubicBezTo>
                    <a:cubicBezTo>
                      <a:pt x="120" y="41"/>
                      <a:pt x="104" y="36"/>
                      <a:pt x="85" y="36"/>
                    </a:cubicBezTo>
                    <a:cubicBezTo>
                      <a:pt x="75" y="36"/>
                      <a:pt x="64" y="38"/>
                      <a:pt x="54" y="42"/>
                    </a:cubicBezTo>
                    <a:cubicBezTo>
                      <a:pt x="44" y="47"/>
                      <a:pt x="35" y="53"/>
                      <a:pt x="28" y="60"/>
                    </a:cubicBezTo>
                    <a:cubicBezTo>
                      <a:pt x="21" y="68"/>
                      <a:pt x="16" y="77"/>
                      <a:pt x="13" y="87"/>
                    </a:cubicBezTo>
                    <a:cubicBezTo>
                      <a:pt x="12" y="89"/>
                      <a:pt x="11" y="90"/>
                      <a:pt x="9" y="90"/>
                    </a:cubicBezTo>
                    <a:lnTo>
                      <a:pt x="4" y="90"/>
                    </a:lnTo>
                    <a:cubicBezTo>
                      <a:pt x="1" y="90"/>
                      <a:pt x="0" y="89"/>
                      <a:pt x="0" y="86"/>
                    </a:cubicBezTo>
                    <a:lnTo>
                      <a:pt x="0" y="84"/>
                    </a:lnTo>
                    <a:cubicBezTo>
                      <a:pt x="3" y="70"/>
                      <a:pt x="10" y="57"/>
                      <a:pt x="18" y="44"/>
                    </a:cubicBezTo>
                    <a:cubicBezTo>
                      <a:pt x="27" y="31"/>
                      <a:pt x="38" y="21"/>
                      <a:pt x="51" y="13"/>
                    </a:cubicBezTo>
                    <a:cubicBezTo>
                      <a:pt x="64" y="5"/>
                      <a:pt x="77" y="0"/>
                      <a:pt x="91" y="0"/>
                    </a:cubicBezTo>
                    <a:cubicBezTo>
                      <a:pt x="106" y="0"/>
                      <a:pt x="118" y="5"/>
                      <a:pt x="129" y="15"/>
                    </a:cubicBezTo>
                    <a:cubicBezTo>
                      <a:pt x="139" y="25"/>
                      <a:pt x="148" y="37"/>
                      <a:pt x="154" y="53"/>
                    </a:cubicBezTo>
                    <a:cubicBezTo>
                      <a:pt x="161" y="68"/>
                      <a:pt x="165" y="83"/>
                      <a:pt x="168" y="98"/>
                    </a:cubicBezTo>
                    <a:cubicBezTo>
                      <a:pt x="171" y="114"/>
                      <a:pt x="172" y="128"/>
                      <a:pt x="172" y="142"/>
                    </a:cubicBezTo>
                    <a:cubicBezTo>
                      <a:pt x="188" y="100"/>
                      <a:pt x="205" y="59"/>
                      <a:pt x="224" y="22"/>
                    </a:cubicBezTo>
                    <a:lnTo>
                      <a:pt x="231" y="7"/>
                    </a:lnTo>
                    <a:cubicBezTo>
                      <a:pt x="232" y="6"/>
                      <a:pt x="233" y="5"/>
                      <a:pt x="235" y="5"/>
                    </a:cubicBezTo>
                    <a:lnTo>
                      <a:pt x="240" y="5"/>
                    </a:lnTo>
                    <a:cubicBezTo>
                      <a:pt x="243" y="5"/>
                      <a:pt x="244" y="7"/>
                      <a:pt x="244" y="10"/>
                    </a:cubicBezTo>
                    <a:cubicBezTo>
                      <a:pt x="244" y="10"/>
                      <a:pt x="244" y="11"/>
                      <a:pt x="243" y="12"/>
                    </a:cubicBezTo>
                    <a:lnTo>
                      <a:pt x="236" y="27"/>
                    </a:lnTo>
                    <a:cubicBezTo>
                      <a:pt x="223" y="54"/>
                      <a:pt x="210" y="81"/>
                      <a:pt x="199" y="108"/>
                    </a:cubicBezTo>
                    <a:cubicBezTo>
                      <a:pt x="188" y="136"/>
                      <a:pt x="178" y="162"/>
                      <a:pt x="170" y="188"/>
                    </a:cubicBezTo>
                    <a:cubicBezTo>
                      <a:pt x="169" y="198"/>
                      <a:pt x="167" y="213"/>
                      <a:pt x="163" y="231"/>
                    </a:cubicBezTo>
                    <a:cubicBezTo>
                      <a:pt x="160" y="249"/>
                      <a:pt x="156" y="266"/>
                      <a:pt x="151" y="281"/>
                    </a:cubicBezTo>
                    <a:cubicBezTo>
                      <a:pt x="146" y="297"/>
                      <a:pt x="141" y="305"/>
                      <a:pt x="136" y="306"/>
                    </a:cubicBezTo>
                    <a:cubicBezTo>
                      <a:pt x="132" y="306"/>
                      <a:pt x="129" y="303"/>
                      <a:pt x="129" y="296"/>
                    </a:cubicBezTo>
                    <a:close/>
                  </a:path>
                </a:pathLst>
              </a:custGeom>
              <a:solidFill>
                <a:srgbClr val="C00000"/>
              </a:solidFill>
              <a:ln w="0">
                <a:solidFill>
                  <a:srgbClr val="C000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 fontScale="25000" lnSpcReduction="20000"/>
              </a:bodyPr>
              <a:lstStyle/>
              <a:p>
                <a:endParaRPr lang="it-IT" sz="1350"/>
              </a:p>
            </p:txBody>
          </p:sp>
          <p:sp>
            <p:nvSpPr>
              <p:cNvPr id="1079" name="Rectangle 806"/>
              <p:cNvSpPr>
                <a:spLocks noChangeArrowheads="1"/>
              </p:cNvSpPr>
              <p:nvPr/>
            </p:nvSpPr>
            <p:spPr bwMode="auto">
              <a:xfrm>
                <a:off x="710" y="2926"/>
                <a:ext cx="485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normAutofit fontScale="77500" lnSpcReduction="20000"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685800"/>
                <a:r>
                  <a:rPr lang="it-IT" altLang="it-IT" sz="1350" dirty="0">
                    <a:solidFill>
                      <a:srgbClr val="A2142F"/>
                    </a:solidFill>
                  </a:rPr>
                  <a:t>434 nm</a:t>
                </a:r>
                <a:endParaRPr lang="it-IT" altLang="it-IT" sz="1350" dirty="0"/>
              </a:p>
            </p:txBody>
          </p:sp>
          <p:sp>
            <p:nvSpPr>
              <p:cNvPr id="1080" name="Rectangle 807"/>
              <p:cNvSpPr>
                <a:spLocks noChangeArrowheads="1"/>
              </p:cNvSpPr>
              <p:nvPr/>
            </p:nvSpPr>
            <p:spPr bwMode="auto">
              <a:xfrm>
                <a:off x="2360" y="1439"/>
                <a:ext cx="703" cy="363"/>
              </a:xfrm>
              <a:prstGeom prst="rect">
                <a:avLst/>
              </a:prstGeom>
              <a:noFill/>
              <a:ln w="635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  <a:normAutofit/>
              </a:bodyPr>
              <a:lstStyle/>
              <a:p>
                <a:endParaRPr lang="it-IT" sz="1350"/>
              </a:p>
            </p:txBody>
          </p:sp>
        </p:grpSp>
        <p:sp>
          <p:nvSpPr>
            <p:cNvPr id="871" name="Rectangle 809"/>
            <p:cNvSpPr>
              <a:spLocks noChangeArrowheads="1"/>
            </p:cNvSpPr>
            <p:nvPr/>
          </p:nvSpPr>
          <p:spPr bwMode="auto">
            <a:xfrm>
              <a:off x="2727970" y="2656642"/>
              <a:ext cx="115027" cy="19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it-IT" altLang="it-IT" sz="1350">
                  <a:solidFill>
                    <a:srgbClr val="007F00"/>
                  </a:solidFill>
                </a:rPr>
                <a:t>H</a:t>
              </a:r>
              <a:endParaRPr lang="it-IT" altLang="it-IT" sz="1350"/>
            </a:p>
          </p:txBody>
        </p:sp>
        <p:sp>
          <p:nvSpPr>
            <p:cNvPr id="872" name="Freeform 810"/>
            <p:cNvSpPr>
              <a:spLocks noEditPoints="1"/>
            </p:cNvSpPr>
            <p:nvPr/>
          </p:nvSpPr>
          <p:spPr bwMode="auto">
            <a:xfrm>
              <a:off x="2845188" y="2818775"/>
              <a:ext cx="71207" cy="58061"/>
            </a:xfrm>
            <a:custGeom>
              <a:avLst/>
              <a:gdLst>
                <a:gd name="T0" fmla="*/ 75 w 261"/>
                <a:gd name="T1" fmla="*/ 211 h 211"/>
                <a:gd name="T2" fmla="*/ 36 w 261"/>
                <a:gd name="T3" fmla="*/ 200 h 211"/>
                <a:gd name="T4" fmla="*/ 9 w 261"/>
                <a:gd name="T5" fmla="*/ 172 h 211"/>
                <a:gd name="T6" fmla="*/ 0 w 261"/>
                <a:gd name="T7" fmla="*/ 132 h 211"/>
                <a:gd name="T8" fmla="*/ 18 w 261"/>
                <a:gd name="T9" fmla="*/ 70 h 211"/>
                <a:gd name="T10" fmla="*/ 64 w 261"/>
                <a:gd name="T11" fmla="*/ 20 h 211"/>
                <a:gd name="T12" fmla="*/ 125 w 261"/>
                <a:gd name="T13" fmla="*/ 0 h 211"/>
                <a:gd name="T14" fmla="*/ 167 w 261"/>
                <a:gd name="T15" fmla="*/ 13 h 211"/>
                <a:gd name="T16" fmla="*/ 194 w 261"/>
                <a:gd name="T17" fmla="*/ 46 h 211"/>
                <a:gd name="T18" fmla="*/ 203 w 261"/>
                <a:gd name="T19" fmla="*/ 89 h 211"/>
                <a:gd name="T20" fmla="*/ 204 w 261"/>
                <a:gd name="T21" fmla="*/ 120 h 211"/>
                <a:gd name="T22" fmla="*/ 231 w 261"/>
                <a:gd name="T23" fmla="*/ 75 h 211"/>
                <a:gd name="T24" fmla="*/ 247 w 261"/>
                <a:gd name="T25" fmla="*/ 26 h 211"/>
                <a:gd name="T26" fmla="*/ 251 w 261"/>
                <a:gd name="T27" fmla="*/ 23 h 211"/>
                <a:gd name="T28" fmla="*/ 256 w 261"/>
                <a:gd name="T29" fmla="*/ 23 h 211"/>
                <a:gd name="T30" fmla="*/ 261 w 261"/>
                <a:gd name="T31" fmla="*/ 27 h 211"/>
                <a:gd name="T32" fmla="*/ 260 w 261"/>
                <a:gd name="T33" fmla="*/ 29 h 211"/>
                <a:gd name="T34" fmla="*/ 247 w 261"/>
                <a:gd name="T35" fmla="*/ 70 h 211"/>
                <a:gd name="T36" fmla="*/ 228 w 261"/>
                <a:gd name="T37" fmla="*/ 108 h 211"/>
                <a:gd name="T38" fmla="*/ 204 w 261"/>
                <a:gd name="T39" fmla="*/ 141 h 211"/>
                <a:gd name="T40" fmla="*/ 217 w 261"/>
                <a:gd name="T41" fmla="*/ 198 h 211"/>
                <a:gd name="T42" fmla="*/ 231 w 261"/>
                <a:gd name="T43" fmla="*/ 193 h 211"/>
                <a:gd name="T44" fmla="*/ 241 w 261"/>
                <a:gd name="T45" fmla="*/ 181 h 211"/>
                <a:gd name="T46" fmla="*/ 246 w 261"/>
                <a:gd name="T47" fmla="*/ 173 h 211"/>
                <a:gd name="T48" fmla="*/ 252 w 261"/>
                <a:gd name="T49" fmla="*/ 173 h 211"/>
                <a:gd name="T50" fmla="*/ 256 w 261"/>
                <a:gd name="T51" fmla="*/ 178 h 211"/>
                <a:gd name="T52" fmla="*/ 242 w 261"/>
                <a:gd name="T53" fmla="*/ 200 h 211"/>
                <a:gd name="T54" fmla="*/ 216 w 261"/>
                <a:gd name="T55" fmla="*/ 211 h 211"/>
                <a:gd name="T56" fmla="*/ 188 w 261"/>
                <a:gd name="T57" fmla="*/ 200 h 211"/>
                <a:gd name="T58" fmla="*/ 173 w 261"/>
                <a:gd name="T59" fmla="*/ 171 h 211"/>
                <a:gd name="T60" fmla="*/ 126 w 261"/>
                <a:gd name="T61" fmla="*/ 200 h 211"/>
                <a:gd name="T62" fmla="*/ 75 w 261"/>
                <a:gd name="T63" fmla="*/ 211 h 211"/>
                <a:gd name="T64" fmla="*/ 76 w 261"/>
                <a:gd name="T65" fmla="*/ 198 h 211"/>
                <a:gd name="T66" fmla="*/ 171 w 261"/>
                <a:gd name="T67" fmla="*/ 158 h 211"/>
                <a:gd name="T68" fmla="*/ 170 w 261"/>
                <a:gd name="T69" fmla="*/ 151 h 211"/>
                <a:gd name="T70" fmla="*/ 170 w 261"/>
                <a:gd name="T71" fmla="*/ 147 h 211"/>
                <a:gd name="T72" fmla="*/ 170 w 261"/>
                <a:gd name="T73" fmla="*/ 96 h 211"/>
                <a:gd name="T74" fmla="*/ 124 w 261"/>
                <a:gd name="T75" fmla="*/ 12 h 211"/>
                <a:gd name="T76" fmla="*/ 77 w 261"/>
                <a:gd name="T77" fmla="*/ 36 h 211"/>
                <a:gd name="T78" fmla="*/ 46 w 261"/>
                <a:gd name="T79" fmla="*/ 91 h 211"/>
                <a:gd name="T80" fmla="*/ 36 w 261"/>
                <a:gd name="T81" fmla="*/ 150 h 211"/>
                <a:gd name="T82" fmla="*/ 46 w 261"/>
                <a:gd name="T83" fmla="*/ 184 h 211"/>
                <a:gd name="T84" fmla="*/ 76 w 261"/>
                <a:gd name="T85" fmla="*/ 198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1" h="211">
                  <a:moveTo>
                    <a:pt x="75" y="211"/>
                  </a:moveTo>
                  <a:cubicBezTo>
                    <a:pt x="60" y="211"/>
                    <a:pt x="47" y="207"/>
                    <a:pt x="36" y="200"/>
                  </a:cubicBezTo>
                  <a:cubicBezTo>
                    <a:pt x="24" y="193"/>
                    <a:pt x="16" y="184"/>
                    <a:pt x="9" y="172"/>
                  </a:cubicBezTo>
                  <a:cubicBezTo>
                    <a:pt x="3" y="160"/>
                    <a:pt x="0" y="147"/>
                    <a:pt x="0" y="132"/>
                  </a:cubicBezTo>
                  <a:cubicBezTo>
                    <a:pt x="0" y="111"/>
                    <a:pt x="6" y="90"/>
                    <a:pt x="18" y="70"/>
                  </a:cubicBezTo>
                  <a:cubicBezTo>
                    <a:pt x="29" y="49"/>
                    <a:pt x="45" y="33"/>
                    <a:pt x="64" y="20"/>
                  </a:cubicBezTo>
                  <a:cubicBezTo>
                    <a:pt x="84" y="7"/>
                    <a:pt x="104" y="0"/>
                    <a:pt x="125" y="0"/>
                  </a:cubicBezTo>
                  <a:cubicBezTo>
                    <a:pt x="141" y="0"/>
                    <a:pt x="155" y="5"/>
                    <a:pt x="167" y="13"/>
                  </a:cubicBezTo>
                  <a:cubicBezTo>
                    <a:pt x="179" y="21"/>
                    <a:pt x="188" y="32"/>
                    <a:pt x="194" y="46"/>
                  </a:cubicBezTo>
                  <a:cubicBezTo>
                    <a:pt x="200" y="59"/>
                    <a:pt x="203" y="74"/>
                    <a:pt x="203" y="89"/>
                  </a:cubicBezTo>
                  <a:lnTo>
                    <a:pt x="204" y="120"/>
                  </a:lnTo>
                  <a:cubicBezTo>
                    <a:pt x="214" y="106"/>
                    <a:pt x="223" y="91"/>
                    <a:pt x="231" y="75"/>
                  </a:cubicBezTo>
                  <a:cubicBezTo>
                    <a:pt x="238" y="59"/>
                    <a:pt x="244" y="43"/>
                    <a:pt x="247" y="26"/>
                  </a:cubicBezTo>
                  <a:cubicBezTo>
                    <a:pt x="248" y="24"/>
                    <a:pt x="249" y="23"/>
                    <a:pt x="251" y="23"/>
                  </a:cubicBezTo>
                  <a:lnTo>
                    <a:pt x="256" y="23"/>
                  </a:lnTo>
                  <a:cubicBezTo>
                    <a:pt x="259" y="23"/>
                    <a:pt x="261" y="25"/>
                    <a:pt x="261" y="27"/>
                  </a:cubicBezTo>
                  <a:cubicBezTo>
                    <a:pt x="261" y="28"/>
                    <a:pt x="261" y="28"/>
                    <a:pt x="260" y="29"/>
                  </a:cubicBezTo>
                  <a:cubicBezTo>
                    <a:pt x="257" y="43"/>
                    <a:pt x="252" y="57"/>
                    <a:pt x="247" y="70"/>
                  </a:cubicBezTo>
                  <a:cubicBezTo>
                    <a:pt x="241" y="83"/>
                    <a:pt x="235" y="95"/>
                    <a:pt x="228" y="108"/>
                  </a:cubicBezTo>
                  <a:cubicBezTo>
                    <a:pt x="220" y="120"/>
                    <a:pt x="212" y="131"/>
                    <a:pt x="204" y="141"/>
                  </a:cubicBezTo>
                  <a:cubicBezTo>
                    <a:pt x="204" y="179"/>
                    <a:pt x="208" y="198"/>
                    <a:pt x="217" y="198"/>
                  </a:cubicBezTo>
                  <a:cubicBezTo>
                    <a:pt x="223" y="198"/>
                    <a:pt x="228" y="197"/>
                    <a:pt x="231" y="193"/>
                  </a:cubicBezTo>
                  <a:cubicBezTo>
                    <a:pt x="235" y="190"/>
                    <a:pt x="238" y="186"/>
                    <a:pt x="241" y="181"/>
                  </a:cubicBezTo>
                  <a:cubicBezTo>
                    <a:pt x="244" y="176"/>
                    <a:pt x="246" y="173"/>
                    <a:pt x="246" y="173"/>
                  </a:cubicBezTo>
                  <a:lnTo>
                    <a:pt x="252" y="173"/>
                  </a:lnTo>
                  <a:cubicBezTo>
                    <a:pt x="254" y="173"/>
                    <a:pt x="256" y="175"/>
                    <a:pt x="256" y="178"/>
                  </a:cubicBezTo>
                  <a:cubicBezTo>
                    <a:pt x="256" y="185"/>
                    <a:pt x="251" y="193"/>
                    <a:pt x="242" y="200"/>
                  </a:cubicBezTo>
                  <a:cubicBezTo>
                    <a:pt x="234" y="207"/>
                    <a:pt x="225" y="211"/>
                    <a:pt x="216" y="211"/>
                  </a:cubicBezTo>
                  <a:cubicBezTo>
                    <a:pt x="205" y="211"/>
                    <a:pt x="196" y="207"/>
                    <a:pt x="188" y="200"/>
                  </a:cubicBezTo>
                  <a:cubicBezTo>
                    <a:pt x="181" y="193"/>
                    <a:pt x="176" y="183"/>
                    <a:pt x="173" y="171"/>
                  </a:cubicBezTo>
                  <a:cubicBezTo>
                    <a:pt x="159" y="184"/>
                    <a:pt x="143" y="194"/>
                    <a:pt x="126" y="200"/>
                  </a:cubicBezTo>
                  <a:cubicBezTo>
                    <a:pt x="109" y="207"/>
                    <a:pt x="92" y="211"/>
                    <a:pt x="75" y="211"/>
                  </a:cubicBezTo>
                  <a:close/>
                  <a:moveTo>
                    <a:pt x="76" y="198"/>
                  </a:moveTo>
                  <a:cubicBezTo>
                    <a:pt x="109" y="198"/>
                    <a:pt x="141" y="185"/>
                    <a:pt x="171" y="158"/>
                  </a:cubicBezTo>
                  <a:cubicBezTo>
                    <a:pt x="171" y="156"/>
                    <a:pt x="170" y="154"/>
                    <a:pt x="170" y="151"/>
                  </a:cubicBezTo>
                  <a:cubicBezTo>
                    <a:pt x="170" y="148"/>
                    <a:pt x="170" y="147"/>
                    <a:pt x="170" y="147"/>
                  </a:cubicBezTo>
                  <a:lnTo>
                    <a:pt x="170" y="96"/>
                  </a:lnTo>
                  <a:cubicBezTo>
                    <a:pt x="170" y="40"/>
                    <a:pt x="155" y="12"/>
                    <a:pt x="124" y="12"/>
                  </a:cubicBezTo>
                  <a:cubicBezTo>
                    <a:pt x="106" y="12"/>
                    <a:pt x="90" y="20"/>
                    <a:pt x="77" y="36"/>
                  </a:cubicBezTo>
                  <a:cubicBezTo>
                    <a:pt x="63" y="51"/>
                    <a:pt x="53" y="70"/>
                    <a:pt x="46" y="91"/>
                  </a:cubicBezTo>
                  <a:cubicBezTo>
                    <a:pt x="39" y="113"/>
                    <a:pt x="36" y="132"/>
                    <a:pt x="36" y="150"/>
                  </a:cubicBezTo>
                  <a:cubicBezTo>
                    <a:pt x="36" y="164"/>
                    <a:pt x="39" y="175"/>
                    <a:pt x="46" y="184"/>
                  </a:cubicBezTo>
                  <a:cubicBezTo>
                    <a:pt x="53" y="194"/>
                    <a:pt x="63" y="198"/>
                    <a:pt x="76" y="198"/>
                  </a:cubicBezTo>
                  <a:close/>
                </a:path>
              </a:pathLst>
            </a:custGeom>
            <a:solidFill>
              <a:srgbClr val="00823B"/>
            </a:solidFill>
            <a:ln w="0">
              <a:solidFill>
                <a:srgbClr val="00823B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it-IT" sz="1350"/>
            </a:p>
          </p:txBody>
        </p:sp>
        <p:sp>
          <p:nvSpPr>
            <p:cNvPr id="873" name="Rectangle 811"/>
            <p:cNvSpPr>
              <a:spLocks noChangeArrowheads="1"/>
            </p:cNvSpPr>
            <p:nvPr/>
          </p:nvSpPr>
          <p:spPr bwMode="auto">
            <a:xfrm>
              <a:off x="2562551" y="2927228"/>
              <a:ext cx="531314" cy="19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it-IT" altLang="it-IT" sz="1350" dirty="0">
                  <a:solidFill>
                    <a:srgbClr val="007F00"/>
                  </a:solidFill>
                </a:rPr>
                <a:t>656 nm</a:t>
              </a:r>
              <a:endParaRPr lang="it-IT" altLang="it-IT" sz="1350" dirty="0"/>
            </a:p>
          </p:txBody>
        </p:sp>
        <p:sp>
          <p:nvSpPr>
            <p:cNvPr id="874" name="Rectangle 812"/>
            <p:cNvSpPr>
              <a:spLocks noChangeArrowheads="1"/>
            </p:cNvSpPr>
            <p:nvPr/>
          </p:nvSpPr>
          <p:spPr bwMode="auto">
            <a:xfrm>
              <a:off x="1005855" y="3072929"/>
              <a:ext cx="764654" cy="336316"/>
            </a:xfrm>
            <a:prstGeom prst="rect">
              <a:avLst/>
            </a:pr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 fontScale="92500" lnSpcReduction="10000"/>
            </a:bodyPr>
            <a:lstStyle/>
            <a:p>
              <a:endParaRPr lang="it-IT" sz="1350"/>
            </a:p>
          </p:txBody>
        </p:sp>
        <p:sp>
          <p:nvSpPr>
            <p:cNvPr id="875" name="Rectangle 813"/>
            <p:cNvSpPr>
              <a:spLocks noChangeArrowheads="1"/>
            </p:cNvSpPr>
            <p:nvPr/>
          </p:nvSpPr>
          <p:spPr bwMode="auto">
            <a:xfrm>
              <a:off x="1291779" y="3123322"/>
              <a:ext cx="115027" cy="19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it-IT" altLang="it-IT" sz="1350">
                  <a:solidFill>
                    <a:srgbClr val="000000"/>
                  </a:solidFill>
                </a:rPr>
                <a:t>H</a:t>
              </a:r>
              <a:endParaRPr lang="it-IT" altLang="it-IT" sz="1350"/>
            </a:p>
          </p:txBody>
        </p:sp>
        <p:sp>
          <p:nvSpPr>
            <p:cNvPr id="876" name="Freeform 814"/>
            <p:cNvSpPr>
              <a:spLocks noEditPoints="1"/>
            </p:cNvSpPr>
            <p:nvPr/>
          </p:nvSpPr>
          <p:spPr bwMode="auto">
            <a:xfrm>
              <a:off x="1407901" y="3251494"/>
              <a:ext cx="71207" cy="113931"/>
            </a:xfrm>
            <a:custGeom>
              <a:avLst/>
              <a:gdLst>
                <a:gd name="T0" fmla="*/ 4 w 265"/>
                <a:gd name="T1" fmla="*/ 417 h 417"/>
                <a:gd name="T2" fmla="*/ 1 w 265"/>
                <a:gd name="T3" fmla="*/ 416 h 417"/>
                <a:gd name="T4" fmla="*/ 0 w 265"/>
                <a:gd name="T5" fmla="*/ 413 h 417"/>
                <a:gd name="T6" fmla="*/ 72 w 265"/>
                <a:gd name="T7" fmla="*/ 126 h 417"/>
                <a:gd name="T8" fmla="*/ 90 w 265"/>
                <a:gd name="T9" fmla="*/ 81 h 417"/>
                <a:gd name="T10" fmla="*/ 119 w 265"/>
                <a:gd name="T11" fmla="*/ 41 h 417"/>
                <a:gd name="T12" fmla="*/ 158 w 265"/>
                <a:gd name="T13" fmla="*/ 11 h 417"/>
                <a:gd name="T14" fmla="*/ 204 w 265"/>
                <a:gd name="T15" fmla="*/ 0 h 417"/>
                <a:gd name="T16" fmla="*/ 235 w 265"/>
                <a:gd name="T17" fmla="*/ 8 h 417"/>
                <a:gd name="T18" fmla="*/ 257 w 265"/>
                <a:gd name="T19" fmla="*/ 29 h 417"/>
                <a:gd name="T20" fmla="*/ 265 w 265"/>
                <a:gd name="T21" fmla="*/ 60 h 417"/>
                <a:gd name="T22" fmla="*/ 258 w 265"/>
                <a:gd name="T23" fmla="*/ 92 h 417"/>
                <a:gd name="T24" fmla="*/ 241 w 265"/>
                <a:gd name="T25" fmla="*/ 120 h 417"/>
                <a:gd name="T26" fmla="*/ 216 w 265"/>
                <a:gd name="T27" fmla="*/ 141 h 417"/>
                <a:gd name="T28" fmla="*/ 230 w 265"/>
                <a:gd name="T29" fmla="*/ 153 h 417"/>
                <a:gd name="T30" fmla="*/ 239 w 265"/>
                <a:gd name="T31" fmla="*/ 169 h 417"/>
                <a:gd name="T32" fmla="*/ 245 w 265"/>
                <a:gd name="T33" fmla="*/ 186 h 417"/>
                <a:gd name="T34" fmla="*/ 247 w 265"/>
                <a:gd name="T35" fmla="*/ 205 h 417"/>
                <a:gd name="T36" fmla="*/ 237 w 265"/>
                <a:gd name="T37" fmla="*/ 252 h 417"/>
                <a:gd name="T38" fmla="*/ 209 w 265"/>
                <a:gd name="T39" fmla="*/ 294 h 417"/>
                <a:gd name="T40" fmla="*/ 169 w 265"/>
                <a:gd name="T41" fmla="*/ 323 h 417"/>
                <a:gd name="T42" fmla="*/ 122 w 265"/>
                <a:gd name="T43" fmla="*/ 334 h 417"/>
                <a:gd name="T44" fmla="*/ 76 w 265"/>
                <a:gd name="T45" fmla="*/ 320 h 417"/>
                <a:gd name="T46" fmla="*/ 47 w 265"/>
                <a:gd name="T47" fmla="*/ 281 h 417"/>
                <a:gd name="T48" fmla="*/ 13 w 265"/>
                <a:gd name="T49" fmla="*/ 415 h 417"/>
                <a:gd name="T50" fmla="*/ 10 w 265"/>
                <a:gd name="T51" fmla="*/ 417 h 417"/>
                <a:gd name="T52" fmla="*/ 4 w 265"/>
                <a:gd name="T53" fmla="*/ 417 h 417"/>
                <a:gd name="T54" fmla="*/ 123 w 265"/>
                <a:gd name="T55" fmla="*/ 322 h 417"/>
                <a:gd name="T56" fmla="*/ 161 w 265"/>
                <a:gd name="T57" fmla="*/ 308 h 417"/>
                <a:gd name="T58" fmla="*/ 189 w 265"/>
                <a:gd name="T59" fmla="*/ 274 h 417"/>
                <a:gd name="T60" fmla="*/ 206 w 265"/>
                <a:gd name="T61" fmla="*/ 230 h 417"/>
                <a:gd name="T62" fmla="*/ 211 w 265"/>
                <a:gd name="T63" fmla="*/ 187 h 417"/>
                <a:gd name="T64" fmla="*/ 198 w 265"/>
                <a:gd name="T65" fmla="*/ 150 h 417"/>
                <a:gd name="T66" fmla="*/ 167 w 265"/>
                <a:gd name="T67" fmla="*/ 156 h 417"/>
                <a:gd name="T68" fmla="*/ 130 w 265"/>
                <a:gd name="T69" fmla="*/ 144 h 417"/>
                <a:gd name="T70" fmla="*/ 172 w 265"/>
                <a:gd name="T71" fmla="*/ 127 h 417"/>
                <a:gd name="T72" fmla="*/ 199 w 265"/>
                <a:gd name="T73" fmla="*/ 132 h 417"/>
                <a:gd name="T74" fmla="*/ 218 w 265"/>
                <a:gd name="T75" fmla="*/ 110 h 417"/>
                <a:gd name="T76" fmla="*/ 230 w 265"/>
                <a:gd name="T77" fmla="*/ 78 h 417"/>
                <a:gd name="T78" fmla="*/ 234 w 265"/>
                <a:gd name="T79" fmla="*/ 48 h 417"/>
                <a:gd name="T80" fmla="*/ 226 w 265"/>
                <a:gd name="T81" fmla="*/ 22 h 417"/>
                <a:gd name="T82" fmla="*/ 203 w 265"/>
                <a:gd name="T83" fmla="*/ 12 h 417"/>
                <a:gd name="T84" fmla="*/ 150 w 265"/>
                <a:gd name="T85" fmla="*/ 30 h 417"/>
                <a:gd name="T86" fmla="*/ 109 w 265"/>
                <a:gd name="T87" fmla="*/ 74 h 417"/>
                <a:gd name="T88" fmla="*/ 85 w 265"/>
                <a:gd name="T89" fmla="*/ 129 h 417"/>
                <a:gd name="T90" fmla="*/ 59 w 265"/>
                <a:gd name="T91" fmla="*/ 231 h 417"/>
                <a:gd name="T92" fmla="*/ 56 w 265"/>
                <a:gd name="T93" fmla="*/ 255 h 417"/>
                <a:gd name="T94" fmla="*/ 75 w 265"/>
                <a:gd name="T95" fmla="*/ 303 h 417"/>
                <a:gd name="T96" fmla="*/ 123 w 265"/>
                <a:gd name="T97" fmla="*/ 322 h 417"/>
                <a:gd name="T98" fmla="*/ 144 w 265"/>
                <a:gd name="T99" fmla="*/ 142 h 417"/>
                <a:gd name="T100" fmla="*/ 167 w 265"/>
                <a:gd name="T101" fmla="*/ 144 h 417"/>
                <a:gd name="T102" fmla="*/ 183 w 265"/>
                <a:gd name="T103" fmla="*/ 141 h 417"/>
                <a:gd name="T104" fmla="*/ 181 w 265"/>
                <a:gd name="T105" fmla="*/ 141 h 417"/>
                <a:gd name="T106" fmla="*/ 171 w 265"/>
                <a:gd name="T107" fmla="*/ 140 h 417"/>
                <a:gd name="T108" fmla="*/ 144 w 265"/>
                <a:gd name="T109" fmla="*/ 142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5" h="417">
                  <a:moveTo>
                    <a:pt x="4" y="417"/>
                  </a:moveTo>
                  <a:cubicBezTo>
                    <a:pt x="3" y="417"/>
                    <a:pt x="2" y="417"/>
                    <a:pt x="1" y="416"/>
                  </a:cubicBezTo>
                  <a:cubicBezTo>
                    <a:pt x="1" y="415"/>
                    <a:pt x="0" y="414"/>
                    <a:pt x="0" y="413"/>
                  </a:cubicBezTo>
                  <a:lnTo>
                    <a:pt x="72" y="126"/>
                  </a:lnTo>
                  <a:cubicBezTo>
                    <a:pt x="76" y="111"/>
                    <a:pt x="82" y="96"/>
                    <a:pt x="90" y="81"/>
                  </a:cubicBezTo>
                  <a:cubicBezTo>
                    <a:pt x="97" y="67"/>
                    <a:pt x="107" y="53"/>
                    <a:pt x="119" y="41"/>
                  </a:cubicBezTo>
                  <a:cubicBezTo>
                    <a:pt x="131" y="28"/>
                    <a:pt x="144" y="18"/>
                    <a:pt x="158" y="11"/>
                  </a:cubicBezTo>
                  <a:cubicBezTo>
                    <a:pt x="172" y="4"/>
                    <a:pt x="188" y="0"/>
                    <a:pt x="204" y="0"/>
                  </a:cubicBezTo>
                  <a:cubicBezTo>
                    <a:pt x="215" y="0"/>
                    <a:pt x="225" y="3"/>
                    <a:pt x="235" y="8"/>
                  </a:cubicBezTo>
                  <a:cubicBezTo>
                    <a:pt x="244" y="13"/>
                    <a:pt x="251" y="20"/>
                    <a:pt x="257" y="29"/>
                  </a:cubicBezTo>
                  <a:cubicBezTo>
                    <a:pt x="262" y="38"/>
                    <a:pt x="265" y="49"/>
                    <a:pt x="265" y="60"/>
                  </a:cubicBezTo>
                  <a:cubicBezTo>
                    <a:pt x="265" y="71"/>
                    <a:pt x="263" y="82"/>
                    <a:pt x="258" y="92"/>
                  </a:cubicBezTo>
                  <a:cubicBezTo>
                    <a:pt x="254" y="102"/>
                    <a:pt x="248" y="111"/>
                    <a:pt x="241" y="120"/>
                  </a:cubicBezTo>
                  <a:cubicBezTo>
                    <a:pt x="233" y="129"/>
                    <a:pt x="225" y="136"/>
                    <a:pt x="216" y="141"/>
                  </a:cubicBezTo>
                  <a:cubicBezTo>
                    <a:pt x="221" y="144"/>
                    <a:pt x="226" y="148"/>
                    <a:pt x="230" y="153"/>
                  </a:cubicBezTo>
                  <a:cubicBezTo>
                    <a:pt x="234" y="158"/>
                    <a:pt x="237" y="163"/>
                    <a:pt x="239" y="169"/>
                  </a:cubicBezTo>
                  <a:cubicBezTo>
                    <a:pt x="242" y="174"/>
                    <a:pt x="244" y="180"/>
                    <a:pt x="245" y="186"/>
                  </a:cubicBezTo>
                  <a:cubicBezTo>
                    <a:pt x="246" y="193"/>
                    <a:pt x="247" y="199"/>
                    <a:pt x="247" y="205"/>
                  </a:cubicBezTo>
                  <a:cubicBezTo>
                    <a:pt x="247" y="221"/>
                    <a:pt x="244" y="236"/>
                    <a:pt x="237" y="252"/>
                  </a:cubicBezTo>
                  <a:cubicBezTo>
                    <a:pt x="230" y="267"/>
                    <a:pt x="221" y="281"/>
                    <a:pt x="209" y="294"/>
                  </a:cubicBezTo>
                  <a:cubicBezTo>
                    <a:pt x="197" y="306"/>
                    <a:pt x="184" y="316"/>
                    <a:pt x="169" y="323"/>
                  </a:cubicBezTo>
                  <a:cubicBezTo>
                    <a:pt x="154" y="331"/>
                    <a:pt x="138" y="334"/>
                    <a:pt x="122" y="334"/>
                  </a:cubicBezTo>
                  <a:cubicBezTo>
                    <a:pt x="105" y="334"/>
                    <a:pt x="89" y="330"/>
                    <a:pt x="76" y="320"/>
                  </a:cubicBezTo>
                  <a:cubicBezTo>
                    <a:pt x="62" y="311"/>
                    <a:pt x="52" y="298"/>
                    <a:pt x="47" y="281"/>
                  </a:cubicBezTo>
                  <a:lnTo>
                    <a:pt x="13" y="415"/>
                  </a:lnTo>
                  <a:cubicBezTo>
                    <a:pt x="13" y="417"/>
                    <a:pt x="12" y="417"/>
                    <a:pt x="10" y="417"/>
                  </a:cubicBezTo>
                  <a:lnTo>
                    <a:pt x="4" y="417"/>
                  </a:lnTo>
                  <a:close/>
                  <a:moveTo>
                    <a:pt x="123" y="322"/>
                  </a:moveTo>
                  <a:cubicBezTo>
                    <a:pt x="137" y="322"/>
                    <a:pt x="150" y="317"/>
                    <a:pt x="161" y="308"/>
                  </a:cubicBezTo>
                  <a:cubicBezTo>
                    <a:pt x="172" y="299"/>
                    <a:pt x="182" y="287"/>
                    <a:pt x="189" y="274"/>
                  </a:cubicBezTo>
                  <a:cubicBezTo>
                    <a:pt x="196" y="260"/>
                    <a:pt x="202" y="245"/>
                    <a:pt x="206" y="230"/>
                  </a:cubicBezTo>
                  <a:cubicBezTo>
                    <a:pt x="210" y="214"/>
                    <a:pt x="211" y="200"/>
                    <a:pt x="211" y="187"/>
                  </a:cubicBezTo>
                  <a:cubicBezTo>
                    <a:pt x="211" y="172"/>
                    <a:pt x="207" y="159"/>
                    <a:pt x="198" y="150"/>
                  </a:cubicBezTo>
                  <a:cubicBezTo>
                    <a:pt x="187" y="154"/>
                    <a:pt x="177" y="156"/>
                    <a:pt x="167" y="156"/>
                  </a:cubicBezTo>
                  <a:cubicBezTo>
                    <a:pt x="142" y="156"/>
                    <a:pt x="130" y="152"/>
                    <a:pt x="130" y="144"/>
                  </a:cubicBezTo>
                  <a:cubicBezTo>
                    <a:pt x="130" y="133"/>
                    <a:pt x="144" y="127"/>
                    <a:pt x="172" y="127"/>
                  </a:cubicBezTo>
                  <a:cubicBezTo>
                    <a:pt x="182" y="127"/>
                    <a:pt x="191" y="129"/>
                    <a:pt x="199" y="132"/>
                  </a:cubicBezTo>
                  <a:cubicBezTo>
                    <a:pt x="206" y="127"/>
                    <a:pt x="212" y="119"/>
                    <a:pt x="218" y="110"/>
                  </a:cubicBezTo>
                  <a:cubicBezTo>
                    <a:pt x="223" y="100"/>
                    <a:pt x="227" y="89"/>
                    <a:pt x="230" y="78"/>
                  </a:cubicBezTo>
                  <a:cubicBezTo>
                    <a:pt x="233" y="67"/>
                    <a:pt x="234" y="57"/>
                    <a:pt x="234" y="48"/>
                  </a:cubicBezTo>
                  <a:cubicBezTo>
                    <a:pt x="234" y="38"/>
                    <a:pt x="231" y="29"/>
                    <a:pt x="226" y="22"/>
                  </a:cubicBezTo>
                  <a:cubicBezTo>
                    <a:pt x="221" y="16"/>
                    <a:pt x="213" y="12"/>
                    <a:pt x="203" y="12"/>
                  </a:cubicBezTo>
                  <a:cubicBezTo>
                    <a:pt x="184" y="12"/>
                    <a:pt x="166" y="18"/>
                    <a:pt x="150" y="30"/>
                  </a:cubicBezTo>
                  <a:cubicBezTo>
                    <a:pt x="134" y="41"/>
                    <a:pt x="120" y="56"/>
                    <a:pt x="109" y="74"/>
                  </a:cubicBezTo>
                  <a:cubicBezTo>
                    <a:pt x="98" y="92"/>
                    <a:pt x="90" y="110"/>
                    <a:pt x="85" y="129"/>
                  </a:cubicBezTo>
                  <a:lnTo>
                    <a:pt x="59" y="231"/>
                  </a:lnTo>
                  <a:cubicBezTo>
                    <a:pt x="58" y="239"/>
                    <a:pt x="57" y="246"/>
                    <a:pt x="56" y="255"/>
                  </a:cubicBezTo>
                  <a:cubicBezTo>
                    <a:pt x="56" y="275"/>
                    <a:pt x="62" y="290"/>
                    <a:pt x="75" y="303"/>
                  </a:cubicBezTo>
                  <a:cubicBezTo>
                    <a:pt x="88" y="316"/>
                    <a:pt x="104" y="322"/>
                    <a:pt x="123" y="322"/>
                  </a:cubicBezTo>
                  <a:close/>
                  <a:moveTo>
                    <a:pt x="144" y="142"/>
                  </a:moveTo>
                  <a:cubicBezTo>
                    <a:pt x="149" y="144"/>
                    <a:pt x="157" y="144"/>
                    <a:pt x="167" y="144"/>
                  </a:cubicBezTo>
                  <a:cubicBezTo>
                    <a:pt x="173" y="144"/>
                    <a:pt x="178" y="143"/>
                    <a:pt x="183" y="141"/>
                  </a:cubicBezTo>
                  <a:cubicBezTo>
                    <a:pt x="183" y="141"/>
                    <a:pt x="182" y="141"/>
                    <a:pt x="181" y="141"/>
                  </a:cubicBezTo>
                  <a:cubicBezTo>
                    <a:pt x="178" y="140"/>
                    <a:pt x="174" y="140"/>
                    <a:pt x="171" y="140"/>
                  </a:cubicBezTo>
                  <a:cubicBezTo>
                    <a:pt x="157" y="140"/>
                    <a:pt x="148" y="141"/>
                    <a:pt x="144" y="14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 fontScale="25000" lnSpcReduction="20000"/>
            </a:bodyPr>
            <a:lstStyle/>
            <a:p>
              <a:endParaRPr lang="it-IT" sz="1350"/>
            </a:p>
          </p:txBody>
        </p:sp>
        <p:sp>
          <p:nvSpPr>
            <p:cNvPr id="877" name="Rectangle 815"/>
            <p:cNvSpPr>
              <a:spLocks noChangeArrowheads="1"/>
            </p:cNvSpPr>
            <p:nvPr/>
          </p:nvSpPr>
          <p:spPr bwMode="auto">
            <a:xfrm>
              <a:off x="1121978" y="3392813"/>
              <a:ext cx="531314" cy="19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it-IT" altLang="it-IT" sz="1350">
                  <a:solidFill>
                    <a:srgbClr val="000000"/>
                  </a:solidFill>
                </a:rPr>
                <a:t>486 nm</a:t>
              </a:r>
              <a:endParaRPr lang="it-IT" altLang="it-IT" sz="1350"/>
            </a:p>
          </p:txBody>
        </p:sp>
        <p:sp>
          <p:nvSpPr>
            <p:cNvPr id="878" name="Rectangle 816"/>
            <p:cNvSpPr>
              <a:spLocks noChangeArrowheads="1"/>
            </p:cNvSpPr>
            <p:nvPr/>
          </p:nvSpPr>
          <p:spPr bwMode="auto">
            <a:xfrm>
              <a:off x="2091489" y="4080782"/>
              <a:ext cx="902686" cy="319884"/>
            </a:xfrm>
            <a:prstGeom prst="rect">
              <a:avLst/>
            </a:prstGeom>
            <a:noFill/>
            <a:ln w="635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  <a:normAutofit fontScale="92500" lnSpcReduction="20000"/>
            </a:bodyPr>
            <a:lstStyle/>
            <a:p>
              <a:endParaRPr lang="it-IT" sz="1350"/>
            </a:p>
          </p:txBody>
        </p:sp>
        <p:sp>
          <p:nvSpPr>
            <p:cNvPr id="879" name="Rectangle 817"/>
            <p:cNvSpPr>
              <a:spLocks noChangeArrowheads="1"/>
            </p:cNvSpPr>
            <p:nvPr/>
          </p:nvSpPr>
          <p:spPr bwMode="auto">
            <a:xfrm>
              <a:off x="2251431" y="3914267"/>
              <a:ext cx="822715" cy="537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normAutofit fontScale="77500" lnSpcReduction="20000"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algn="ctr" defTabSz="685800"/>
              <a:r>
                <a:rPr lang="it-IT" altLang="it-IT" sz="1400" dirty="0">
                  <a:solidFill>
                    <a:srgbClr val="FF3399"/>
                  </a:solidFill>
                </a:rPr>
                <a:t>H</a:t>
              </a:r>
              <a:r>
                <a:rPr lang="it-IT" altLang="it-IT" sz="1400" baseline="-25000" dirty="0">
                  <a:solidFill>
                    <a:srgbClr val="FF3399"/>
                  </a:solidFill>
                </a:rPr>
                <a:t>2</a:t>
              </a:r>
              <a:r>
                <a:rPr lang="it-IT" altLang="it-IT" sz="1400" dirty="0">
                  <a:solidFill>
                    <a:srgbClr val="FF3399"/>
                  </a:solidFill>
                </a:rPr>
                <a:t> </a:t>
              </a:r>
            </a:p>
            <a:p>
              <a:pPr algn="ctr" defTabSz="685800"/>
              <a:r>
                <a:rPr lang="it-IT" altLang="it-IT" sz="1200" dirty="0" err="1" smtClean="0">
                  <a:solidFill>
                    <a:srgbClr val="FF3399"/>
                  </a:solidFill>
                </a:rPr>
                <a:t>Fulcher</a:t>
              </a:r>
              <a:r>
                <a:rPr lang="it-IT" altLang="it-IT" sz="1200" dirty="0" smtClean="0">
                  <a:solidFill>
                    <a:srgbClr val="FF3399"/>
                  </a:solidFill>
                </a:rPr>
                <a:t> band</a:t>
              </a:r>
            </a:p>
            <a:p>
              <a:pPr lvl="0"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it-IT" altLang="it-IT" sz="1200" dirty="0">
                  <a:solidFill>
                    <a:srgbClr val="FF3399"/>
                  </a:solidFill>
                  <a:latin typeface="Calibri"/>
                </a:rPr>
                <a:t>600-640 </a:t>
              </a:r>
              <a:r>
                <a:rPr lang="it-IT" altLang="it-IT" sz="1200" dirty="0" smtClean="0">
                  <a:solidFill>
                    <a:srgbClr val="FF3399"/>
                  </a:solidFill>
                  <a:latin typeface="Calibri"/>
                </a:rPr>
                <a:t>nm</a:t>
              </a:r>
              <a:endParaRPr lang="it-IT" altLang="it-IT" sz="1200" dirty="0">
                <a:solidFill>
                  <a:srgbClr val="FF3399"/>
                </a:solidFill>
                <a:latin typeface="Calibri"/>
              </a:endParaRPr>
            </a:p>
          </p:txBody>
        </p:sp>
        <p:sp>
          <p:nvSpPr>
            <p:cNvPr id="880" name="Rettangolo 879"/>
            <p:cNvSpPr/>
            <p:nvPr/>
          </p:nvSpPr>
          <p:spPr>
            <a:xfrm>
              <a:off x="506106" y="2569476"/>
              <a:ext cx="1669047" cy="338554"/>
            </a:xfrm>
            <a:prstGeom prst="rect">
              <a:avLst/>
            </a:prstGeom>
          </p:spPr>
          <p:txBody>
            <a:bodyPr wrap="none">
              <a:normAutofit fontScale="70000" lnSpcReduction="20000"/>
            </a:bodyPr>
            <a:lstStyle/>
            <a:p>
              <a:r>
                <a:rPr lang="en-GB" sz="1600" b="1" dirty="0">
                  <a:solidFill>
                    <a:srgbClr val="C00000"/>
                  </a:solidFill>
                  <a:latin typeface="Comic Sans MS" panose="030F0702030302020204" pitchFamily="66" charset="0"/>
                </a:rPr>
                <a:t>R </a:t>
              </a:r>
              <a:r>
                <a:rPr lang="en-GB" sz="1600" b="1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= </a:t>
              </a:r>
              <a:r>
                <a:rPr lang="it-IT" altLang="it-IT" sz="1600" b="1" dirty="0" smtClean="0">
                  <a:solidFill>
                    <a:srgbClr val="C00000"/>
                  </a:solidFill>
                  <a:latin typeface="Symbol" charset="2"/>
                  <a:cs typeface="Symbol" charset="2"/>
                  <a:sym typeface="Wingdings" charset="2"/>
                </a:rPr>
                <a:t>l/Dl </a:t>
              </a:r>
              <a:r>
                <a:rPr lang="en-GB" sz="1600" b="1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= 250</a:t>
              </a:r>
              <a:endParaRPr lang="it-IT" sz="1600" dirty="0"/>
            </a:p>
          </p:txBody>
        </p:sp>
      </p:grpSp>
      <p:sp>
        <p:nvSpPr>
          <p:cNvPr id="1681" name="Shape 162"/>
          <p:cNvSpPr/>
          <p:nvPr/>
        </p:nvSpPr>
        <p:spPr>
          <a:xfrm>
            <a:off x="2511461" y="85872"/>
            <a:ext cx="3826850" cy="656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 defTabSz="457200">
              <a:defRPr sz="4400" b="1" i="1">
                <a:solidFill>
                  <a:schemeClr val="accent1">
                    <a:hueOff val="40199"/>
                    <a:satOff val="4101"/>
                    <a:lumOff val="-20642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it-IT" sz="3800" i="0" dirty="0" smtClean="0">
                <a:solidFill>
                  <a:schemeClr val="tx1"/>
                </a:solidFill>
              </a:rPr>
              <a:t>STATE OF THE ART</a:t>
            </a:r>
            <a:endParaRPr sz="3800" i="0" dirty="0">
              <a:solidFill>
                <a:schemeClr val="tx1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4339168" y="4677833"/>
            <a:ext cx="4804832" cy="2171985"/>
            <a:chOff x="4339168" y="4677833"/>
            <a:chExt cx="4804832" cy="2171985"/>
          </a:xfrm>
        </p:grpSpPr>
        <p:pic>
          <p:nvPicPr>
            <p:cNvPr id="849" name="Immagine 848" descr="Schermata 2017-11-09 alle 12.28.26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061" b="34237"/>
            <a:stretch/>
          </p:blipFill>
          <p:spPr>
            <a:xfrm>
              <a:off x="4339168" y="4677833"/>
              <a:ext cx="4804832" cy="2171985"/>
            </a:xfrm>
            <a:prstGeom prst="rect">
              <a:avLst/>
            </a:prstGeom>
          </p:spPr>
        </p:pic>
        <p:sp>
          <p:nvSpPr>
            <p:cNvPr id="4" name="Rettangolo 3"/>
            <p:cNvSpPr/>
            <p:nvPr/>
          </p:nvSpPr>
          <p:spPr>
            <a:xfrm>
              <a:off x="4991068" y="4931334"/>
              <a:ext cx="1101232" cy="219381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41" name="Rettangolo 840"/>
            <p:cNvSpPr/>
            <p:nvPr/>
          </p:nvSpPr>
          <p:spPr>
            <a:xfrm>
              <a:off x="6432495" y="5242962"/>
              <a:ext cx="11695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solidFill>
                    <a:schemeClr val="bg1"/>
                  </a:solidFill>
                  <a:latin typeface="Symbol"/>
                </a:rPr>
                <a:t>Dl = </a:t>
              </a:r>
              <a:r>
                <a:rPr lang="it-IT" dirty="0" smtClean="0">
                  <a:solidFill>
                    <a:schemeClr val="bg1"/>
                  </a:solidFill>
                  <a:latin typeface="+mj-lt"/>
                </a:rPr>
                <a:t>2 nm</a:t>
              </a:r>
              <a:endParaRPr lang="it-IT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44" name="Rettangolo 843"/>
            <p:cNvSpPr/>
            <p:nvPr/>
          </p:nvSpPr>
          <p:spPr>
            <a:xfrm>
              <a:off x="7989462" y="5527766"/>
              <a:ext cx="767107" cy="306755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4886253" y="4856358"/>
              <a:ext cx="8803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>
                  <a:solidFill>
                    <a:schemeClr val="bg1"/>
                  </a:solidFill>
                </a:rPr>
                <a:t>R</a:t>
              </a:r>
              <a:r>
                <a:rPr lang="it-IT" dirty="0" smtClean="0">
                  <a:solidFill>
                    <a:schemeClr val="bg1"/>
                  </a:solidFill>
                </a:rPr>
                <a:t> = 250</a:t>
              </a:r>
              <a:endParaRPr lang="it-IT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ttangolo 1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</p:spTree>
    <p:extLst>
      <p:ext uri="{BB962C8B-B14F-4D97-AF65-F5344CB8AC3E}">
        <p14:creationId xmlns:p14="http://schemas.microsoft.com/office/powerpoint/2010/main" val="1697408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2" grpId="0"/>
      <p:bldP spid="8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Immagine 41" descr="R50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95" y="1037152"/>
            <a:ext cx="8636330" cy="1876336"/>
          </a:xfrm>
          <a:prstGeom prst="rect">
            <a:avLst/>
          </a:prstGeom>
        </p:spPr>
      </p:pic>
      <p:pic>
        <p:nvPicPr>
          <p:cNvPr id="43" name="Immagine 42" descr="R1000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95" y="3366465"/>
            <a:ext cx="8636330" cy="1878934"/>
          </a:xfrm>
          <a:prstGeom prst="rect">
            <a:avLst/>
          </a:prstGeom>
        </p:spPr>
      </p:pic>
      <p:sp>
        <p:nvSpPr>
          <p:cNvPr id="45" name="CasellaDiTesto 44"/>
          <p:cNvSpPr txBox="1"/>
          <p:nvPr/>
        </p:nvSpPr>
        <p:spPr>
          <a:xfrm>
            <a:off x="7235017" y="945712"/>
            <a:ext cx="1680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</a:rPr>
              <a:t>R</a:t>
            </a:r>
            <a:r>
              <a:rPr lang="it-IT" dirty="0" smtClean="0">
                <a:solidFill>
                  <a:srgbClr val="FF0000"/>
                </a:solidFill>
              </a:rPr>
              <a:t> = </a:t>
            </a:r>
            <a:r>
              <a:rPr lang="it-IT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l/Dl </a:t>
            </a:r>
            <a:r>
              <a:rPr lang="it-IT" dirty="0" smtClean="0">
                <a:solidFill>
                  <a:srgbClr val="FF0000"/>
                </a:solidFill>
              </a:rPr>
              <a:t>= 5000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7717284" y="3387452"/>
            <a:ext cx="1162941" cy="3509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</a:rPr>
              <a:t>R</a:t>
            </a:r>
            <a:r>
              <a:rPr lang="it-IT" dirty="0" smtClean="0">
                <a:solidFill>
                  <a:srgbClr val="FF0000"/>
                </a:solidFill>
              </a:rPr>
              <a:t> = 100000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8" name="Ovale 47"/>
          <p:cNvSpPr/>
          <p:nvPr/>
        </p:nvSpPr>
        <p:spPr>
          <a:xfrm>
            <a:off x="1991360" y="3671881"/>
            <a:ext cx="557521" cy="1214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Ovale 49"/>
          <p:cNvSpPr/>
          <p:nvPr/>
        </p:nvSpPr>
        <p:spPr>
          <a:xfrm>
            <a:off x="1991360" y="1290866"/>
            <a:ext cx="557521" cy="7932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14978" y="571510"/>
            <a:ext cx="3886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3366FF"/>
                </a:solidFill>
              </a:rPr>
              <a:t>Spectral</a:t>
            </a:r>
            <a:r>
              <a:rPr lang="it-IT" sz="2400" b="1" dirty="0" smtClean="0">
                <a:solidFill>
                  <a:srgbClr val="3366FF"/>
                </a:solidFill>
              </a:rPr>
              <a:t> line </a:t>
            </a:r>
            <a:r>
              <a:rPr lang="it-IT" sz="2400" b="1" dirty="0" err="1" smtClean="0">
                <a:solidFill>
                  <a:srgbClr val="3366FF"/>
                </a:solidFill>
              </a:rPr>
              <a:t>identification</a:t>
            </a:r>
            <a:endParaRPr lang="it-IT" sz="2400" b="1" dirty="0">
              <a:solidFill>
                <a:srgbClr val="3366F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14978" y="-65361"/>
            <a:ext cx="8124922" cy="58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The importance of spectral high resolution</a:t>
            </a:r>
            <a:endParaRPr lang="en-GB" sz="3200" b="1" dirty="0"/>
          </a:p>
        </p:txBody>
      </p:sp>
      <p:sp>
        <p:nvSpPr>
          <p:cNvPr id="51" name="CasellaDiTesto 50"/>
          <p:cNvSpPr txBox="1"/>
          <p:nvPr/>
        </p:nvSpPr>
        <p:spPr>
          <a:xfrm>
            <a:off x="230903" y="982666"/>
            <a:ext cx="1611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Solar </a:t>
            </a:r>
            <a:r>
              <a:rPr lang="it-IT" dirty="0" err="1" smtClean="0">
                <a:solidFill>
                  <a:schemeClr val="bg1"/>
                </a:solidFill>
              </a:rPr>
              <a:t>Spectrum</a:t>
            </a:r>
            <a:endParaRPr lang="it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095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"/>
          <p:cNvSpPr txBox="1">
            <a:spLocks/>
          </p:cNvSpPr>
          <p:nvPr/>
        </p:nvSpPr>
        <p:spPr>
          <a:xfrm>
            <a:off x="2841474" y="-20319"/>
            <a:ext cx="6408993" cy="882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S</a:t>
            </a:r>
            <a:r>
              <a:rPr lang="it-IT" sz="3200" i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pettrografo </a:t>
            </a:r>
            <a:r>
              <a:rPr lang="it-IT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A</a:t>
            </a:r>
            <a:r>
              <a:rPr lang="it-IT" sz="3200" i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lta </a:t>
            </a:r>
            <a:r>
              <a:rPr lang="it-IT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R</a:t>
            </a:r>
            <a:r>
              <a:rPr lang="it-IT" sz="3200" i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isoluzione</a:t>
            </a:r>
            <a:r>
              <a:rPr lang="it-IT" sz="3200" i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it-IT" sz="3200" i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G</a:t>
            </a:r>
            <a:r>
              <a:rPr lang="it-IT" sz="3200" i="1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alileo</a:t>
            </a:r>
          </a:p>
        </p:txBody>
      </p:sp>
      <p:pic>
        <p:nvPicPr>
          <p:cNvPr id="11" name="Immagine 10" descr="Schermata 2017-11-09 alle 12.28.2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77" b="-68582"/>
          <a:stretch/>
        </p:blipFill>
        <p:spPr>
          <a:xfrm>
            <a:off x="0" y="5185832"/>
            <a:ext cx="5376536" cy="5444165"/>
          </a:xfrm>
          <a:prstGeom prst="rect">
            <a:avLst/>
          </a:prstGeom>
        </p:spPr>
      </p:pic>
      <p:sp>
        <p:nvSpPr>
          <p:cNvPr id="8" name="Segnaposto contenuto 2"/>
          <p:cNvSpPr>
            <a:spLocks noGrp="1"/>
          </p:cNvSpPr>
          <p:nvPr>
            <p:ph idx="1"/>
          </p:nvPr>
        </p:nvSpPr>
        <p:spPr>
          <a:xfrm>
            <a:off x="672986" y="5827889"/>
            <a:ext cx="1287193" cy="425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400" dirty="0" smtClean="0">
                <a:solidFill>
                  <a:schemeClr val="bg1"/>
                </a:solidFill>
              </a:rPr>
              <a:t>370-1000 nm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5484713" y="3571412"/>
            <a:ext cx="3565280" cy="3197900"/>
            <a:chOff x="3206847" y="371475"/>
            <a:chExt cx="6527800" cy="6527800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06847" y="371475"/>
              <a:ext cx="6527800" cy="6527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" name="Rettangolo 11"/>
            <p:cNvSpPr/>
            <p:nvPr/>
          </p:nvSpPr>
          <p:spPr>
            <a:xfrm rot="629784">
              <a:off x="5466550" y="4353015"/>
              <a:ext cx="2681664" cy="1482075"/>
            </a:xfrm>
            <a:prstGeom prst="rect">
              <a:avLst/>
            </a:prstGeom>
            <a:noFill/>
            <a:ln w="57150" cmpd="sng">
              <a:solidFill>
                <a:srgbClr val="1FFF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CasellaDiTesto 4"/>
          <p:cNvSpPr txBox="1"/>
          <p:nvPr/>
        </p:nvSpPr>
        <p:spPr>
          <a:xfrm>
            <a:off x="2746787" y="4693389"/>
            <a:ext cx="2582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 err="1">
                <a:sym typeface="Wingdings" panose="05000000000000000000" pitchFamily="2" charset="2"/>
              </a:rPr>
              <a:t>R</a:t>
            </a:r>
            <a:r>
              <a:rPr lang="it-IT" sz="2600" b="1" dirty="0">
                <a:sym typeface="Wingdings" panose="05000000000000000000" pitchFamily="2" charset="2"/>
              </a:rPr>
              <a:t> =</a:t>
            </a:r>
            <a:r>
              <a:rPr lang="it-IT" sz="2800" dirty="0" smtClean="0">
                <a:latin typeface="Symbol" panose="05050102010706020507" pitchFamily="18" charset="2"/>
              </a:rPr>
              <a:t>l/Dl</a:t>
            </a:r>
            <a:r>
              <a:rPr lang="it-IT" sz="2600" b="1" dirty="0" smtClean="0">
                <a:sym typeface="Wingdings" panose="05000000000000000000" pitchFamily="2" charset="2"/>
              </a:rPr>
              <a:t>= 164000 </a:t>
            </a:r>
            <a:endParaRPr lang="it-IT" sz="2600" b="1" dirty="0"/>
          </a:p>
        </p:txBody>
      </p:sp>
      <p:grpSp>
        <p:nvGrpSpPr>
          <p:cNvPr id="14" name="Gruppo 13"/>
          <p:cNvGrpSpPr/>
          <p:nvPr/>
        </p:nvGrpSpPr>
        <p:grpSpPr>
          <a:xfrm>
            <a:off x="3617437" y="957009"/>
            <a:ext cx="5211191" cy="2552172"/>
            <a:chOff x="248920" y="4322829"/>
            <a:chExt cx="8294388" cy="4014007"/>
          </a:xfrm>
        </p:grpSpPr>
        <p:pic>
          <p:nvPicPr>
            <p:cNvPr id="18" name="pasted-image.tiff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10248" t="17293" b="8735"/>
            <a:stretch>
              <a:fillRect/>
            </a:stretch>
          </p:blipFill>
          <p:spPr>
            <a:xfrm>
              <a:off x="529193" y="4322829"/>
              <a:ext cx="8014115" cy="3766443"/>
            </a:xfrm>
            <a:prstGeom prst="rect">
              <a:avLst/>
            </a:prstGeom>
            <a:ln w="25400">
              <a:miter lim="400000"/>
            </a:ln>
            <a:effectLst>
              <a:outerShdw blurRad="254000" dist="127000" dir="5400000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Immagine 18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53680" y="5209187"/>
              <a:ext cx="4801661" cy="1993627"/>
            </a:xfrm>
            <a:prstGeom prst="rect">
              <a:avLst/>
            </a:prstGeom>
          </p:spPr>
        </p:pic>
        <p:pic>
          <p:nvPicPr>
            <p:cNvPr id="20" name="Immagine 19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48920" y="7096759"/>
              <a:ext cx="1330742" cy="1240077"/>
            </a:xfrm>
            <a:prstGeom prst="rect">
              <a:avLst/>
            </a:prstGeom>
          </p:spPr>
        </p:pic>
        <p:sp>
          <p:nvSpPr>
            <p:cNvPr id="21" name="Shape 352"/>
            <p:cNvSpPr/>
            <p:nvPr/>
          </p:nvSpPr>
          <p:spPr>
            <a:xfrm>
              <a:off x="6163804" y="5614551"/>
              <a:ext cx="176651" cy="176650"/>
            </a:xfrm>
            <a:prstGeom prst="ellipse">
              <a:avLst/>
            </a:prstGeom>
            <a:solidFill>
              <a:srgbClr val="C00000"/>
            </a:solidFill>
            <a:ln w="12700">
              <a:noFill/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2800" b="1">
                  <a:solidFill>
                    <a:srgbClr val="F6F8EB"/>
                  </a:solidFill>
                </a:defRPr>
              </a:pPr>
              <a:endParaRPr/>
            </a:p>
          </p:txBody>
        </p:sp>
        <p:sp>
          <p:nvSpPr>
            <p:cNvPr id="22" name="Shape 353"/>
            <p:cNvSpPr/>
            <p:nvPr/>
          </p:nvSpPr>
          <p:spPr>
            <a:xfrm>
              <a:off x="6269274" y="5496284"/>
              <a:ext cx="1860004" cy="74223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2400" b="1">
                  <a:solidFill>
                    <a:schemeClr val="accent5">
                      <a:satOff val="18430"/>
                      <a:lumOff val="-14768"/>
                    </a:schemeClr>
                  </a:solidFill>
                </a:defRPr>
              </a:lvl1pPr>
            </a:lstStyle>
            <a:p>
              <a:r>
                <a:rPr lang="it-IT" i="1" dirty="0" smtClean="0">
                  <a:solidFill>
                    <a:srgbClr val="C00000"/>
                  </a:solidFill>
                </a:rPr>
                <a:t>Catania</a:t>
              </a:r>
              <a:endParaRPr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6" name="Rettangolo 5"/>
          <p:cNvSpPr/>
          <p:nvPr/>
        </p:nvSpPr>
        <p:spPr>
          <a:xfrm>
            <a:off x="2334400" y="5376851"/>
            <a:ext cx="1283037" cy="2422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400" dirty="0" smtClean="0">
                <a:solidFill>
                  <a:schemeClr val="bg1"/>
                </a:solidFill>
                <a:latin typeface="Symbol"/>
              </a:rPr>
              <a:t>Dl </a:t>
            </a:r>
            <a:r>
              <a:rPr lang="it-IT" sz="1400" dirty="0" smtClean="0">
                <a:sym typeface="Wingdings" panose="05000000000000000000" pitchFamily="2" charset="2"/>
              </a:rPr>
              <a:t>= 0.003 nm</a:t>
            </a:r>
            <a:endParaRPr lang="it-IT" sz="1400" dirty="0"/>
          </a:p>
        </p:txBody>
      </p:sp>
      <p:sp>
        <p:nvSpPr>
          <p:cNvPr id="23" name="Rettangolo 22"/>
          <p:cNvSpPr/>
          <p:nvPr/>
        </p:nvSpPr>
        <p:spPr>
          <a:xfrm>
            <a:off x="762515" y="5386370"/>
            <a:ext cx="1449445" cy="3221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1600" dirty="0"/>
          </a:p>
        </p:txBody>
      </p:sp>
      <p:sp>
        <p:nvSpPr>
          <p:cNvPr id="26" name="Rettangolo 25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  <p:pic>
        <p:nvPicPr>
          <p:cNvPr id="24" name="pasted-image.pdf"/>
          <p:cNvPicPr>
            <a:picLocks noChangeAspect="1"/>
          </p:cNvPicPr>
          <p:nvPr/>
        </p:nvPicPr>
        <p:blipFill rotWithShape="1">
          <a:blip r:embed="rId8">
            <a:extLst/>
          </a:blip>
          <a:srcRect l="41965" t="1301" r="3786" b="3613"/>
          <a:stretch/>
        </p:blipFill>
        <p:spPr>
          <a:xfrm>
            <a:off x="36613" y="754211"/>
            <a:ext cx="2865120" cy="375247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asellaDiTesto 3"/>
          <p:cNvSpPr txBox="1"/>
          <p:nvPr/>
        </p:nvSpPr>
        <p:spPr>
          <a:xfrm>
            <a:off x="1389587" y="4011414"/>
            <a:ext cx="135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August 2017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7718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3495187" y="585228"/>
            <a:ext cx="5919496" cy="6508288"/>
            <a:chOff x="3495187" y="585228"/>
            <a:chExt cx="5919496" cy="6508288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/>
            <a:srcRect l="13998" t="10119" r="7499" b="2530"/>
            <a:stretch>
              <a:fillRect/>
            </a:stretch>
          </p:blipFill>
          <p:spPr bwMode="auto">
            <a:xfrm>
              <a:off x="3495187" y="585228"/>
              <a:ext cx="5919496" cy="6508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asellaDiTesto 14"/>
            <p:cNvSpPr txBox="1"/>
            <p:nvPr/>
          </p:nvSpPr>
          <p:spPr>
            <a:xfrm>
              <a:off x="7721263" y="4571780"/>
              <a:ext cx="94288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i="1" dirty="0" smtClean="0"/>
                <a:t>74 </a:t>
              </a:r>
              <a:r>
                <a:rPr lang="it-IT" sz="2200" i="1" dirty="0" err="1" smtClean="0"/>
                <a:t>Aqr</a:t>
              </a:r>
              <a:endParaRPr lang="it-IT" sz="2200" i="1" dirty="0"/>
            </a:p>
          </p:txBody>
        </p:sp>
      </p:grpSp>
      <p:sp>
        <p:nvSpPr>
          <p:cNvPr id="16" name="CasellaDiTesto 15"/>
          <p:cNvSpPr txBox="1"/>
          <p:nvPr/>
        </p:nvSpPr>
        <p:spPr>
          <a:xfrm>
            <a:off x="314978" y="758011"/>
            <a:ext cx="38171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Spectral</a:t>
            </a:r>
            <a:r>
              <a:rPr lang="it-IT" sz="2400" b="1" dirty="0" smtClean="0">
                <a:solidFill>
                  <a:srgbClr val="00B050"/>
                </a:solidFill>
              </a:rPr>
              <a:t> line </a:t>
            </a:r>
            <a:r>
              <a:rPr lang="it-IT" sz="2400" b="1" dirty="0" err="1" smtClean="0">
                <a:solidFill>
                  <a:srgbClr val="00B050"/>
                </a:solidFill>
              </a:rPr>
              <a:t>identification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3366FF"/>
                </a:solidFill>
              </a:rPr>
              <a:t>Isotopic</a:t>
            </a:r>
            <a:r>
              <a:rPr lang="it-IT" sz="2400" b="1" dirty="0" smtClean="0">
                <a:solidFill>
                  <a:srgbClr val="3366FF"/>
                </a:solidFill>
              </a:rPr>
              <a:t> </a:t>
            </a:r>
            <a:r>
              <a:rPr lang="it-IT" sz="2400" b="1" dirty="0" err="1" smtClean="0">
                <a:solidFill>
                  <a:srgbClr val="3366FF"/>
                </a:solidFill>
              </a:rPr>
              <a:t>shift</a:t>
            </a:r>
            <a:endParaRPr lang="it-IT" sz="2400" b="1" dirty="0" smtClean="0">
              <a:solidFill>
                <a:srgbClr val="3366F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14978" y="-65361"/>
            <a:ext cx="8124922" cy="58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The importance of spectral high resolution</a:t>
            </a:r>
            <a:endParaRPr lang="en-GB" sz="3200" b="1" dirty="0"/>
          </a:p>
        </p:txBody>
      </p:sp>
      <p:cxnSp>
        <p:nvCxnSpPr>
          <p:cNvPr id="4" name="Connettore 1 3"/>
          <p:cNvCxnSpPr/>
          <p:nvPr/>
        </p:nvCxnSpPr>
        <p:spPr>
          <a:xfrm>
            <a:off x="6385369" y="4580528"/>
            <a:ext cx="512304" cy="0"/>
          </a:xfrm>
          <a:prstGeom prst="line">
            <a:avLst/>
          </a:prstGeom>
          <a:ln w="38100" cmpd="sng">
            <a:solidFill>
              <a:srgbClr val="000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6180234" y="4591992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solidFill>
                  <a:srgbClr val="2E0FDC"/>
                </a:solidFill>
              </a:rPr>
              <a:t>0.007 nm</a:t>
            </a:r>
            <a:endParaRPr lang="it-IT" sz="1400" b="1" dirty="0">
              <a:solidFill>
                <a:srgbClr val="2E0FDC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299630" y="1158121"/>
            <a:ext cx="15333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200" b="1" dirty="0" err="1" smtClean="0">
                <a:solidFill>
                  <a:srgbClr val="2E0FDC"/>
                </a:solidFill>
              </a:rPr>
              <a:t>R</a:t>
            </a:r>
            <a:r>
              <a:rPr lang="it-IT" sz="2200" b="1" dirty="0" smtClean="0">
                <a:solidFill>
                  <a:srgbClr val="2E0FDC"/>
                </a:solidFill>
              </a:rPr>
              <a:t> = 180 000</a:t>
            </a:r>
            <a:endParaRPr lang="it-IT" sz="2200" b="1" dirty="0">
              <a:solidFill>
                <a:srgbClr val="2E0FDC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965445" y="750421"/>
            <a:ext cx="859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Hg II</a:t>
            </a:r>
            <a:endParaRPr lang="it-IT" sz="2000" b="1" dirty="0"/>
          </a:p>
        </p:txBody>
      </p:sp>
      <p:grpSp>
        <p:nvGrpSpPr>
          <p:cNvPr id="6" name="Gruppo 5"/>
          <p:cNvGrpSpPr/>
          <p:nvPr/>
        </p:nvGrpSpPr>
        <p:grpSpPr>
          <a:xfrm>
            <a:off x="-73926" y="3823767"/>
            <a:ext cx="4256293" cy="1979958"/>
            <a:chOff x="-19303" y="2208438"/>
            <a:chExt cx="4256293" cy="1979958"/>
          </a:xfrm>
        </p:grpSpPr>
        <p:sp>
          <p:nvSpPr>
            <p:cNvPr id="10" name="CasellaDiTesto 9"/>
            <p:cNvSpPr txBox="1"/>
            <p:nvPr/>
          </p:nvSpPr>
          <p:spPr>
            <a:xfrm>
              <a:off x="1111432" y="2213595"/>
              <a:ext cx="2342899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600" dirty="0" smtClean="0">
                  <a:solidFill>
                    <a:srgbClr val="000000"/>
                  </a:solidFill>
                  <a:latin typeface="Symbol"/>
                </a:rPr>
                <a:t>l = 400 </a:t>
              </a:r>
              <a:r>
                <a:rPr lang="it-IT" sz="2600" dirty="0" smtClean="0">
                  <a:solidFill>
                    <a:srgbClr val="000000"/>
                  </a:solidFill>
                </a:rPr>
                <a:t>nm</a:t>
              </a:r>
              <a:endParaRPr lang="it-IT" sz="2600" dirty="0"/>
            </a:p>
          </p:txBody>
        </p:sp>
        <p:sp>
          <p:nvSpPr>
            <p:cNvPr id="27" name="Rettangolo 26"/>
            <p:cNvSpPr/>
            <p:nvPr/>
          </p:nvSpPr>
          <p:spPr>
            <a:xfrm>
              <a:off x="85987" y="2208438"/>
              <a:ext cx="4002618" cy="1979958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2" name="Gruppo 1"/>
            <p:cNvGrpSpPr/>
            <p:nvPr/>
          </p:nvGrpSpPr>
          <p:grpSpPr>
            <a:xfrm>
              <a:off x="-19303" y="2649733"/>
              <a:ext cx="4256293" cy="1538662"/>
              <a:chOff x="-19303" y="2649733"/>
              <a:chExt cx="4256293" cy="1538662"/>
            </a:xfrm>
          </p:grpSpPr>
          <p:sp>
            <p:nvSpPr>
              <p:cNvPr id="21" name="Rettangolo 20"/>
              <p:cNvSpPr/>
              <p:nvPr/>
            </p:nvSpPr>
            <p:spPr>
              <a:xfrm>
                <a:off x="-19303" y="3695952"/>
                <a:ext cx="425629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sz="2600" dirty="0" smtClean="0">
                    <a:solidFill>
                      <a:srgbClr val="000000"/>
                    </a:solidFill>
                  </a:rPr>
                  <a:t> R </a:t>
                </a:r>
                <a:r>
                  <a:rPr lang="it-IT" sz="2600" dirty="0">
                    <a:solidFill>
                      <a:srgbClr val="000000"/>
                    </a:solidFill>
                  </a:rPr>
                  <a:t>= </a:t>
                </a:r>
                <a:r>
                  <a:rPr lang="it-IT" sz="2600" dirty="0" smtClean="0">
                    <a:solidFill>
                      <a:srgbClr val="000000"/>
                    </a:solidFill>
                  </a:rPr>
                  <a:t>100000</a:t>
                </a:r>
                <a:r>
                  <a:rPr lang="it-IT" sz="2600" dirty="0" smtClean="0">
                    <a:solidFill>
                      <a:srgbClr val="000000"/>
                    </a:solidFill>
                    <a:sym typeface="Wingdings"/>
                  </a:rPr>
                  <a:t>  </a:t>
                </a:r>
                <a:r>
                  <a:rPr lang="it-IT" sz="2600" dirty="0" smtClean="0">
                    <a:solidFill>
                      <a:srgbClr val="000000"/>
                    </a:solidFill>
                    <a:latin typeface="Symbol"/>
                  </a:rPr>
                  <a:t>Dl = 0.004 </a:t>
                </a:r>
                <a:r>
                  <a:rPr lang="it-IT" sz="2600" dirty="0" smtClean="0">
                    <a:solidFill>
                      <a:srgbClr val="000000"/>
                    </a:solidFill>
                  </a:rPr>
                  <a:t>nm</a:t>
                </a:r>
                <a:endParaRPr lang="it-IT" sz="2600" dirty="0"/>
              </a:p>
            </p:txBody>
          </p:sp>
          <p:sp>
            <p:nvSpPr>
              <p:cNvPr id="28" name="Rettangolo 27"/>
              <p:cNvSpPr/>
              <p:nvPr/>
            </p:nvSpPr>
            <p:spPr>
              <a:xfrm>
                <a:off x="-19040" y="2649733"/>
                <a:ext cx="3929018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t-IT" sz="2600" dirty="0" smtClean="0">
                    <a:solidFill>
                      <a:srgbClr val="000000"/>
                    </a:solidFill>
                  </a:rPr>
                  <a:t> R = 250</a:t>
                </a:r>
                <a:r>
                  <a:rPr lang="it-IT" sz="2600" dirty="0" smtClean="0">
                    <a:solidFill>
                      <a:srgbClr val="000000"/>
                    </a:solidFill>
                    <a:sym typeface="Wingdings"/>
                  </a:rPr>
                  <a:t>  </a:t>
                </a:r>
                <a:r>
                  <a:rPr lang="it-IT" sz="2600" dirty="0" smtClean="0">
                    <a:solidFill>
                      <a:srgbClr val="000000"/>
                    </a:solidFill>
                    <a:latin typeface="Symbol"/>
                  </a:rPr>
                  <a:t>Dl = 1.6 </a:t>
                </a:r>
                <a:r>
                  <a:rPr lang="it-IT" sz="2600" dirty="0" smtClean="0">
                    <a:solidFill>
                      <a:srgbClr val="000000"/>
                    </a:solidFill>
                  </a:rPr>
                  <a:t>nm</a:t>
                </a:r>
                <a:r>
                  <a:rPr lang="it-IT" sz="2600" dirty="0" smtClean="0"/>
                  <a:t>                                       </a:t>
                </a:r>
                <a:endParaRPr lang="it-IT" sz="2600" dirty="0"/>
              </a:p>
            </p:txBody>
          </p:sp>
        </p:grpSp>
      </p:grpSp>
      <p:sp>
        <p:nvSpPr>
          <p:cNvPr id="22" name="Rettangolo 21"/>
          <p:cNvSpPr/>
          <p:nvPr/>
        </p:nvSpPr>
        <p:spPr>
          <a:xfrm>
            <a:off x="660585" y="1803883"/>
            <a:ext cx="251222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600" dirty="0" smtClean="0">
                <a:solidFill>
                  <a:srgbClr val="000000"/>
                </a:solidFill>
              </a:rPr>
              <a:t> </a:t>
            </a:r>
            <a:r>
              <a:rPr lang="it-IT" sz="2600" dirty="0" err="1" smtClean="0">
                <a:solidFill>
                  <a:srgbClr val="000000"/>
                </a:solidFill>
                <a:latin typeface="Symbol"/>
              </a:rPr>
              <a:t>Dl</a:t>
            </a:r>
            <a:r>
              <a:rPr lang="it-IT" sz="2600" baseline="-25000" dirty="0" err="1" smtClean="0">
                <a:solidFill>
                  <a:srgbClr val="000000"/>
                </a:solidFill>
              </a:rPr>
              <a:t>isot</a:t>
            </a:r>
            <a:r>
              <a:rPr lang="it-IT" sz="2600" dirty="0" smtClean="0">
                <a:solidFill>
                  <a:srgbClr val="000000"/>
                </a:solidFill>
                <a:latin typeface="Symbol"/>
              </a:rPr>
              <a:t> </a:t>
            </a:r>
            <a:r>
              <a:rPr lang="it-IT" sz="2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it-IT" sz="2600" dirty="0" smtClean="0">
                <a:solidFill>
                  <a:srgbClr val="000000"/>
                </a:solidFill>
              </a:rPr>
              <a:t> </a:t>
            </a:r>
            <a:r>
              <a:rPr lang="it-IT" sz="2600" dirty="0" smtClean="0">
                <a:solidFill>
                  <a:srgbClr val="000000"/>
                </a:solidFill>
                <a:latin typeface="Symbol"/>
              </a:rPr>
              <a:t>0.01 </a:t>
            </a:r>
            <a:r>
              <a:rPr lang="it-IT" sz="2600" dirty="0" smtClean="0">
                <a:solidFill>
                  <a:srgbClr val="000000"/>
                </a:solidFill>
              </a:rPr>
              <a:t>nm</a:t>
            </a:r>
            <a:endParaRPr lang="it-IT" sz="2600" dirty="0"/>
          </a:p>
        </p:txBody>
      </p:sp>
      <p:sp>
        <p:nvSpPr>
          <p:cNvPr id="23" name="Rettangolo 22"/>
          <p:cNvSpPr/>
          <p:nvPr/>
        </p:nvSpPr>
        <p:spPr>
          <a:xfrm>
            <a:off x="788023" y="2816048"/>
            <a:ext cx="22573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Symbol" panose="05050102010706020507" pitchFamily="18" charset="2"/>
              </a:rPr>
              <a:t>Dl = l/</a:t>
            </a:r>
            <a:r>
              <a:rPr lang="it-IT" sz="2400" dirty="0" smtClean="0">
                <a:solidFill>
                  <a:srgbClr val="000000"/>
                </a:solidFill>
              </a:rPr>
              <a:t>R </a:t>
            </a:r>
            <a:r>
              <a:rPr lang="it-IT" sz="2400" dirty="0" smtClean="0">
                <a:latin typeface="Times New Roman"/>
                <a:cs typeface="Times New Roman"/>
              </a:rPr>
              <a:t>≤</a:t>
            </a:r>
            <a:r>
              <a:rPr lang="it-IT" sz="2400" dirty="0" smtClean="0">
                <a:latin typeface="Symbol" panose="05050102010706020507" pitchFamily="18" charset="2"/>
              </a:rPr>
              <a:t> </a:t>
            </a:r>
            <a:r>
              <a:rPr lang="it-IT" sz="2400" dirty="0" err="1" smtClean="0">
                <a:latin typeface="Symbol" panose="05050102010706020507" pitchFamily="18" charset="2"/>
              </a:rPr>
              <a:t>Dl</a:t>
            </a:r>
            <a:r>
              <a:rPr lang="it-IT" sz="2400" baseline="-25000" dirty="0" err="1" smtClean="0">
                <a:sym typeface="Wingdings" panose="05000000000000000000" pitchFamily="2" charset="2"/>
              </a:rPr>
              <a:t>isot</a:t>
            </a:r>
            <a:endParaRPr lang="it-IT" sz="2400" dirty="0"/>
          </a:p>
        </p:txBody>
      </p:sp>
      <p:sp>
        <p:nvSpPr>
          <p:cNvPr id="8" name="Rettangolo 7"/>
          <p:cNvSpPr/>
          <p:nvPr/>
        </p:nvSpPr>
        <p:spPr>
          <a:xfrm>
            <a:off x="128925" y="6499120"/>
            <a:ext cx="35947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smtClean="0"/>
              <a:t>[Catanzaro </a:t>
            </a:r>
            <a:r>
              <a:rPr lang="it-IT" sz="1000" dirty="0"/>
              <a:t>&amp; Leone 2006, MNRAS, 373, 330]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1364" y="5424183"/>
            <a:ext cx="4002618" cy="33890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5321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V="1">
            <a:off x="-1793704" y="-12700"/>
            <a:ext cx="11710164" cy="69418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reflection endPos="0" dist="12700" dir="5400000" sy="-100000" algn="bl" rotWithShape="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81280"/>
            <a:ext cx="8840382" cy="1452880"/>
          </a:xfrm>
          <a:noFill/>
        </p:spPr>
        <p:txBody>
          <a:bodyPr>
            <a:noAutofit/>
          </a:bodyPr>
          <a:lstStyle/>
          <a:p>
            <a:pPr algn="r"/>
            <a:r>
              <a:rPr lang="it-IT" sz="3400" dirty="0" smtClean="0">
                <a:solidFill>
                  <a:schemeClr val="bg1"/>
                </a:solidFill>
              </a:rPr>
              <a:t>Background:                                          </a:t>
            </a:r>
            <a:r>
              <a:rPr lang="it-IT" sz="3400" dirty="0" err="1" smtClean="0">
                <a:solidFill>
                  <a:schemeClr val="bg1"/>
                </a:solidFill>
              </a:rPr>
              <a:t>Astrophysics</a:t>
            </a:r>
            <a:r>
              <a:rPr lang="it-IT" sz="3400" dirty="0" smtClean="0">
                <a:solidFill>
                  <a:schemeClr val="bg1"/>
                </a:solidFill>
              </a:rPr>
              <a:t/>
            </a:r>
            <a:br>
              <a:rPr lang="it-IT" sz="3400" dirty="0" smtClean="0">
                <a:solidFill>
                  <a:schemeClr val="bg1"/>
                </a:solidFill>
              </a:rPr>
            </a:br>
            <a:r>
              <a:rPr lang="it-IT" sz="3400" dirty="0" smtClean="0">
                <a:solidFill>
                  <a:schemeClr val="bg1"/>
                </a:solidFill>
              </a:rPr>
              <a:t>Stellar </a:t>
            </a:r>
            <a:r>
              <a:rPr lang="it-IT" sz="3400" dirty="0" err="1" smtClean="0">
                <a:solidFill>
                  <a:schemeClr val="bg1"/>
                </a:solidFill>
              </a:rPr>
              <a:t>Magnetic</a:t>
            </a:r>
            <a:r>
              <a:rPr lang="it-IT" sz="3400" dirty="0" smtClean="0">
                <a:solidFill>
                  <a:schemeClr val="bg1"/>
                </a:solidFill>
              </a:rPr>
              <a:t> </a:t>
            </a:r>
            <a:r>
              <a:rPr lang="it-IT" sz="3400" dirty="0" err="1" smtClean="0">
                <a:solidFill>
                  <a:schemeClr val="bg1"/>
                </a:solidFill>
              </a:rPr>
              <a:t>Fields</a:t>
            </a:r>
            <a:r>
              <a:rPr lang="it-IT" sz="3400" dirty="0" smtClean="0">
                <a:solidFill>
                  <a:schemeClr val="bg1"/>
                </a:solidFill>
              </a:rPr>
              <a:t>                          </a:t>
            </a:r>
            <a:br>
              <a:rPr lang="it-IT" sz="3400" dirty="0" smtClean="0">
                <a:solidFill>
                  <a:schemeClr val="bg1"/>
                </a:solidFill>
              </a:rPr>
            </a:br>
            <a:r>
              <a:rPr lang="it-IT" sz="3000" dirty="0" smtClean="0">
                <a:solidFill>
                  <a:srgbClr val="FFFF00"/>
                </a:solidFill>
              </a:rPr>
              <a:t>Radiative Transfer in </a:t>
            </a:r>
            <a:r>
              <a:rPr lang="it-IT" sz="3000" dirty="0" err="1" smtClean="0">
                <a:solidFill>
                  <a:srgbClr val="FFFF00"/>
                </a:solidFill>
              </a:rPr>
              <a:t>Magnetised</a:t>
            </a:r>
            <a:r>
              <a:rPr lang="it-IT" sz="3000" dirty="0" smtClean="0">
                <a:solidFill>
                  <a:srgbClr val="FFFF00"/>
                </a:solidFill>
              </a:rPr>
              <a:t> </a:t>
            </a:r>
            <a:r>
              <a:rPr lang="it-IT" sz="3000" dirty="0" err="1" smtClean="0">
                <a:solidFill>
                  <a:srgbClr val="FFFF00"/>
                </a:solidFill>
              </a:rPr>
              <a:t>Atmospheres</a:t>
            </a:r>
            <a:endParaRPr lang="it-IT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730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asellaDiTesto 99"/>
          <p:cNvSpPr txBox="1"/>
          <p:nvPr/>
        </p:nvSpPr>
        <p:spPr>
          <a:xfrm>
            <a:off x="314978" y="758011"/>
            <a:ext cx="3801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Spectral</a:t>
            </a:r>
            <a:r>
              <a:rPr lang="it-IT" sz="2400" b="1" dirty="0" smtClean="0">
                <a:solidFill>
                  <a:srgbClr val="00B050"/>
                </a:solidFill>
              </a:rPr>
              <a:t> line </a:t>
            </a:r>
            <a:r>
              <a:rPr lang="it-IT" sz="2400" b="1" dirty="0" err="1" smtClean="0">
                <a:solidFill>
                  <a:srgbClr val="00B050"/>
                </a:solidFill>
              </a:rPr>
              <a:t>identification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Isotopic</a:t>
            </a:r>
            <a:r>
              <a:rPr lang="it-IT" sz="2400" b="1" dirty="0" smtClean="0">
                <a:solidFill>
                  <a:srgbClr val="00B050"/>
                </a:solidFill>
              </a:rPr>
              <a:t> </a:t>
            </a:r>
            <a:r>
              <a:rPr lang="it-IT" sz="2400" b="1" dirty="0" err="1" smtClean="0">
                <a:solidFill>
                  <a:srgbClr val="00B050"/>
                </a:solidFill>
              </a:rPr>
              <a:t>shift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3366FF"/>
                </a:solidFill>
              </a:rPr>
              <a:t>Velocity</a:t>
            </a:r>
            <a:r>
              <a:rPr lang="it-IT" sz="2400" b="1" dirty="0" smtClean="0">
                <a:solidFill>
                  <a:srgbClr val="3366FF"/>
                </a:solidFill>
              </a:rPr>
              <a:t> </a:t>
            </a:r>
            <a:r>
              <a:rPr lang="it-IT" sz="2400" b="1" dirty="0" err="1" smtClean="0">
                <a:solidFill>
                  <a:srgbClr val="3366FF"/>
                </a:solidFill>
              </a:rPr>
              <a:t>fields</a:t>
            </a:r>
            <a:endParaRPr lang="it-IT" sz="2400" b="1" dirty="0">
              <a:solidFill>
                <a:srgbClr val="3366FF"/>
              </a:solidFill>
            </a:endParaRPr>
          </a:p>
          <a:p>
            <a:r>
              <a:rPr lang="it-IT" sz="2400" b="1" dirty="0" smtClean="0">
                <a:solidFill>
                  <a:srgbClr val="3366FF"/>
                </a:solidFill>
              </a:rPr>
              <a:t>   (Doppler </a:t>
            </a:r>
            <a:r>
              <a:rPr lang="it-IT" sz="2400" b="1" dirty="0" err="1" smtClean="0">
                <a:solidFill>
                  <a:srgbClr val="3366FF"/>
                </a:solidFill>
              </a:rPr>
              <a:t>shift</a:t>
            </a:r>
            <a:r>
              <a:rPr lang="it-IT" sz="2400" b="1" dirty="0" smtClean="0">
                <a:solidFill>
                  <a:srgbClr val="3366FF"/>
                </a:solidFill>
              </a:rPr>
              <a:t>)</a:t>
            </a:r>
          </a:p>
        </p:txBody>
      </p:sp>
      <p:grpSp>
        <p:nvGrpSpPr>
          <p:cNvPr id="62" name="Gruppo 61"/>
          <p:cNvGrpSpPr/>
          <p:nvPr/>
        </p:nvGrpSpPr>
        <p:grpSpPr>
          <a:xfrm>
            <a:off x="4662936" y="3234077"/>
            <a:ext cx="4572000" cy="3672840"/>
            <a:chOff x="2644241" y="1833934"/>
            <a:chExt cx="4572000" cy="3672840"/>
          </a:xfrm>
        </p:grpSpPr>
        <p:grpSp>
          <p:nvGrpSpPr>
            <p:cNvPr id="63" name="Gruppo 62"/>
            <p:cNvGrpSpPr/>
            <p:nvPr/>
          </p:nvGrpSpPr>
          <p:grpSpPr>
            <a:xfrm>
              <a:off x="2644241" y="1833934"/>
              <a:ext cx="4572000" cy="3672840"/>
              <a:chOff x="2128521" y="2639139"/>
              <a:chExt cx="4572000" cy="3672840"/>
            </a:xfrm>
          </p:grpSpPr>
          <p:grpSp>
            <p:nvGrpSpPr>
              <p:cNvPr id="70" name="Gruppo 69"/>
              <p:cNvGrpSpPr/>
              <p:nvPr/>
            </p:nvGrpSpPr>
            <p:grpSpPr>
              <a:xfrm>
                <a:off x="2128521" y="2639139"/>
                <a:ext cx="4572000" cy="3672840"/>
                <a:chOff x="2128521" y="2639139"/>
                <a:chExt cx="4572000" cy="3672840"/>
              </a:xfrm>
            </p:grpSpPr>
            <p:pic>
              <p:nvPicPr>
                <p:cNvPr id="72" name="Immagine 71" descr="redshifted.jp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28521" y="2639139"/>
                  <a:ext cx="4572000" cy="3672840"/>
                </a:xfrm>
                <a:prstGeom prst="rect">
                  <a:avLst/>
                </a:prstGeom>
              </p:spPr>
            </p:pic>
            <p:sp>
              <p:nvSpPr>
                <p:cNvPr id="73" name="Rettangolo 72"/>
                <p:cNvSpPr/>
                <p:nvPr/>
              </p:nvSpPr>
              <p:spPr>
                <a:xfrm>
                  <a:off x="3523423" y="5438265"/>
                  <a:ext cx="860370" cy="2560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71" name="CasellaDiTesto 70"/>
              <p:cNvSpPr txBox="1"/>
              <p:nvPr/>
            </p:nvSpPr>
            <p:spPr>
              <a:xfrm>
                <a:off x="3015769" y="5274134"/>
                <a:ext cx="466682" cy="307777"/>
              </a:xfrm>
              <a:prstGeom prst="rect">
                <a:avLst/>
              </a:prstGeom>
              <a:noFill/>
            </p:spPr>
            <p:txBody>
              <a:bodyPr wrap="none" rtlCol="0">
                <a:normAutofit/>
              </a:bodyPr>
              <a:lstStyle/>
              <a:p>
                <a:pPr lvl="0"/>
                <a:r>
                  <a:rPr lang="it-IT" sz="1400" dirty="0" err="1" smtClean="0">
                    <a:latin typeface="Symbol" panose="05050102010706020507" pitchFamily="18" charset="2"/>
                  </a:rPr>
                  <a:t>Dl</a:t>
                </a:r>
                <a:r>
                  <a:rPr lang="it-IT" sz="1400" baseline="-25000" dirty="0" err="1" smtClean="0">
                    <a:sym typeface="Wingdings" panose="05000000000000000000" pitchFamily="2" charset="2"/>
                  </a:rPr>
                  <a:t>D</a:t>
                </a:r>
                <a:endParaRPr lang="it-IT" sz="1400" baseline="-25000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4" name="Gruppo 63"/>
            <p:cNvGrpSpPr/>
            <p:nvPr/>
          </p:nvGrpSpPr>
          <p:grpSpPr>
            <a:xfrm>
              <a:off x="3172319" y="3164641"/>
              <a:ext cx="4023435" cy="256463"/>
              <a:chOff x="3172319" y="3164641"/>
              <a:chExt cx="4023435" cy="256463"/>
            </a:xfrm>
          </p:grpSpPr>
          <p:sp>
            <p:nvSpPr>
              <p:cNvPr id="68" name="Rettangolo 67"/>
              <p:cNvSpPr/>
              <p:nvPr/>
            </p:nvSpPr>
            <p:spPr>
              <a:xfrm>
                <a:off x="3531489" y="3215851"/>
                <a:ext cx="3556327" cy="20525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9" name="CasellaDiTesto 68"/>
              <p:cNvSpPr txBox="1"/>
              <p:nvPr/>
            </p:nvSpPr>
            <p:spPr>
              <a:xfrm>
                <a:off x="3172319" y="3164641"/>
                <a:ext cx="4023435" cy="246221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r>
                  <a:rPr lang="it-IT" sz="1000" dirty="0" smtClean="0"/>
                  <a:t>500   501   502   503   504   505   506  507   508   509   510   511   512   513       </a:t>
                </a:r>
                <a:endParaRPr lang="it-IT" sz="1000" dirty="0"/>
              </a:p>
            </p:txBody>
          </p:sp>
        </p:grpSp>
        <p:grpSp>
          <p:nvGrpSpPr>
            <p:cNvPr id="65" name="Gruppo 64"/>
            <p:cNvGrpSpPr/>
            <p:nvPr/>
          </p:nvGrpSpPr>
          <p:grpSpPr>
            <a:xfrm>
              <a:off x="3172320" y="4976171"/>
              <a:ext cx="4023435" cy="246221"/>
              <a:chOff x="3172319" y="3174883"/>
              <a:chExt cx="4023435" cy="246221"/>
            </a:xfrm>
          </p:grpSpPr>
          <p:sp>
            <p:nvSpPr>
              <p:cNvPr id="66" name="Rettangolo 65"/>
              <p:cNvSpPr/>
              <p:nvPr/>
            </p:nvSpPr>
            <p:spPr>
              <a:xfrm>
                <a:off x="3531489" y="3215851"/>
                <a:ext cx="3556327" cy="20525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7" name="CasellaDiTesto 66"/>
              <p:cNvSpPr txBox="1"/>
              <p:nvPr/>
            </p:nvSpPr>
            <p:spPr>
              <a:xfrm>
                <a:off x="3172319" y="3174883"/>
                <a:ext cx="4023435" cy="246221"/>
              </a:xfrm>
              <a:prstGeom prst="rect">
                <a:avLst/>
              </a:prstGeom>
              <a:noFill/>
            </p:spPr>
            <p:txBody>
              <a:bodyPr wrap="square" rtlCol="0">
                <a:normAutofit/>
              </a:bodyPr>
              <a:lstStyle/>
              <a:p>
                <a:r>
                  <a:rPr lang="it-IT" sz="1000" dirty="0" smtClean="0"/>
                  <a:t>500   501   502   503   504   505   506  507   508   509   510   511   512   513       </a:t>
                </a:r>
                <a:endParaRPr lang="it-IT" sz="1000" dirty="0"/>
              </a:p>
            </p:txBody>
          </p:sp>
        </p:grpSp>
      </p:grpSp>
      <p:grpSp>
        <p:nvGrpSpPr>
          <p:cNvPr id="3" name="Gruppo 2"/>
          <p:cNvGrpSpPr/>
          <p:nvPr/>
        </p:nvGrpSpPr>
        <p:grpSpPr>
          <a:xfrm>
            <a:off x="4790905" y="586415"/>
            <a:ext cx="4267200" cy="2628900"/>
            <a:chOff x="4790905" y="586415"/>
            <a:chExt cx="4267200" cy="2628900"/>
          </a:xfrm>
        </p:grpSpPr>
        <p:pic>
          <p:nvPicPr>
            <p:cNvPr id="30" name="Immagine 29" descr="Shift-Star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0905" y="586415"/>
              <a:ext cx="4267200" cy="2628900"/>
            </a:xfrm>
            <a:prstGeom prst="rect">
              <a:avLst/>
            </a:prstGeom>
          </p:spPr>
        </p:pic>
        <p:sp>
          <p:nvSpPr>
            <p:cNvPr id="2" name="CasellaDiTesto 1"/>
            <p:cNvSpPr txBox="1"/>
            <p:nvPr/>
          </p:nvSpPr>
          <p:spPr>
            <a:xfrm>
              <a:off x="4926140" y="2263554"/>
              <a:ext cx="3241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>
                  <a:solidFill>
                    <a:prstClr val="black"/>
                  </a:solidFill>
                </a:rPr>
                <a:t>v</a:t>
              </a:r>
              <a:endParaRPr lang="it-IT" dirty="0"/>
            </a:p>
          </p:txBody>
        </p:sp>
      </p:grpSp>
      <p:grpSp>
        <p:nvGrpSpPr>
          <p:cNvPr id="95" name="Gruppo 94"/>
          <p:cNvGrpSpPr/>
          <p:nvPr/>
        </p:nvGrpSpPr>
        <p:grpSpPr>
          <a:xfrm>
            <a:off x="4777636" y="396465"/>
            <a:ext cx="4362414" cy="2882618"/>
            <a:chOff x="2018892" y="3380768"/>
            <a:chExt cx="4362414" cy="2882618"/>
          </a:xfrm>
        </p:grpSpPr>
        <p:pic>
          <p:nvPicPr>
            <p:cNvPr id="96" name="Immagine 95" descr="Shift-Stars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9218" y="3544218"/>
              <a:ext cx="4267200" cy="2628900"/>
            </a:xfrm>
            <a:prstGeom prst="rect">
              <a:avLst/>
            </a:prstGeom>
          </p:spPr>
        </p:pic>
        <p:sp>
          <p:nvSpPr>
            <p:cNvPr id="97" name="Rettangolo 96"/>
            <p:cNvSpPr/>
            <p:nvPr/>
          </p:nvSpPr>
          <p:spPr>
            <a:xfrm>
              <a:off x="2018892" y="3420330"/>
              <a:ext cx="4277525" cy="50295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8" name="Rettangolo 97"/>
            <p:cNvSpPr/>
            <p:nvPr/>
          </p:nvSpPr>
          <p:spPr>
            <a:xfrm>
              <a:off x="2018892" y="4676968"/>
              <a:ext cx="4277525" cy="47245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9" name="Rettangolo 98"/>
            <p:cNvSpPr/>
            <p:nvPr/>
          </p:nvSpPr>
          <p:spPr>
            <a:xfrm>
              <a:off x="2586818" y="3380768"/>
              <a:ext cx="1455819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 smtClean="0"/>
                <a:t>Plasma </a:t>
              </a:r>
              <a:r>
                <a:rPr lang="it-IT" sz="1600" b="1" dirty="0" err="1" smtClean="0"/>
                <a:t>bubble</a:t>
              </a:r>
              <a:r>
                <a:rPr lang="it-IT" sz="1600" b="1" dirty="0" smtClean="0"/>
                <a:t> </a:t>
              </a:r>
              <a:r>
                <a:rPr lang="it-IT" sz="1600" b="1" dirty="0" err="1" smtClean="0"/>
                <a:t>at</a:t>
              </a:r>
              <a:r>
                <a:rPr lang="it-IT" sz="1600" b="1" dirty="0" smtClean="0"/>
                <a:t> </a:t>
              </a:r>
              <a:r>
                <a:rPr lang="it-IT" sz="1600" b="1" dirty="0" err="1"/>
                <a:t>rest</a:t>
              </a:r>
              <a:endParaRPr lang="it-IT" sz="1600" b="1" dirty="0"/>
            </a:p>
          </p:txBody>
        </p:sp>
        <p:sp>
          <p:nvSpPr>
            <p:cNvPr id="104" name="Rettangolo 103"/>
            <p:cNvSpPr/>
            <p:nvPr/>
          </p:nvSpPr>
          <p:spPr>
            <a:xfrm>
              <a:off x="2018892" y="5729172"/>
              <a:ext cx="4277525" cy="47245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5" name="Rettangolo 104"/>
            <p:cNvSpPr/>
            <p:nvPr/>
          </p:nvSpPr>
          <p:spPr>
            <a:xfrm>
              <a:off x="2594699" y="5678611"/>
              <a:ext cx="15487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/>
                <a:t>Plasma </a:t>
              </a:r>
              <a:r>
                <a:rPr lang="it-IT" sz="1600" b="1" dirty="0" err="1"/>
                <a:t>bubble</a:t>
              </a:r>
              <a:endParaRPr lang="it-IT" sz="1600" b="1" dirty="0"/>
            </a:p>
            <a:p>
              <a:pPr algn="ctr"/>
              <a:r>
                <a:rPr lang="it-IT" sz="1600" b="1" dirty="0" err="1" smtClean="0"/>
                <a:t>moving</a:t>
              </a:r>
              <a:r>
                <a:rPr lang="it-IT" sz="1600" b="1" dirty="0" smtClean="0"/>
                <a:t> </a:t>
              </a:r>
              <a:r>
                <a:rPr lang="it-IT" sz="1600" b="1" dirty="0" err="1" smtClean="0"/>
                <a:t>away</a:t>
              </a:r>
              <a:endParaRPr lang="it-IT" sz="1600" b="1" dirty="0"/>
            </a:p>
          </p:txBody>
        </p:sp>
        <p:sp>
          <p:nvSpPr>
            <p:cNvPr id="106" name="Ovale 105"/>
            <p:cNvSpPr/>
            <p:nvPr/>
          </p:nvSpPr>
          <p:spPr>
            <a:xfrm>
              <a:off x="5441228" y="4057500"/>
              <a:ext cx="361372" cy="361355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7" name="Ovale 106"/>
            <p:cNvSpPr/>
            <p:nvPr/>
          </p:nvSpPr>
          <p:spPr>
            <a:xfrm>
              <a:off x="5472202" y="5275960"/>
              <a:ext cx="361372" cy="361355"/>
            </a:xfrm>
            <a:prstGeom prst="ellipse">
              <a:avLst/>
            </a:prstGeom>
            <a:solidFill>
              <a:schemeClr val="bg2"/>
            </a:solidFill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8" name="Rettangolo 107"/>
            <p:cNvSpPr/>
            <p:nvPr/>
          </p:nvSpPr>
          <p:spPr>
            <a:xfrm>
              <a:off x="5709681" y="4085350"/>
              <a:ext cx="65098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 err="1" smtClean="0"/>
                <a:t>fiber</a:t>
              </a:r>
              <a:endParaRPr lang="it-IT" sz="1600" b="1" dirty="0"/>
            </a:p>
          </p:txBody>
        </p:sp>
        <p:sp>
          <p:nvSpPr>
            <p:cNvPr id="110" name="Rettangolo 109"/>
            <p:cNvSpPr/>
            <p:nvPr/>
          </p:nvSpPr>
          <p:spPr>
            <a:xfrm>
              <a:off x="5761300" y="5255312"/>
              <a:ext cx="6200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dirty="0" err="1" smtClean="0"/>
                <a:t>fiber</a:t>
              </a:r>
              <a:endParaRPr lang="it-IT" sz="1600" b="1" dirty="0"/>
            </a:p>
          </p:txBody>
        </p:sp>
        <p:sp>
          <p:nvSpPr>
            <p:cNvPr id="111" name="Rettangolo 110"/>
            <p:cNvSpPr/>
            <p:nvPr/>
          </p:nvSpPr>
          <p:spPr>
            <a:xfrm>
              <a:off x="4604402" y="3571871"/>
              <a:ext cx="94007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2200" dirty="0" smtClean="0"/>
                <a:t>light</a:t>
              </a:r>
              <a:endParaRPr lang="it-IT" sz="2200" dirty="0"/>
            </a:p>
          </p:txBody>
        </p:sp>
        <p:sp>
          <p:nvSpPr>
            <p:cNvPr id="112" name="Rettangolo 111"/>
            <p:cNvSpPr/>
            <p:nvPr/>
          </p:nvSpPr>
          <p:spPr>
            <a:xfrm>
              <a:off x="4594074" y="4777635"/>
              <a:ext cx="940075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2200" dirty="0" smtClean="0"/>
                <a:t>light</a:t>
              </a:r>
              <a:endParaRPr lang="it-IT" sz="2200" dirty="0"/>
            </a:p>
          </p:txBody>
        </p:sp>
      </p:grpSp>
      <p:sp>
        <p:nvSpPr>
          <p:cNvPr id="41" name="CasellaDiTesto 40"/>
          <p:cNvSpPr txBox="1"/>
          <p:nvPr/>
        </p:nvSpPr>
        <p:spPr>
          <a:xfrm>
            <a:off x="4922455" y="2271569"/>
            <a:ext cx="3241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v</a:t>
            </a:r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1372677" y="3122847"/>
            <a:ext cx="1348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Symbol" panose="05050102010706020507" pitchFamily="18" charset="2"/>
              </a:rPr>
              <a:t>Dl </a:t>
            </a:r>
            <a:r>
              <a:rPr lang="it-IT" sz="2400" dirty="0" smtClean="0">
                <a:latin typeface="Times New Roman"/>
                <a:cs typeface="Times New Roman"/>
              </a:rPr>
              <a:t>≤</a:t>
            </a:r>
            <a:r>
              <a:rPr lang="it-IT" sz="2400" dirty="0" smtClean="0">
                <a:latin typeface="Symbol" panose="05050102010706020507" pitchFamily="18" charset="2"/>
              </a:rPr>
              <a:t> </a:t>
            </a:r>
            <a:r>
              <a:rPr lang="it-IT" sz="2400" dirty="0" err="1" smtClean="0">
                <a:latin typeface="Symbol" panose="05050102010706020507" pitchFamily="18" charset="2"/>
              </a:rPr>
              <a:t>Dl</a:t>
            </a:r>
            <a:r>
              <a:rPr lang="it-IT" sz="2400" baseline="-25000" dirty="0" err="1" smtClean="0">
                <a:sym typeface="Wingdings" panose="05000000000000000000" pitchFamily="2" charset="2"/>
              </a:rPr>
              <a:t>D</a:t>
            </a:r>
            <a:endParaRPr lang="it-IT" sz="2400" dirty="0"/>
          </a:p>
        </p:txBody>
      </p:sp>
      <p:sp>
        <p:nvSpPr>
          <p:cNvPr id="103" name="Rettangolo 102"/>
          <p:cNvSpPr/>
          <p:nvPr/>
        </p:nvSpPr>
        <p:spPr>
          <a:xfrm>
            <a:off x="876468" y="3674599"/>
            <a:ext cx="226568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dirty="0" err="1" smtClean="0">
                <a:sym typeface="Wingdings" panose="05000000000000000000" pitchFamily="2" charset="2"/>
              </a:rPr>
              <a:t>v</a:t>
            </a:r>
            <a:r>
              <a:rPr lang="it-IT" sz="2200" baseline="-25000" dirty="0" err="1" smtClean="0">
                <a:sym typeface="Wingdings" panose="05000000000000000000" pitchFamily="2" charset="2"/>
              </a:rPr>
              <a:t>min</a:t>
            </a:r>
            <a:r>
              <a:rPr lang="it-IT" sz="2200" dirty="0" smtClean="0"/>
              <a:t> </a:t>
            </a:r>
            <a:r>
              <a:rPr lang="it-IT" sz="2200" dirty="0"/>
              <a:t>= </a:t>
            </a:r>
            <a:r>
              <a:rPr lang="it-IT" sz="2200" dirty="0" smtClean="0"/>
              <a:t>c </a:t>
            </a:r>
            <a:r>
              <a:rPr lang="it-IT" sz="2200" dirty="0" smtClean="0">
                <a:latin typeface="Symbol" panose="05050102010706020507" pitchFamily="18" charset="2"/>
              </a:rPr>
              <a:t>Dl/l</a:t>
            </a:r>
            <a:r>
              <a:rPr lang="it-IT" sz="2200" dirty="0" smtClean="0"/>
              <a:t> </a:t>
            </a:r>
            <a:r>
              <a:rPr lang="it-IT" sz="2200" dirty="0"/>
              <a:t>= </a:t>
            </a:r>
            <a:r>
              <a:rPr lang="it-IT" sz="2200" dirty="0" smtClean="0"/>
              <a:t>c/R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1269365" y="2572763"/>
            <a:ext cx="147989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200" dirty="0" smtClean="0">
                <a:sym typeface="Wingdings" panose="05000000000000000000" pitchFamily="2" charset="2"/>
              </a:rPr>
              <a:t>v</a:t>
            </a:r>
            <a:r>
              <a:rPr lang="it-IT" sz="2200" dirty="0" smtClean="0"/>
              <a:t> </a:t>
            </a:r>
            <a:r>
              <a:rPr lang="it-IT" sz="2200" dirty="0"/>
              <a:t>= </a:t>
            </a:r>
            <a:r>
              <a:rPr lang="it-IT" sz="2200" dirty="0" smtClean="0"/>
              <a:t>c </a:t>
            </a:r>
            <a:r>
              <a:rPr lang="it-IT" sz="2200" dirty="0" err="1" smtClean="0">
                <a:latin typeface="Symbol" panose="05050102010706020507" pitchFamily="18" charset="2"/>
              </a:rPr>
              <a:t>Dl</a:t>
            </a:r>
            <a:r>
              <a:rPr lang="it-IT" sz="2200" baseline="-25000" dirty="0" err="1" smtClean="0">
                <a:sym typeface="Wingdings" panose="05000000000000000000" pitchFamily="2" charset="2"/>
              </a:rPr>
              <a:t>D</a:t>
            </a:r>
            <a:r>
              <a:rPr lang="it-IT" sz="2000" baseline="-25000" dirty="0" smtClean="0">
                <a:sym typeface="Wingdings" panose="05000000000000000000" pitchFamily="2" charset="2"/>
              </a:rPr>
              <a:t> </a:t>
            </a:r>
            <a:r>
              <a:rPr lang="it-IT" sz="2200" dirty="0" smtClean="0">
                <a:latin typeface="Symbol" panose="05050102010706020507" pitchFamily="18" charset="2"/>
              </a:rPr>
              <a:t>/l</a:t>
            </a:r>
            <a:endParaRPr lang="it-IT" sz="2200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314978" y="-65361"/>
            <a:ext cx="8124922" cy="58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The importance of spectral high resolution</a:t>
            </a:r>
            <a:endParaRPr lang="en-GB" sz="3200" b="1" dirty="0"/>
          </a:p>
        </p:txBody>
      </p:sp>
      <p:sp>
        <p:nvSpPr>
          <p:cNvPr id="45" name="Rettangolo 44"/>
          <p:cNvSpPr/>
          <p:nvPr/>
        </p:nvSpPr>
        <p:spPr>
          <a:xfrm>
            <a:off x="7855701" y="3861029"/>
            <a:ext cx="1225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Synthetic</a:t>
            </a:r>
            <a:endParaRPr lang="it-IT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7948620" y="5625972"/>
            <a:ext cx="12254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err="1" smtClean="0">
                <a:solidFill>
                  <a:srgbClr val="2898D6"/>
                </a:solidFill>
              </a:rPr>
              <a:t>Observed</a:t>
            </a:r>
            <a:endParaRPr lang="it-IT" sz="1600" b="1" dirty="0">
              <a:solidFill>
                <a:srgbClr val="2898D6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71120" y="4306979"/>
            <a:ext cx="4670877" cy="2110299"/>
            <a:chOff x="71120" y="4306979"/>
            <a:chExt cx="4670877" cy="2110299"/>
          </a:xfrm>
        </p:grpSpPr>
        <p:grpSp>
          <p:nvGrpSpPr>
            <p:cNvPr id="8" name="Gruppo 7"/>
            <p:cNvGrpSpPr/>
            <p:nvPr/>
          </p:nvGrpSpPr>
          <p:grpSpPr>
            <a:xfrm>
              <a:off x="71120" y="5107056"/>
              <a:ext cx="4639102" cy="1310222"/>
              <a:chOff x="30480" y="4941608"/>
              <a:chExt cx="4639102" cy="1480351"/>
            </a:xfrm>
          </p:grpSpPr>
          <p:sp>
            <p:nvSpPr>
              <p:cNvPr id="7" name="CasellaDiTesto 6"/>
              <p:cNvSpPr txBox="1"/>
              <p:nvPr/>
            </p:nvSpPr>
            <p:spPr>
              <a:xfrm>
                <a:off x="30480" y="4973652"/>
                <a:ext cx="4639102" cy="13561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it-IT" dirty="0" err="1" smtClean="0">
                    <a:solidFill>
                      <a:prstClr val="black"/>
                    </a:solidFill>
                  </a:rPr>
                  <a:t>R</a:t>
                </a:r>
                <a:r>
                  <a:rPr lang="it-IT" dirty="0" smtClean="0">
                    <a:solidFill>
                      <a:prstClr val="black"/>
                    </a:solidFill>
                  </a:rPr>
                  <a:t> = 250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it-IT" baseline="-25000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min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1200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km/</a:t>
                </a:r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s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 smtClean="0">
                    <a:solidFill>
                      <a:prstClr val="black"/>
                    </a:solidFill>
                    <a:sym typeface="Wingdings"/>
                  </a:rPr>
                  <a:t>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/>
                  </a:rPr>
                  <a:t>K</a:t>
                </a:r>
                <a:r>
                  <a:rPr lang="it-IT" b="1" i="1" baseline="-25000" dirty="0" err="1" smtClean="0">
                    <a:solidFill>
                      <a:prstClr val="black"/>
                    </a:solidFill>
                    <a:sym typeface="Wingdings"/>
                  </a:rPr>
                  <a:t>min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= 3 × 10</a:t>
                </a:r>
                <a:r>
                  <a:rPr lang="it-IT" b="1" i="1" baseline="30000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5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eV</a:t>
                </a:r>
                <a:endParaRPr lang="it-IT" b="1" i="1" baseline="30000" dirty="0">
                  <a:solidFill>
                    <a:prstClr val="black"/>
                  </a:solidFill>
                  <a:sym typeface="Wingdings" panose="05000000000000000000" pitchFamily="2" charset="2"/>
                </a:endParaRPr>
              </a:p>
              <a:p>
                <a:pPr lvl="0"/>
                <a:r>
                  <a:rPr lang="it-IT" dirty="0" smtClean="0">
                    <a:solidFill>
                      <a:prstClr val="black"/>
                    </a:solidFill>
                  </a:rPr>
                  <a:t>R </a:t>
                </a:r>
                <a:r>
                  <a:rPr lang="it-IT" dirty="0">
                    <a:solidFill>
                      <a:prstClr val="black"/>
                    </a:solidFill>
                  </a:rPr>
                  <a:t>= </a:t>
                </a:r>
                <a:r>
                  <a:rPr lang="it-IT" dirty="0" smtClean="0">
                    <a:solidFill>
                      <a:prstClr val="black"/>
                    </a:solidFill>
                  </a:rPr>
                  <a:t>5000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 </a:t>
                </a:r>
                <a:r>
                  <a:rPr lang="it-IT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it-IT" baseline="-25000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min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= 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60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km/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s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/>
                  </a:rPr>
                  <a:t>K</a:t>
                </a:r>
                <a:r>
                  <a:rPr lang="it-IT" b="1" i="1" baseline="-25000" dirty="0" err="1" smtClean="0">
                    <a:solidFill>
                      <a:prstClr val="black"/>
                    </a:solidFill>
                    <a:sym typeface="Wingdings"/>
                  </a:rPr>
                  <a:t>min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b="1" i="1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750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eV</a:t>
                </a:r>
                <a:endParaRPr lang="it-IT" b="1" i="1" dirty="0">
                  <a:solidFill>
                    <a:prstClr val="black"/>
                  </a:solidFill>
                  <a:sym typeface="Wingdings" panose="05000000000000000000" pitchFamily="2" charset="2"/>
                </a:endParaRPr>
              </a:p>
              <a:p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R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10000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it-IT" baseline="-25000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min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30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km/</a:t>
                </a:r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s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/>
                  </a:rPr>
                  <a:t>K</a:t>
                </a:r>
                <a:r>
                  <a:rPr lang="it-IT" b="1" i="1" baseline="-25000" dirty="0" err="1" smtClean="0">
                    <a:solidFill>
                      <a:prstClr val="black"/>
                    </a:solidFill>
                    <a:sym typeface="Wingdings"/>
                  </a:rPr>
                  <a:t>min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b="1" i="1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190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eV</a:t>
                </a:r>
                <a:endParaRPr lang="it-IT" b="1" i="1" dirty="0" smtClean="0">
                  <a:solidFill>
                    <a:prstClr val="black"/>
                  </a:solidFill>
                  <a:sym typeface="Wingdings" panose="05000000000000000000" pitchFamily="2" charset="2"/>
                </a:endParaRPr>
              </a:p>
              <a:p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R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= 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100000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v</a:t>
                </a:r>
                <a:r>
                  <a:rPr lang="it-IT" baseline="-25000" dirty="0" err="1">
                    <a:solidFill>
                      <a:prstClr val="black"/>
                    </a:solidFill>
                    <a:sym typeface="Wingdings" panose="05000000000000000000" pitchFamily="2" charset="2"/>
                  </a:rPr>
                  <a:t>min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= 3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km/</a:t>
                </a:r>
                <a:r>
                  <a:rPr lang="it-IT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s</a:t>
                </a:r>
                <a:r>
                  <a:rPr lang="it-IT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</a:t>
                </a:r>
                <a:r>
                  <a:rPr lang="it-IT" dirty="0">
                    <a:solidFill>
                      <a:prstClr val="black"/>
                    </a:solidFill>
                    <a:sym typeface="Wingdings"/>
                  </a:rPr>
                  <a:t> </a:t>
                </a:r>
                <a:r>
                  <a:rPr lang="it-IT" b="1" i="1" dirty="0" err="1">
                    <a:solidFill>
                      <a:prstClr val="black"/>
                    </a:solidFill>
                    <a:sym typeface="Wingdings"/>
                  </a:rPr>
                  <a:t>K</a:t>
                </a:r>
                <a:r>
                  <a:rPr lang="it-IT" b="1" i="1" baseline="-25000" dirty="0" err="1">
                    <a:solidFill>
                      <a:prstClr val="black"/>
                    </a:solidFill>
                    <a:sym typeface="Wingdings"/>
                  </a:rPr>
                  <a:t>min</a:t>
                </a:r>
                <a:r>
                  <a:rPr lang="it-IT" b="1" i="1" dirty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 = </a:t>
                </a:r>
                <a:r>
                  <a:rPr lang="it-IT" b="1" i="1" dirty="0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1.9 </a:t>
                </a:r>
                <a:r>
                  <a:rPr lang="it-IT" b="1" i="1" dirty="0" err="1" smtClean="0">
                    <a:solidFill>
                      <a:prstClr val="black"/>
                    </a:solidFill>
                    <a:sym typeface="Wingdings" panose="05000000000000000000" pitchFamily="2" charset="2"/>
                  </a:rPr>
                  <a:t>eV</a:t>
                </a:r>
                <a:endParaRPr lang="it-IT" b="1" i="1" dirty="0">
                  <a:solidFill>
                    <a:prstClr val="black"/>
                  </a:solidFill>
                  <a:sym typeface="Wingdings" panose="05000000000000000000" pitchFamily="2" charset="2"/>
                </a:endParaRPr>
              </a:p>
            </p:txBody>
          </p:sp>
          <p:sp>
            <p:nvSpPr>
              <p:cNvPr id="43" name="Rettangolo 42"/>
              <p:cNvSpPr/>
              <p:nvPr/>
            </p:nvSpPr>
            <p:spPr>
              <a:xfrm>
                <a:off x="40640" y="4941608"/>
                <a:ext cx="4541519" cy="1480351"/>
              </a:xfrm>
              <a:prstGeom prst="rect">
                <a:avLst/>
              </a:prstGeom>
              <a:noFill/>
              <a:ln w="38100" cmpd="sng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8" name="Rettangolo 47"/>
            <p:cNvSpPr/>
            <p:nvPr/>
          </p:nvSpPr>
          <p:spPr>
            <a:xfrm>
              <a:off x="2871177" y="4306979"/>
              <a:ext cx="187082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i="1" dirty="0" smtClean="0">
                  <a:sym typeface="Wingdings"/>
                </a:rPr>
                <a:t>min. </a:t>
              </a:r>
              <a:r>
                <a:rPr lang="it-IT" sz="1600" b="1" i="1" dirty="0" err="1" smtClean="0">
                  <a:sym typeface="Wingdings"/>
                </a:rPr>
                <a:t>measurable</a:t>
              </a:r>
              <a:endParaRPr lang="it-IT" sz="1600" b="1" i="1" dirty="0" smtClean="0">
                <a:sym typeface="Wingdings"/>
              </a:endParaRPr>
            </a:p>
            <a:p>
              <a:pPr algn="ctr"/>
              <a:r>
                <a:rPr lang="it-IT" sz="1600" b="1" i="1" dirty="0" err="1" smtClean="0">
                  <a:sym typeface="Wingdings"/>
                </a:rPr>
                <a:t>Kinetic</a:t>
              </a:r>
              <a:r>
                <a:rPr lang="it-IT" sz="1600" b="1" i="1" dirty="0" smtClean="0">
                  <a:sym typeface="Wingdings"/>
                </a:rPr>
                <a:t> Energy</a:t>
              </a:r>
            </a:p>
            <a:p>
              <a:pPr algn="ctr"/>
              <a:r>
                <a:rPr lang="it-IT" sz="1600" b="1" i="1" dirty="0" smtClean="0">
                  <a:sym typeface="Wingdings"/>
                </a:rPr>
                <a:t>for </a:t>
              </a:r>
              <a:r>
                <a:rPr lang="it-IT" sz="1600" b="1" i="1" dirty="0" smtClean="0">
                  <a:sym typeface="Wingdings" panose="05000000000000000000" pitchFamily="2" charset="2"/>
                </a:rPr>
                <a:t>plasma of </a:t>
              </a:r>
              <a:r>
                <a:rPr lang="it-IT" sz="1600" b="1" i="1" baseline="30000" dirty="0" smtClean="0">
                  <a:sym typeface="Wingdings" panose="05000000000000000000" pitchFamily="2" charset="2"/>
                </a:rPr>
                <a:t>40</a:t>
              </a:r>
              <a:r>
                <a:rPr lang="it-IT" sz="1600" b="1" i="1" dirty="0" smtClean="0">
                  <a:sym typeface="Wingdings" panose="05000000000000000000" pitchFamily="2" charset="2"/>
                </a:rPr>
                <a:t>Ar</a:t>
              </a:r>
              <a:endParaRPr lang="it-IT" sz="16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0637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10" y="660332"/>
            <a:ext cx="5210876" cy="3316013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314978" y="758011"/>
            <a:ext cx="3801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Spectral</a:t>
            </a:r>
            <a:r>
              <a:rPr lang="it-IT" sz="2400" b="1" dirty="0" smtClean="0">
                <a:solidFill>
                  <a:srgbClr val="00B050"/>
                </a:solidFill>
              </a:rPr>
              <a:t> line </a:t>
            </a:r>
            <a:r>
              <a:rPr lang="it-IT" sz="2400" b="1" dirty="0" err="1" smtClean="0">
                <a:solidFill>
                  <a:srgbClr val="00B050"/>
                </a:solidFill>
              </a:rPr>
              <a:t>identification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Isotopic</a:t>
            </a:r>
            <a:r>
              <a:rPr lang="it-IT" sz="2400" b="1" dirty="0" smtClean="0">
                <a:solidFill>
                  <a:srgbClr val="00B050"/>
                </a:solidFill>
              </a:rPr>
              <a:t> </a:t>
            </a:r>
            <a:r>
              <a:rPr lang="it-IT" sz="2400" b="1" dirty="0" err="1" smtClean="0">
                <a:solidFill>
                  <a:srgbClr val="00B050"/>
                </a:solidFill>
              </a:rPr>
              <a:t>shift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err="1" smtClean="0">
                <a:solidFill>
                  <a:srgbClr val="00B050"/>
                </a:solidFill>
              </a:rPr>
              <a:t>Velocity</a:t>
            </a:r>
            <a:r>
              <a:rPr lang="it-IT" sz="2400" b="1" dirty="0" smtClean="0">
                <a:solidFill>
                  <a:srgbClr val="00B050"/>
                </a:solidFill>
              </a:rPr>
              <a:t> </a:t>
            </a:r>
            <a:r>
              <a:rPr lang="it-IT" sz="2400" b="1" dirty="0" err="1" smtClean="0">
                <a:solidFill>
                  <a:srgbClr val="00B050"/>
                </a:solidFill>
              </a:rPr>
              <a:t>fields</a:t>
            </a:r>
            <a:endParaRPr lang="it-IT" sz="2400" b="1" dirty="0" smtClean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 smtClean="0">
                <a:solidFill>
                  <a:srgbClr val="3366FF"/>
                </a:solidFill>
              </a:rPr>
              <a:t>Line </a:t>
            </a:r>
            <a:r>
              <a:rPr lang="it-IT" sz="2400" b="1" dirty="0" err="1" smtClean="0">
                <a:solidFill>
                  <a:srgbClr val="3366FF"/>
                </a:solidFill>
              </a:rPr>
              <a:t>broadening</a:t>
            </a:r>
            <a:r>
              <a:rPr lang="it-IT" sz="2400" b="1" dirty="0" smtClean="0">
                <a:solidFill>
                  <a:srgbClr val="3366FF"/>
                </a:solidFill>
              </a:rPr>
              <a:t> (</a:t>
            </a:r>
            <a:r>
              <a:rPr lang="it-IT" sz="2400" b="1" dirty="0" err="1">
                <a:solidFill>
                  <a:srgbClr val="3366FF"/>
                </a:solidFill>
              </a:rPr>
              <a:t>c</a:t>
            </a:r>
            <a:r>
              <a:rPr lang="it-IT" sz="2400" b="1" dirty="0" err="1" smtClean="0">
                <a:solidFill>
                  <a:srgbClr val="3366FF"/>
                </a:solidFill>
              </a:rPr>
              <a:t>old</a:t>
            </a:r>
            <a:r>
              <a:rPr lang="it-IT" sz="2400" b="1" dirty="0" smtClean="0">
                <a:solidFill>
                  <a:srgbClr val="3366FF"/>
                </a:solidFill>
              </a:rPr>
              <a:t> </a:t>
            </a:r>
            <a:r>
              <a:rPr lang="it-IT" sz="2400" b="1" i="1" dirty="0" smtClean="0">
                <a:solidFill>
                  <a:srgbClr val="3366FF"/>
                </a:solidFill>
              </a:rPr>
              <a:t>n</a:t>
            </a:r>
            <a:r>
              <a:rPr lang="it-IT" sz="2400" b="1" i="1" baseline="-25000" dirty="0" smtClean="0">
                <a:solidFill>
                  <a:srgbClr val="3366FF"/>
                </a:solidFill>
              </a:rPr>
              <a:t>e</a:t>
            </a:r>
            <a:r>
              <a:rPr lang="it-IT" sz="2400" b="1" dirty="0" smtClean="0">
                <a:solidFill>
                  <a:srgbClr val="3366FF"/>
                </a:solidFill>
              </a:rPr>
              <a:t>)</a:t>
            </a:r>
            <a:endParaRPr lang="it-IT" sz="2400" b="1" baseline="-25000" dirty="0" smtClean="0">
              <a:solidFill>
                <a:srgbClr val="3366FF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7756055" y="600999"/>
            <a:ext cx="1422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FF00"/>
                </a:solidFill>
              </a:rPr>
              <a:t>Thermal</a:t>
            </a:r>
          </a:p>
        </p:txBody>
      </p:sp>
      <p:grpSp>
        <p:nvGrpSpPr>
          <p:cNvPr id="19" name="Gruppo 18"/>
          <p:cNvGrpSpPr/>
          <p:nvPr/>
        </p:nvGrpSpPr>
        <p:grpSpPr>
          <a:xfrm>
            <a:off x="2421952" y="3942093"/>
            <a:ext cx="7283407" cy="3749332"/>
            <a:chOff x="2421952" y="3942093"/>
            <a:chExt cx="7283407" cy="3749332"/>
          </a:xfrm>
        </p:grpSpPr>
        <p:grpSp>
          <p:nvGrpSpPr>
            <p:cNvPr id="4" name="Gruppo 3"/>
            <p:cNvGrpSpPr/>
            <p:nvPr/>
          </p:nvGrpSpPr>
          <p:grpSpPr>
            <a:xfrm>
              <a:off x="2459864" y="4058289"/>
              <a:ext cx="7245495" cy="3633136"/>
              <a:chOff x="2294317" y="4058289"/>
              <a:chExt cx="7245495" cy="3633136"/>
            </a:xfrm>
          </p:grpSpPr>
          <p:grpSp>
            <p:nvGrpSpPr>
              <p:cNvPr id="7" name="Gruppo 6"/>
              <p:cNvGrpSpPr/>
              <p:nvPr/>
            </p:nvGrpSpPr>
            <p:grpSpPr>
              <a:xfrm>
                <a:off x="2294317" y="4058289"/>
                <a:ext cx="7245495" cy="3633136"/>
                <a:chOff x="3638855" y="3835867"/>
                <a:chExt cx="5660489" cy="2917883"/>
              </a:xfrm>
            </p:grpSpPr>
            <p:pic>
              <p:nvPicPr>
                <p:cNvPr id="9" name="Immagine 8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638855" y="3835867"/>
                  <a:ext cx="3543326" cy="2282142"/>
                </a:xfrm>
                <a:prstGeom prst="rect">
                  <a:avLst/>
                </a:prstGeom>
              </p:spPr>
            </p:pic>
            <p:pic>
              <p:nvPicPr>
                <p:cNvPr id="12" name="Immagine 11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171258" y="3836213"/>
                  <a:ext cx="2128086" cy="2917537"/>
                </a:xfrm>
                <a:prstGeom prst="rect">
                  <a:avLst/>
                </a:prstGeom>
              </p:spPr>
            </p:pic>
            <p:cxnSp>
              <p:nvCxnSpPr>
                <p:cNvPr id="13" name="Connettore 2 12"/>
                <p:cNvCxnSpPr/>
                <p:nvPr/>
              </p:nvCxnSpPr>
              <p:spPr>
                <a:xfrm flipH="1" flipV="1">
                  <a:off x="7038109" y="5026751"/>
                  <a:ext cx="1320800" cy="542778"/>
                </a:xfrm>
                <a:prstGeom prst="straightConnector1">
                  <a:avLst/>
                </a:prstGeom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Connettore 2 13"/>
                <p:cNvCxnSpPr/>
                <p:nvPr/>
              </p:nvCxnSpPr>
              <p:spPr>
                <a:xfrm flipH="1" flipV="1">
                  <a:off x="7010551" y="4299534"/>
                  <a:ext cx="405191" cy="192246"/>
                </a:xfrm>
                <a:prstGeom prst="straightConnector1">
                  <a:avLst/>
                </a:prstGeom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" name="CasellaDiTesto 2"/>
              <p:cNvSpPr txBox="1"/>
              <p:nvPr/>
            </p:nvSpPr>
            <p:spPr>
              <a:xfrm>
                <a:off x="8439900" y="5786480"/>
                <a:ext cx="55969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smtClean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dense</a:t>
                </a:r>
                <a:endParaRPr lang="it-IT" sz="12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8" name="CasellaDiTesto 17"/>
              <p:cNvSpPr txBox="1"/>
              <p:nvPr/>
            </p:nvSpPr>
            <p:spPr>
              <a:xfrm>
                <a:off x="7664108" y="4358609"/>
                <a:ext cx="68112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rPr>
                  <a:t>rarefied</a:t>
                </a:r>
                <a:endParaRPr lang="it-IT" sz="1200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sp>
          <p:nvSpPr>
            <p:cNvPr id="5" name="CasellaDiTesto 4"/>
            <p:cNvSpPr txBox="1"/>
            <p:nvPr/>
          </p:nvSpPr>
          <p:spPr>
            <a:xfrm>
              <a:off x="4401717" y="6602583"/>
              <a:ext cx="6862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altLang="it-IT" sz="1200" dirty="0" smtClean="0">
                  <a:solidFill>
                    <a:schemeClr val="bg1"/>
                  </a:solidFill>
                  <a:latin typeface="Symbol" charset="2"/>
                  <a:cs typeface="Symbol" charset="2"/>
                  <a:sym typeface="Wingdings" charset="2"/>
                </a:rPr>
                <a:t>l </a:t>
              </a:r>
              <a:r>
                <a:rPr lang="it-IT" altLang="it-IT" sz="1200" dirty="0">
                  <a:solidFill>
                    <a:srgbClr val="FFFFFF"/>
                  </a:solidFill>
                  <a:latin typeface="Symbol" charset="2"/>
                  <a:cs typeface="Symbol" charset="2"/>
                  <a:sym typeface="Wingdings" charset="2"/>
                </a:rPr>
                <a:t> </a:t>
              </a:r>
              <a:r>
                <a:rPr lang="it-IT" altLang="it-IT" sz="1200" dirty="0" err="1" smtClean="0">
                  <a:solidFill>
                    <a:srgbClr val="FFFFFF"/>
                  </a:solidFill>
                  <a:latin typeface="Symbol" charset="2"/>
                  <a:cs typeface="Symbol" charset="2"/>
                  <a:sym typeface="Wingdings" charset="2"/>
                </a:rPr>
                <a:t>é</a:t>
              </a:r>
              <a:r>
                <a:rPr lang="en-US" sz="1200" dirty="0" err="1" smtClean="0">
                  <a:solidFill>
                    <a:schemeClr val="bg1"/>
                  </a:solidFill>
                  <a:latin typeface="DejaVu Sans" charset="0"/>
                  <a:cs typeface="Arial Unicode MS" charset="0"/>
                </a:rPr>
                <a:t>Å</a:t>
              </a:r>
              <a:r>
                <a:rPr lang="en-US" sz="1200" dirty="0" smtClean="0">
                  <a:solidFill>
                    <a:schemeClr val="bg1"/>
                  </a:solidFill>
                  <a:latin typeface="DejaVu Sans" charset="0"/>
                  <a:cs typeface="Arial Unicode MS" charset="0"/>
                </a:rPr>
                <a:t>]</a:t>
              </a:r>
              <a:endParaRPr lang="en-US" sz="1200" dirty="0">
                <a:solidFill>
                  <a:schemeClr val="bg1"/>
                </a:solidFill>
                <a:latin typeface="DejaVu Sans" charset="0"/>
                <a:cs typeface="Arial Unicode MS" charset="0"/>
              </a:endParaRPr>
            </a:p>
          </p:txBody>
        </p:sp>
        <p:sp>
          <p:nvSpPr>
            <p:cNvPr id="6" name="Rettangolo 5"/>
            <p:cNvSpPr/>
            <p:nvPr/>
          </p:nvSpPr>
          <p:spPr>
            <a:xfrm>
              <a:off x="3748761" y="4179141"/>
              <a:ext cx="256063" cy="36810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4043117" y="4188618"/>
              <a:ext cx="3513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altLang="it-IT" sz="1400" dirty="0">
                  <a:solidFill>
                    <a:schemeClr val="bg1"/>
                  </a:solidFill>
                  <a:cs typeface="Symbol" charset="2"/>
                  <a:sym typeface="Wingdings" charset="2"/>
                </a:rPr>
                <a:t>H</a:t>
              </a:r>
              <a:r>
                <a:rPr lang="it-IT" altLang="it-IT" sz="1400" baseline="-25000" dirty="0" smtClean="0">
                  <a:solidFill>
                    <a:schemeClr val="bg1"/>
                  </a:solidFill>
                  <a:latin typeface="Symbol" charset="2"/>
                  <a:cs typeface="Symbol" charset="2"/>
                  <a:sym typeface="Wingdings" charset="2"/>
                </a:rPr>
                <a:t>g</a:t>
              </a:r>
              <a:endParaRPr lang="it-IT" sz="1400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23" name="Rettangolo 22"/>
            <p:cNvSpPr/>
            <p:nvPr/>
          </p:nvSpPr>
          <p:spPr>
            <a:xfrm rot="16200000">
              <a:off x="5266283" y="4169907"/>
              <a:ext cx="287719" cy="5284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5193623" y="4228802"/>
              <a:ext cx="10314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altLang="it-IT" sz="1400" dirty="0" smtClean="0">
                  <a:solidFill>
                    <a:schemeClr val="bg1"/>
                  </a:solidFill>
                  <a:cs typeface="Symbol" charset="2"/>
                  <a:sym typeface="Wingdings" charset="2"/>
                </a:rPr>
                <a:t>H</a:t>
              </a:r>
              <a:r>
                <a:rPr lang="it-IT" altLang="it-IT" sz="1200" dirty="0" smtClean="0">
                  <a:solidFill>
                    <a:schemeClr val="bg1"/>
                  </a:solidFill>
                  <a:cs typeface="Symbol" charset="2"/>
                  <a:sym typeface="Wingdings" charset="2"/>
                </a:rPr>
                <a:t>e </a:t>
              </a:r>
              <a:r>
                <a:rPr lang="it-IT" altLang="it-IT" sz="1200" dirty="0" smtClean="0">
                  <a:solidFill>
                    <a:schemeClr val="bg1"/>
                  </a:solidFill>
                  <a:latin typeface="Times New Roman"/>
                  <a:cs typeface="Times New Roman"/>
                  <a:sym typeface="Wingdings" charset="2"/>
                </a:rPr>
                <a:t>I </a:t>
              </a:r>
              <a:r>
                <a:rPr lang="it-IT" altLang="it-IT" sz="1200" dirty="0" smtClean="0">
                  <a:solidFill>
                    <a:srgbClr val="FFFFFF"/>
                  </a:solidFill>
                  <a:latin typeface="Symbol" charset="2"/>
                  <a:cs typeface="Symbol" charset="2"/>
                  <a:sym typeface="Wingdings" charset="2"/>
                </a:rPr>
                <a:t>l</a:t>
              </a:r>
              <a:r>
                <a:rPr lang="it-IT" altLang="it-IT" sz="1200" dirty="0" smtClean="0">
                  <a:solidFill>
                    <a:schemeClr val="bg1"/>
                  </a:solidFill>
                  <a:cs typeface="Symbol" charset="2"/>
                  <a:sym typeface="Wingdings" charset="2"/>
                </a:rPr>
                <a:t>4388 </a:t>
              </a:r>
              <a:r>
                <a:rPr lang="en-US" sz="1200" dirty="0" err="1" smtClean="0">
                  <a:solidFill>
                    <a:schemeClr val="bg1"/>
                  </a:solidFill>
                  <a:latin typeface="DejaVu Sans" charset="0"/>
                  <a:cs typeface="Arial Unicode MS" charset="0"/>
                </a:rPr>
                <a:t>Å</a:t>
              </a:r>
              <a:endParaRPr lang="it-IT" sz="1200" baseline="-25000" dirty="0">
                <a:solidFill>
                  <a:schemeClr val="bg1"/>
                </a:solidFill>
              </a:endParaRPr>
            </a:p>
          </p:txBody>
        </p:sp>
        <p:sp>
          <p:nvSpPr>
            <p:cNvPr id="25" name="Rettangolo 24"/>
            <p:cNvSpPr/>
            <p:nvPr/>
          </p:nvSpPr>
          <p:spPr>
            <a:xfrm>
              <a:off x="2421952" y="3942093"/>
              <a:ext cx="17139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800" b="1" dirty="0" err="1" smtClean="0">
                  <a:solidFill>
                    <a:srgbClr val="FFFF00"/>
                  </a:solidFill>
                </a:rPr>
                <a:t>Collisional</a:t>
              </a:r>
              <a:endParaRPr lang="it-IT" sz="2800" dirty="0">
                <a:solidFill>
                  <a:srgbClr val="FFFF00"/>
                </a:solidFill>
              </a:endParaRPr>
            </a:p>
          </p:txBody>
        </p:sp>
      </p:grpSp>
      <p:sp>
        <p:nvSpPr>
          <p:cNvPr id="21" name="CasellaDiTesto 20"/>
          <p:cNvSpPr txBox="1"/>
          <p:nvPr/>
        </p:nvSpPr>
        <p:spPr>
          <a:xfrm>
            <a:off x="314978" y="-65361"/>
            <a:ext cx="8124922" cy="586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The importance of spectral high resolution</a:t>
            </a:r>
            <a:endParaRPr lang="en-GB" sz="3200" b="1" dirty="0"/>
          </a:p>
        </p:txBody>
      </p:sp>
      <p:grpSp>
        <p:nvGrpSpPr>
          <p:cNvPr id="16" name="Gruppo 15"/>
          <p:cNvGrpSpPr/>
          <p:nvPr/>
        </p:nvGrpSpPr>
        <p:grpSpPr>
          <a:xfrm>
            <a:off x="51625" y="5155611"/>
            <a:ext cx="1905000" cy="1473200"/>
            <a:chOff x="51625" y="4233055"/>
            <a:chExt cx="1905000" cy="1473200"/>
          </a:xfrm>
        </p:grpSpPr>
        <p:pic>
          <p:nvPicPr>
            <p:cNvPr id="2" name="Immagine 1" descr="fwh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25" y="4233055"/>
              <a:ext cx="1905000" cy="1473200"/>
            </a:xfrm>
            <a:prstGeom prst="rect">
              <a:avLst/>
            </a:prstGeom>
          </p:spPr>
        </p:pic>
        <p:sp>
          <p:nvSpPr>
            <p:cNvPr id="10" name="Rettangolo 9"/>
            <p:cNvSpPr/>
            <p:nvPr/>
          </p:nvSpPr>
          <p:spPr>
            <a:xfrm>
              <a:off x="862507" y="4856030"/>
              <a:ext cx="293822" cy="18588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6" name="Rettangolo 25"/>
          <p:cNvSpPr/>
          <p:nvPr/>
        </p:nvSpPr>
        <p:spPr>
          <a:xfrm>
            <a:off x="223024" y="4447865"/>
            <a:ext cx="17817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altLang="it-IT" sz="2800" dirty="0" smtClean="0">
                <a:solidFill>
                  <a:srgbClr val="2E0FDC"/>
                </a:solidFill>
                <a:latin typeface="Symbol" charset="2"/>
                <a:sym typeface="Wingdings" charset="2"/>
              </a:rPr>
              <a:t> </a:t>
            </a:r>
            <a:r>
              <a:rPr lang="it-IT" sz="2400" dirty="0" smtClean="0">
                <a:solidFill>
                  <a:srgbClr val="000000"/>
                </a:solidFill>
                <a:latin typeface="Symbol"/>
              </a:rPr>
              <a:t>Dl</a:t>
            </a:r>
            <a:r>
              <a:rPr lang="it-IT" altLang="it-IT" sz="2400" dirty="0" smtClean="0">
                <a:sym typeface="Wingdings" charset="2"/>
              </a:rPr>
              <a:t> </a:t>
            </a:r>
            <a:r>
              <a:rPr lang="it-IT" altLang="it-IT" sz="2400" dirty="0">
                <a:sym typeface="Wingdings" charset="2"/>
              </a:rPr>
              <a:t>≤ FWHM</a:t>
            </a:r>
            <a:endParaRPr lang="en-GB" sz="2400" dirty="0"/>
          </a:p>
        </p:txBody>
      </p:sp>
      <p:grpSp>
        <p:nvGrpSpPr>
          <p:cNvPr id="20" name="Gruppo 19"/>
          <p:cNvGrpSpPr/>
          <p:nvPr/>
        </p:nvGrpSpPr>
        <p:grpSpPr>
          <a:xfrm>
            <a:off x="-63995" y="2246633"/>
            <a:ext cx="4033527" cy="1790419"/>
            <a:chOff x="300315" y="2246633"/>
            <a:chExt cx="4033527" cy="1790419"/>
          </a:xfrm>
        </p:grpSpPr>
        <p:grpSp>
          <p:nvGrpSpPr>
            <p:cNvPr id="36" name="Gruppo 35"/>
            <p:cNvGrpSpPr/>
            <p:nvPr/>
          </p:nvGrpSpPr>
          <p:grpSpPr>
            <a:xfrm>
              <a:off x="300315" y="2246633"/>
              <a:ext cx="4033527" cy="1790419"/>
              <a:chOff x="-29607" y="2399824"/>
              <a:chExt cx="4033527" cy="1790419"/>
            </a:xfrm>
          </p:grpSpPr>
          <p:sp>
            <p:nvSpPr>
              <p:cNvPr id="37" name="CasellaDiTesto 36"/>
              <p:cNvSpPr txBox="1"/>
              <p:nvPr/>
            </p:nvSpPr>
            <p:spPr>
              <a:xfrm>
                <a:off x="478488" y="2399824"/>
                <a:ext cx="31372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it-IT" sz="2000" dirty="0" smtClean="0">
                    <a:solidFill>
                      <a:srgbClr val="000000"/>
                    </a:solidFill>
                    <a:latin typeface="Symbol"/>
                  </a:rPr>
                  <a:t>l = 500 </a:t>
                </a:r>
                <a:r>
                  <a:rPr lang="it-IT" sz="2000" dirty="0" smtClean="0">
                    <a:solidFill>
                      <a:srgbClr val="000000"/>
                    </a:solidFill>
                  </a:rPr>
                  <a:t>nm, </a:t>
                </a:r>
                <a:r>
                  <a:rPr lang="it-IT" sz="2000" dirty="0">
                    <a:solidFill>
                      <a:srgbClr val="000000"/>
                    </a:solidFill>
                    <a:latin typeface="Symbol"/>
                  </a:rPr>
                  <a:t>Dl</a:t>
                </a:r>
                <a:r>
                  <a:rPr lang="it-IT" altLang="it-IT" sz="2000" dirty="0" smtClean="0">
                    <a:latin typeface="Symbol" charset="2"/>
                    <a:sym typeface="Wingdings" charset="2"/>
                  </a:rPr>
                  <a:t> =</a:t>
                </a:r>
                <a:r>
                  <a:rPr lang="it-IT" altLang="it-IT" sz="2000" dirty="0" smtClean="0">
                    <a:sym typeface="Wingdings" charset="2"/>
                  </a:rPr>
                  <a:t> FWHM</a:t>
                </a:r>
                <a:endParaRPr lang="en-GB" sz="2000" dirty="0"/>
              </a:p>
            </p:txBody>
          </p:sp>
          <p:grpSp>
            <p:nvGrpSpPr>
              <p:cNvPr id="39" name="Gruppo 38"/>
              <p:cNvGrpSpPr/>
              <p:nvPr/>
            </p:nvGrpSpPr>
            <p:grpSpPr>
              <a:xfrm>
                <a:off x="-29607" y="2649733"/>
                <a:ext cx="4033527" cy="1540510"/>
                <a:chOff x="-29607" y="2649733"/>
                <a:chExt cx="4033527" cy="1540510"/>
              </a:xfrm>
            </p:grpSpPr>
            <p:grpSp>
              <p:nvGrpSpPr>
                <p:cNvPr id="40" name="Gruppo 39"/>
                <p:cNvGrpSpPr/>
                <p:nvPr/>
              </p:nvGrpSpPr>
              <p:grpSpPr>
                <a:xfrm>
                  <a:off x="-29607" y="3000388"/>
                  <a:ext cx="4033527" cy="1189855"/>
                  <a:chOff x="316401" y="3433283"/>
                  <a:chExt cx="4033527" cy="1189855"/>
                </a:xfrm>
              </p:grpSpPr>
              <p:sp>
                <p:nvSpPr>
                  <p:cNvPr id="42" name="Rettangolo 41"/>
                  <p:cNvSpPr/>
                  <p:nvPr/>
                </p:nvSpPr>
                <p:spPr>
                  <a:xfrm>
                    <a:off x="319305" y="3433283"/>
                    <a:ext cx="3578224" cy="492443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sz="2600" dirty="0" smtClean="0">
                        <a:solidFill>
                          <a:srgbClr val="000000"/>
                        </a:solidFill>
                      </a:rPr>
                      <a:t>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R = 5000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sym typeface="Wingdings"/>
                      </a:rPr>
                      <a:t>  </a:t>
                    </a:r>
                    <a:r>
                      <a:rPr lang="it-IT" sz="2000" dirty="0" err="1">
                        <a:solidFill>
                          <a:srgbClr val="000000"/>
                        </a:solidFill>
                        <a:sym typeface="Wingdings"/>
                      </a:rPr>
                      <a:t>FWHM</a:t>
                    </a:r>
                    <a:r>
                      <a:rPr lang="it-IT" sz="2000" baseline="-25000" dirty="0" err="1">
                        <a:solidFill>
                          <a:srgbClr val="000000"/>
                        </a:solidFill>
                        <a:sym typeface="Wingdings"/>
                      </a:rPr>
                      <a:t>min</a:t>
                    </a:r>
                    <a:r>
                      <a:rPr lang="it-IT" sz="2000" dirty="0">
                        <a:solidFill>
                          <a:srgbClr val="000000"/>
                        </a:solidFill>
                        <a:latin typeface="Symbol"/>
                      </a:rPr>
                      <a:t>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latin typeface="Symbol"/>
                      </a:rPr>
                      <a:t>= 0.1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nm</a:t>
                    </a:r>
                    <a:endParaRPr lang="it-IT" sz="2000" dirty="0"/>
                  </a:p>
                </p:txBody>
              </p:sp>
              <p:sp>
                <p:nvSpPr>
                  <p:cNvPr id="43" name="Rettangolo 42"/>
                  <p:cNvSpPr/>
                  <p:nvPr/>
                </p:nvSpPr>
                <p:spPr>
                  <a:xfrm>
                    <a:off x="316401" y="3789946"/>
                    <a:ext cx="3772186" cy="76944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t-IT" sz="2600" dirty="0" smtClean="0">
                        <a:solidFill>
                          <a:srgbClr val="000000"/>
                        </a:solidFill>
                      </a:rPr>
                      <a:t>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R </a:t>
                    </a:r>
                    <a:r>
                      <a:rPr lang="it-IT" sz="2000" dirty="0">
                        <a:solidFill>
                          <a:srgbClr val="000000"/>
                        </a:solidFill>
                      </a:rPr>
                      <a:t>=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10000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sym typeface="Wingdings"/>
                      </a:rPr>
                      <a:t>  </a:t>
                    </a:r>
                    <a:r>
                      <a:rPr lang="it-IT" sz="2000" dirty="0" err="1">
                        <a:solidFill>
                          <a:srgbClr val="000000"/>
                        </a:solidFill>
                        <a:sym typeface="Wingdings"/>
                      </a:rPr>
                      <a:t>FWHM</a:t>
                    </a:r>
                    <a:r>
                      <a:rPr lang="it-IT" sz="2000" baseline="-25000" dirty="0" err="1">
                        <a:solidFill>
                          <a:srgbClr val="000000"/>
                        </a:solidFill>
                        <a:sym typeface="Wingdings"/>
                      </a:rPr>
                      <a:t>min</a:t>
                    </a:r>
                    <a:r>
                      <a:rPr lang="it-IT" sz="2000" dirty="0">
                        <a:solidFill>
                          <a:srgbClr val="000000"/>
                        </a:solidFill>
                        <a:latin typeface="Symbol"/>
                      </a:rPr>
                      <a:t> =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latin typeface="Symbol"/>
                      </a:rPr>
                      <a:t>0.05 </a:t>
                    </a:r>
                    <a:r>
                      <a:rPr lang="it-IT" sz="2000" dirty="0">
                        <a:solidFill>
                          <a:srgbClr val="000000"/>
                        </a:solidFill>
                      </a:rPr>
                      <a:t>nm</a:t>
                    </a:r>
                    <a:endParaRPr lang="it-IT" sz="2000" dirty="0"/>
                  </a:p>
                  <a:p>
                    <a:r>
                      <a:rPr lang="it-IT" dirty="0" smtClean="0">
                        <a:solidFill>
                          <a:srgbClr val="000000"/>
                        </a:solidFill>
                      </a:rPr>
                      <a:t> </a:t>
                    </a:r>
                    <a:endParaRPr lang="it-IT" dirty="0"/>
                  </a:p>
                </p:txBody>
              </p:sp>
              <p:sp>
                <p:nvSpPr>
                  <p:cNvPr id="44" name="Rettangolo 43"/>
                  <p:cNvSpPr/>
                  <p:nvPr/>
                </p:nvSpPr>
                <p:spPr>
                  <a:xfrm>
                    <a:off x="325357" y="4130695"/>
                    <a:ext cx="4024571" cy="492443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t-IT" sz="2600" dirty="0" smtClean="0">
                        <a:solidFill>
                          <a:srgbClr val="000000"/>
                        </a:solidFill>
                      </a:rPr>
                      <a:t>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R </a:t>
                    </a:r>
                    <a:r>
                      <a:rPr lang="it-IT" sz="2000" dirty="0">
                        <a:solidFill>
                          <a:srgbClr val="000000"/>
                        </a:solidFill>
                      </a:rPr>
                      <a:t>=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100000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sym typeface="Wingdings"/>
                      </a:rPr>
                      <a:t>  </a:t>
                    </a:r>
                    <a:r>
                      <a:rPr lang="it-IT" sz="2000" dirty="0" err="1">
                        <a:solidFill>
                          <a:srgbClr val="000000"/>
                        </a:solidFill>
                        <a:sym typeface="Wingdings"/>
                      </a:rPr>
                      <a:t>FWHM</a:t>
                    </a:r>
                    <a:r>
                      <a:rPr lang="it-IT" sz="2000" baseline="-25000" dirty="0" err="1">
                        <a:solidFill>
                          <a:srgbClr val="000000"/>
                        </a:solidFill>
                        <a:sym typeface="Wingdings"/>
                      </a:rPr>
                      <a:t>min</a:t>
                    </a:r>
                    <a:r>
                      <a:rPr lang="it-IT" sz="2000" dirty="0">
                        <a:solidFill>
                          <a:srgbClr val="000000"/>
                        </a:solidFill>
                        <a:latin typeface="Symbol"/>
                      </a:rPr>
                      <a:t>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  <a:latin typeface="Symbol"/>
                      </a:rPr>
                      <a:t>= 0.005 </a:t>
                    </a:r>
                    <a:r>
                      <a:rPr lang="it-IT" sz="2000" dirty="0" smtClean="0">
                        <a:solidFill>
                          <a:srgbClr val="000000"/>
                        </a:solidFill>
                      </a:rPr>
                      <a:t>nm</a:t>
                    </a:r>
                    <a:endParaRPr lang="it-IT" sz="2000" dirty="0"/>
                  </a:p>
                </p:txBody>
              </p:sp>
            </p:grpSp>
            <p:sp>
              <p:nvSpPr>
                <p:cNvPr id="41" name="Rettangolo 40"/>
                <p:cNvSpPr/>
                <p:nvPr/>
              </p:nvSpPr>
              <p:spPr>
                <a:xfrm>
                  <a:off x="-19041" y="2649733"/>
                  <a:ext cx="3191899" cy="49244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t-IT" sz="2600" dirty="0" smtClean="0">
                      <a:solidFill>
                        <a:srgbClr val="000000"/>
                      </a:solidFill>
                    </a:rPr>
                    <a:t> </a:t>
                  </a:r>
                  <a:r>
                    <a:rPr lang="it-IT" sz="2000" dirty="0" smtClean="0">
                      <a:solidFill>
                        <a:srgbClr val="000000"/>
                      </a:solidFill>
                    </a:rPr>
                    <a:t>R </a:t>
                  </a:r>
                  <a:r>
                    <a:rPr lang="it-IT" sz="2000" dirty="0">
                      <a:solidFill>
                        <a:srgbClr val="000000"/>
                      </a:solidFill>
                    </a:rPr>
                    <a:t>= </a:t>
                  </a:r>
                  <a:r>
                    <a:rPr lang="it-IT" sz="2000" dirty="0" smtClean="0">
                      <a:solidFill>
                        <a:srgbClr val="000000"/>
                      </a:solidFill>
                    </a:rPr>
                    <a:t>250</a:t>
                  </a:r>
                  <a:r>
                    <a:rPr lang="it-IT" sz="2000" dirty="0" smtClean="0">
                      <a:solidFill>
                        <a:srgbClr val="000000"/>
                      </a:solidFill>
                      <a:sym typeface="Wingdings"/>
                    </a:rPr>
                    <a:t>  </a:t>
                  </a:r>
                  <a:r>
                    <a:rPr lang="it-IT" sz="2000" dirty="0" err="1" smtClean="0">
                      <a:solidFill>
                        <a:srgbClr val="000000"/>
                      </a:solidFill>
                      <a:sym typeface="Wingdings"/>
                    </a:rPr>
                    <a:t>FWHM</a:t>
                  </a:r>
                  <a:r>
                    <a:rPr lang="it-IT" sz="2000" baseline="-25000" dirty="0" err="1" smtClean="0">
                      <a:solidFill>
                        <a:srgbClr val="000000"/>
                      </a:solidFill>
                      <a:sym typeface="Wingdings"/>
                    </a:rPr>
                    <a:t>min</a:t>
                  </a:r>
                  <a:r>
                    <a:rPr lang="it-IT" sz="2000" dirty="0" smtClean="0">
                      <a:solidFill>
                        <a:srgbClr val="000000"/>
                      </a:solidFill>
                      <a:latin typeface="Symbol"/>
                    </a:rPr>
                    <a:t> = 2 </a:t>
                  </a:r>
                  <a:r>
                    <a:rPr lang="it-IT" sz="2000" dirty="0" smtClean="0">
                      <a:solidFill>
                        <a:srgbClr val="000000"/>
                      </a:solidFill>
                    </a:rPr>
                    <a:t>nm</a:t>
                  </a:r>
                  <a:endParaRPr lang="it-IT" sz="2000" dirty="0"/>
                </a:p>
              </p:txBody>
            </p:sp>
          </p:grpSp>
        </p:grpSp>
        <p:sp>
          <p:nvSpPr>
            <p:cNvPr id="45" name="Rettangolo 44"/>
            <p:cNvSpPr/>
            <p:nvPr/>
          </p:nvSpPr>
          <p:spPr>
            <a:xfrm>
              <a:off x="444880" y="2287827"/>
              <a:ext cx="3853708" cy="1735188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099900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Schermata 2017-11-13 alle 18.15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67360"/>
            <a:ext cx="5923814" cy="634354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851" y="0"/>
            <a:ext cx="3876148" cy="3600449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</p:spTree>
    <p:extLst>
      <p:ext uri="{BB962C8B-B14F-4D97-AF65-F5344CB8AC3E}">
        <p14:creationId xmlns:p14="http://schemas.microsoft.com/office/powerpoint/2010/main" val="214579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/>
          <p:cNvSpPr txBox="1">
            <a:spLocks/>
          </p:cNvSpPr>
          <p:nvPr/>
        </p:nvSpPr>
        <p:spPr>
          <a:xfrm>
            <a:off x="1420091" y="107837"/>
            <a:ext cx="8229600" cy="967485"/>
          </a:xfrm>
          <a:prstGeom prst="rect">
            <a:avLst/>
          </a:prstGeom>
        </p:spPr>
        <p:txBody>
          <a:bodyPr>
            <a:normAutofit fontScale="6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 smtClean="0">
                <a:solidFill>
                  <a:srgbClr val="0000FF"/>
                </a:solidFill>
              </a:rPr>
              <a:t>MAPS – 3D </a:t>
            </a:r>
          </a:p>
          <a:p>
            <a:r>
              <a:rPr lang="it-IT" sz="3300" dirty="0" err="1" smtClean="0">
                <a:solidFill>
                  <a:srgbClr val="0000FF"/>
                </a:solidFill>
              </a:rPr>
              <a:t>MA</a:t>
            </a:r>
            <a:r>
              <a:rPr lang="it-IT" sz="3300" dirty="0" err="1" smtClean="0">
                <a:solidFill>
                  <a:srgbClr val="42BDFF"/>
                </a:solidFill>
              </a:rPr>
              <a:t>gnetised</a:t>
            </a:r>
            <a:r>
              <a:rPr lang="it-IT" sz="3300" dirty="0" smtClean="0"/>
              <a:t> </a:t>
            </a:r>
            <a:r>
              <a:rPr lang="it-IT" sz="3300" dirty="0" smtClean="0">
                <a:solidFill>
                  <a:srgbClr val="0000FF"/>
                </a:solidFill>
              </a:rPr>
              <a:t>P</a:t>
            </a:r>
            <a:r>
              <a:rPr lang="it-IT" sz="3300" dirty="0" smtClean="0">
                <a:solidFill>
                  <a:srgbClr val="42BDFF"/>
                </a:solidFill>
              </a:rPr>
              <a:t>lasma </a:t>
            </a:r>
            <a:r>
              <a:rPr lang="it-IT" sz="3300" dirty="0" smtClean="0">
                <a:solidFill>
                  <a:srgbClr val="0000FF"/>
                </a:solidFill>
              </a:rPr>
              <a:t>S</a:t>
            </a:r>
            <a:r>
              <a:rPr lang="it-IT" sz="3300" dirty="0" smtClean="0">
                <a:solidFill>
                  <a:srgbClr val="42BDFF"/>
                </a:solidFill>
              </a:rPr>
              <a:t>pectropolarimetry</a:t>
            </a:r>
            <a:r>
              <a:rPr lang="it-IT" sz="3300" dirty="0" smtClean="0"/>
              <a:t> </a:t>
            </a:r>
            <a:r>
              <a:rPr lang="it-IT" sz="3300" dirty="0" smtClean="0">
                <a:solidFill>
                  <a:srgbClr val="0000FF"/>
                </a:solidFill>
              </a:rPr>
              <a:t>– 3D</a:t>
            </a:r>
          </a:p>
          <a:p>
            <a:r>
              <a:rPr lang="it-IT" sz="3300" dirty="0" err="1" smtClean="0">
                <a:solidFill>
                  <a:srgbClr val="0000FF"/>
                </a:solidFill>
              </a:rPr>
              <a:t>grant</a:t>
            </a:r>
            <a:r>
              <a:rPr lang="it-IT" sz="3300" dirty="0">
                <a:solidFill>
                  <a:srgbClr val="0000FF"/>
                </a:solidFill>
              </a:rPr>
              <a:t>-</a:t>
            </a:r>
            <a:r>
              <a:rPr lang="it-IT" sz="3300" dirty="0" smtClean="0">
                <a:solidFill>
                  <a:srgbClr val="0000FF"/>
                </a:solidFill>
              </a:rPr>
              <a:t>giovani CSN5-INFN, PI M. </a:t>
            </a:r>
            <a:r>
              <a:rPr lang="it-IT" sz="3300" dirty="0" err="1" smtClean="0">
                <a:solidFill>
                  <a:srgbClr val="0000FF"/>
                </a:solidFill>
              </a:rPr>
              <a:t>Giarrusso</a:t>
            </a:r>
            <a:endParaRPr lang="it-IT" sz="3300" dirty="0">
              <a:solidFill>
                <a:srgbClr val="0000FF"/>
              </a:solidFill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3132473" y="1360841"/>
            <a:ext cx="5981436" cy="5324546"/>
            <a:chOff x="3132473" y="1360841"/>
            <a:chExt cx="5981436" cy="5324546"/>
          </a:xfrm>
        </p:grpSpPr>
        <p:pic>
          <p:nvPicPr>
            <p:cNvPr id="10" name="Immagin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78191" y="1360841"/>
              <a:ext cx="5735718" cy="43116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Picture 5" descr="E:\MEGA\oact\pandora\160623 proposta\03.DOC\PANDORA MOUNTED2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1" r="13978"/>
            <a:stretch>
              <a:fillRect/>
            </a:stretch>
          </p:blipFill>
          <p:spPr bwMode="auto">
            <a:xfrm>
              <a:off x="3132473" y="5128323"/>
              <a:ext cx="2423252" cy="1557064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41" name="Rettangolo 40"/>
          <p:cNvSpPr/>
          <p:nvPr/>
        </p:nvSpPr>
        <p:spPr>
          <a:xfrm>
            <a:off x="-32144" y="3033086"/>
            <a:ext cx="34393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u="sng" dirty="0" smtClean="0"/>
              <a:t>Three </a:t>
            </a:r>
            <a:r>
              <a:rPr lang="it-IT" sz="2400" b="1" i="1" u="sng" dirty="0" err="1" smtClean="0"/>
              <a:t>polarimeters</a:t>
            </a:r>
            <a:endParaRPr lang="it-IT" sz="2400" b="1" i="1" u="sng" dirty="0" smtClean="0"/>
          </a:p>
          <a:p>
            <a:pPr algn="ctr"/>
            <a:r>
              <a:rPr lang="it-IT" sz="2400" b="1" i="1" u="sng" dirty="0" err="1" smtClean="0"/>
              <a:t>fiber-linked</a:t>
            </a:r>
            <a:r>
              <a:rPr lang="it-IT" sz="2400" b="1" i="1" u="sng" dirty="0" smtClean="0"/>
              <a:t>  </a:t>
            </a:r>
            <a:r>
              <a:rPr lang="it-IT" sz="2400" b="1" dirty="0" err="1" smtClean="0"/>
              <a:t>to</a:t>
            </a:r>
            <a:endParaRPr lang="it-IT" sz="2400" b="1" dirty="0" smtClean="0"/>
          </a:p>
          <a:p>
            <a:pPr algn="ctr"/>
            <a:r>
              <a:rPr lang="it-IT" sz="2400" b="1" dirty="0" smtClean="0"/>
              <a:t>SARG</a:t>
            </a:r>
          </a:p>
          <a:p>
            <a:pPr algn="ctr"/>
            <a:r>
              <a:rPr lang="it-IT" sz="2400" b="1" dirty="0" err="1" smtClean="0"/>
              <a:t>to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point-by-point</a:t>
            </a:r>
            <a:r>
              <a:rPr lang="it-IT" sz="2400" b="1" dirty="0" smtClean="0"/>
              <a:t> (1 mm</a:t>
            </a:r>
            <a:r>
              <a:rPr lang="it-IT" sz="2400" b="1" baseline="30000" dirty="0" smtClean="0"/>
              <a:t>3</a:t>
            </a:r>
            <a:r>
              <a:rPr lang="it-IT" sz="2400" b="1" dirty="0" smtClean="0"/>
              <a:t>)</a:t>
            </a:r>
          </a:p>
          <a:p>
            <a:pPr algn="ctr"/>
            <a:r>
              <a:rPr lang="it-IT" sz="2400" b="1" dirty="0" err="1" smtClean="0"/>
              <a:t>map</a:t>
            </a:r>
            <a:r>
              <a:rPr lang="it-IT" sz="2400" b="1" dirty="0" smtClean="0"/>
              <a:t> the</a:t>
            </a:r>
          </a:p>
          <a:p>
            <a:pPr algn="ctr"/>
            <a:r>
              <a:rPr lang="it-IT" sz="2400" b="1" dirty="0" smtClean="0"/>
              <a:t>FPT</a:t>
            </a:r>
          </a:p>
          <a:p>
            <a:pPr algn="ctr"/>
            <a:r>
              <a:rPr lang="it-IT" sz="2400" b="1" dirty="0" err="1" smtClean="0"/>
              <a:t>magnetic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field</a:t>
            </a:r>
            <a:endParaRPr lang="it-IT" sz="2400" b="1" dirty="0" smtClean="0"/>
          </a:p>
        </p:txBody>
      </p:sp>
      <p:cxnSp>
        <p:nvCxnSpPr>
          <p:cNvPr id="51" name="Connettore diritto 50"/>
          <p:cNvCxnSpPr/>
          <p:nvPr/>
        </p:nvCxnSpPr>
        <p:spPr>
          <a:xfrm flipH="1">
            <a:off x="3132473" y="3366908"/>
            <a:ext cx="607036" cy="17614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diritto 54"/>
          <p:cNvCxnSpPr/>
          <p:nvPr/>
        </p:nvCxnSpPr>
        <p:spPr>
          <a:xfrm>
            <a:off x="4450245" y="3681095"/>
            <a:ext cx="1084646" cy="14472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ttangolo 10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195" y="457200"/>
            <a:ext cx="652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2018</a:t>
            </a:r>
            <a:endParaRPr lang="it-IT" dirty="0"/>
          </a:p>
        </p:txBody>
      </p:sp>
      <p:pic>
        <p:nvPicPr>
          <p:cNvPr id="12" name="Picture 6" descr="http://www.arm.ac.uk/highlights/Animated_ORM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63281" y="5445759"/>
            <a:ext cx="2659188" cy="133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9539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652179" y="329072"/>
            <a:ext cx="7648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it-IT" sz="2800" b="1" u="sng" dirty="0" err="1" smtClean="0">
                <a:solidFill>
                  <a:srgbClr val="000000"/>
                </a:solidFill>
              </a:rPr>
              <a:t>Polarimeters@Osservatorio</a:t>
            </a:r>
            <a:r>
              <a:rPr lang="it-IT" sz="2800" b="1" u="sng" dirty="0" smtClean="0">
                <a:solidFill>
                  <a:srgbClr val="000000"/>
                </a:solidFill>
              </a:rPr>
              <a:t> Astrofisico di Catania</a:t>
            </a:r>
            <a:endParaRPr lang="it-IT" sz="2800" b="1" u="sng" dirty="0">
              <a:solidFill>
                <a:srgbClr val="000000"/>
              </a:solidFill>
            </a:endParaRPr>
          </a:p>
        </p:txBody>
      </p:sp>
      <p:pic>
        <p:nvPicPr>
          <p:cNvPr id="24" name="Immagine 23" descr="gm_figure5-eps-converted-t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" y="1650839"/>
            <a:ext cx="5247136" cy="2008729"/>
          </a:xfrm>
          <a:prstGeom prst="rect">
            <a:avLst/>
          </a:prstGeom>
        </p:spPr>
      </p:pic>
      <p:grpSp>
        <p:nvGrpSpPr>
          <p:cNvPr id="3" name="Gruppo 2"/>
          <p:cNvGrpSpPr/>
          <p:nvPr/>
        </p:nvGrpSpPr>
        <p:grpSpPr>
          <a:xfrm>
            <a:off x="124305" y="3950011"/>
            <a:ext cx="5350077" cy="2402155"/>
            <a:chOff x="124305" y="4119113"/>
            <a:chExt cx="5350077" cy="2402155"/>
          </a:xfrm>
        </p:grpSpPr>
        <p:grpSp>
          <p:nvGrpSpPr>
            <p:cNvPr id="13" name="Gruppo 12"/>
            <p:cNvGrpSpPr/>
            <p:nvPr/>
          </p:nvGrpSpPr>
          <p:grpSpPr>
            <a:xfrm>
              <a:off x="124305" y="4119113"/>
              <a:ext cx="5350077" cy="1714483"/>
              <a:chOff x="-114755" y="4990117"/>
              <a:chExt cx="5350077" cy="1714483"/>
            </a:xfrm>
          </p:grpSpPr>
          <p:sp>
            <p:nvSpPr>
              <p:cNvPr id="8" name="Rettangolo 7"/>
              <p:cNvSpPr/>
              <p:nvPr/>
            </p:nvSpPr>
            <p:spPr>
              <a:xfrm>
                <a:off x="-114755" y="4990117"/>
                <a:ext cx="5350077" cy="1714483"/>
              </a:xfrm>
              <a:prstGeom prst="rect">
                <a:avLst/>
              </a:prstGeom>
              <a:solidFill>
                <a:schemeClr val="tx1"/>
              </a:solidFill>
              <a:ln w="57150" cmpd="sng">
                <a:solidFill>
                  <a:srgbClr val="1B6CE3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t-IT" sz="2400" dirty="0" smtClean="0">
                    <a:solidFill>
                      <a:srgbClr val="1B6CE3"/>
                    </a:solidFill>
                  </a:rPr>
                  <a:t>Spectra of </a:t>
                </a:r>
                <a:r>
                  <a:rPr lang="it-IT" sz="2400" dirty="0" err="1" smtClean="0">
                    <a:solidFill>
                      <a:srgbClr val="1B6CE3"/>
                    </a:solidFill>
                  </a:rPr>
                  <a:t>hollow</a:t>
                </a:r>
                <a:r>
                  <a:rPr lang="it-IT" sz="2400" dirty="0" smtClean="0">
                    <a:solidFill>
                      <a:srgbClr val="1B6CE3"/>
                    </a:solidFill>
                  </a:rPr>
                  <a:t> </a:t>
                </a:r>
                <a:r>
                  <a:rPr lang="it-IT" sz="2400" dirty="0" err="1" smtClean="0">
                    <a:solidFill>
                      <a:srgbClr val="1B6CE3"/>
                    </a:solidFill>
                  </a:rPr>
                  <a:t>cathode</a:t>
                </a:r>
                <a:r>
                  <a:rPr lang="it-IT" sz="2400" dirty="0" smtClean="0">
                    <a:solidFill>
                      <a:srgbClr val="1B6CE3"/>
                    </a:solidFill>
                  </a:rPr>
                  <a:t> </a:t>
                </a:r>
                <a:r>
                  <a:rPr lang="it-IT" sz="2400" dirty="0" err="1" smtClean="0">
                    <a:solidFill>
                      <a:srgbClr val="1B6CE3"/>
                    </a:solidFill>
                  </a:rPr>
                  <a:t>Th</a:t>
                </a:r>
                <a:r>
                  <a:rPr lang="it-IT" sz="2400" dirty="0" smtClean="0">
                    <a:solidFill>
                      <a:srgbClr val="1B6CE3"/>
                    </a:solidFill>
                  </a:rPr>
                  <a:t>-Ne </a:t>
                </a:r>
                <a:r>
                  <a:rPr lang="it-IT" sz="2400" dirty="0" err="1" smtClean="0">
                    <a:solidFill>
                      <a:srgbClr val="1B6CE3"/>
                    </a:solidFill>
                  </a:rPr>
                  <a:t>lamp</a:t>
                </a:r>
                <a:endParaRPr lang="it-IT" sz="2400" dirty="0">
                  <a:solidFill>
                    <a:srgbClr val="1B6CE3"/>
                  </a:solidFill>
                </a:endParaRPr>
              </a:p>
              <a:p>
                <a:r>
                  <a:rPr lang="it-IT" sz="2400" dirty="0" smtClean="0">
                    <a:solidFill>
                      <a:srgbClr val="1B6CE3"/>
                    </a:solidFill>
                  </a:rPr>
                  <a:t>            with FRESCO (R=20000)</a:t>
                </a:r>
              </a:p>
              <a:p>
                <a:pPr>
                  <a:lnSpc>
                    <a:spcPct val="140000"/>
                  </a:lnSpc>
                </a:pPr>
                <a:r>
                  <a:rPr lang="it-IT" sz="2400" dirty="0" smtClean="0">
                    <a:solidFill>
                      <a:srgbClr val="800000"/>
                    </a:solidFill>
                  </a:rPr>
                  <a:t>           </a:t>
                </a:r>
                <a:r>
                  <a:rPr lang="it-IT" sz="2400" dirty="0" smtClean="0">
                    <a:solidFill>
                      <a:srgbClr val="FF0000"/>
                    </a:solidFill>
                  </a:rPr>
                  <a:t>without B</a:t>
                </a:r>
              </a:p>
              <a:p>
                <a:r>
                  <a:rPr lang="it-IT" sz="2400" dirty="0" smtClean="0">
                    <a:solidFill>
                      <a:schemeClr val="bg1"/>
                    </a:solidFill>
                  </a:rPr>
                  <a:t>           with |B|≈ 100 G, </a:t>
                </a:r>
                <a:r>
                  <a:rPr lang="it-IT" sz="2400" dirty="0" err="1" smtClean="0">
                    <a:solidFill>
                      <a:schemeClr val="bg1"/>
                    </a:solidFill>
                  </a:rPr>
                  <a:t>along</a:t>
                </a:r>
                <a:r>
                  <a:rPr lang="it-IT" sz="2400" dirty="0" smtClean="0">
                    <a:solidFill>
                      <a:schemeClr val="bg1"/>
                    </a:solidFill>
                  </a:rPr>
                  <a:t> B</a:t>
                </a:r>
                <a:endParaRPr lang="it-IT" sz="24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11" name="Connettore 1 10"/>
              <p:cNvCxnSpPr/>
              <p:nvPr/>
            </p:nvCxnSpPr>
            <p:spPr>
              <a:xfrm>
                <a:off x="76972" y="6497838"/>
                <a:ext cx="493059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ttore 1 11"/>
              <p:cNvCxnSpPr/>
              <p:nvPr/>
            </p:nvCxnSpPr>
            <p:spPr>
              <a:xfrm>
                <a:off x="74875" y="6129584"/>
                <a:ext cx="493059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uppo 18"/>
            <p:cNvGrpSpPr/>
            <p:nvPr/>
          </p:nvGrpSpPr>
          <p:grpSpPr>
            <a:xfrm>
              <a:off x="4585776" y="4917628"/>
              <a:ext cx="166939" cy="1603640"/>
              <a:chOff x="1719110" y="2834917"/>
              <a:chExt cx="243755" cy="2629659"/>
            </a:xfrm>
          </p:grpSpPr>
          <p:sp>
            <p:nvSpPr>
              <p:cNvPr id="27" name="Rettangolo 26"/>
              <p:cNvSpPr/>
              <p:nvPr/>
            </p:nvSpPr>
            <p:spPr>
              <a:xfrm>
                <a:off x="1719110" y="5041263"/>
                <a:ext cx="166779" cy="4233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8" name="Rettangolo 27"/>
              <p:cNvSpPr/>
              <p:nvPr/>
            </p:nvSpPr>
            <p:spPr>
              <a:xfrm flipH="1">
                <a:off x="1796086" y="2834917"/>
                <a:ext cx="166779" cy="2421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pic>
        <p:nvPicPr>
          <p:cNvPr id="30" name="Immagin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5263" y="1402300"/>
            <a:ext cx="3638345" cy="5170280"/>
          </a:xfrm>
          <a:prstGeom prst="rect">
            <a:avLst/>
          </a:prstGeom>
          <a:ln w="57150" cmpd="sng">
            <a:solidFill>
              <a:srgbClr val="1B6CE3"/>
            </a:solidFill>
          </a:ln>
        </p:spPr>
      </p:pic>
      <p:sp>
        <p:nvSpPr>
          <p:cNvPr id="21" name="Rettangolo 20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</p:spTree>
    <p:extLst>
      <p:ext uri="{BB962C8B-B14F-4D97-AF65-F5344CB8AC3E}">
        <p14:creationId xmlns:p14="http://schemas.microsoft.com/office/powerpoint/2010/main" val="1621307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3" y="3567112"/>
            <a:ext cx="6705135" cy="345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2" name="Rettangolo 31"/>
          <p:cNvSpPr/>
          <p:nvPr/>
        </p:nvSpPr>
        <p:spPr>
          <a:xfrm>
            <a:off x="4608945" y="3844554"/>
            <a:ext cx="1514764" cy="524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CasellaDiTesto 41"/>
          <p:cNvSpPr txBox="1"/>
          <p:nvPr/>
        </p:nvSpPr>
        <p:spPr>
          <a:xfrm>
            <a:off x="4146143" y="57787"/>
            <a:ext cx="4521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Stift</a:t>
            </a:r>
            <a:r>
              <a:rPr lang="it-IT" dirty="0" smtClean="0"/>
              <a:t>, Leone &amp; </a:t>
            </a:r>
            <a:r>
              <a:rPr lang="it-IT" dirty="0" err="1" smtClean="0"/>
              <a:t>Cowley</a:t>
            </a:r>
            <a:r>
              <a:rPr lang="it-IT" dirty="0" smtClean="0"/>
              <a:t> 2012, MNRAS 419, 2912</a:t>
            </a:r>
            <a:endParaRPr lang="it-IT" dirty="0"/>
          </a:p>
        </p:txBody>
      </p:sp>
      <p:sp>
        <p:nvSpPr>
          <p:cNvPr id="20" name="Rettangolo 19"/>
          <p:cNvSpPr/>
          <p:nvPr/>
        </p:nvSpPr>
        <p:spPr>
          <a:xfrm>
            <a:off x="40010" y="57787"/>
            <a:ext cx="3940325" cy="20250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 smtClean="0">
                <a:solidFill>
                  <a:srgbClr val="FFFFFF"/>
                </a:solidFill>
              </a:rPr>
              <a:t>COSSAM</a:t>
            </a:r>
          </a:p>
          <a:p>
            <a:pPr algn="ctr"/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COdice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per la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Sintesi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Spettrale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nelle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Atmosfere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Magnetiche</a:t>
            </a:r>
            <a:endParaRPr lang="en-GB" dirty="0">
              <a:solidFill>
                <a:srgbClr val="0000FF"/>
              </a:solidFill>
              <a:latin typeface="Nimbus Roman No9 L" charset="0"/>
              <a:cs typeface="HG Mincho Light J" charset="0"/>
            </a:endParaRPr>
          </a:p>
          <a:p>
            <a:pPr algn="ctr"/>
            <a:r>
              <a:rPr lang="it-IT" sz="2000" b="1" dirty="0" smtClean="0">
                <a:solidFill>
                  <a:srgbClr val="FF0000"/>
                </a:solidFill>
              </a:rPr>
              <a:t>LTE </a:t>
            </a:r>
            <a:r>
              <a:rPr lang="it-IT" sz="2000" b="1" dirty="0" err="1" smtClean="0">
                <a:solidFill>
                  <a:srgbClr val="FF0000"/>
                </a:solidFill>
              </a:rPr>
              <a:t>populations</a:t>
            </a:r>
            <a:endParaRPr lang="it-IT" sz="2000" b="1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dirty="0" err="1" smtClean="0">
                <a:solidFill>
                  <a:srgbClr val="FF0000"/>
                </a:solidFill>
              </a:rPr>
              <a:t>Zeeman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</a:rPr>
              <a:t>Splitting</a:t>
            </a:r>
            <a:endParaRPr lang="it-IT" sz="2000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dirty="0" err="1" smtClean="0">
                <a:solidFill>
                  <a:srgbClr val="FF0000"/>
                </a:solidFill>
              </a:rPr>
              <a:t>Polarised</a:t>
            </a:r>
            <a:r>
              <a:rPr lang="it-IT" sz="2000" dirty="0" smtClean="0">
                <a:solidFill>
                  <a:srgbClr val="FF0000"/>
                </a:solidFill>
              </a:rPr>
              <a:t> Radiative Transfer</a:t>
            </a:r>
            <a:endParaRPr lang="it-IT" dirty="0">
              <a:solidFill>
                <a:srgbClr val="1FFF6A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721798" y="6246421"/>
            <a:ext cx="110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sym typeface="Wingdings"/>
              </a:rPr>
              <a:t>|B|= 5 </a:t>
            </a:r>
            <a:r>
              <a:rPr lang="it-IT" dirty="0" err="1" smtClean="0">
                <a:solidFill>
                  <a:prstClr val="black"/>
                </a:solidFill>
                <a:sym typeface="Wingdings"/>
              </a:rPr>
              <a:t>kG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6721798" y="5308627"/>
            <a:ext cx="1681162" cy="573613"/>
            <a:chOff x="7114045" y="5299141"/>
            <a:chExt cx="1681162" cy="573613"/>
          </a:xfrm>
        </p:grpSpPr>
        <p:grpSp>
          <p:nvGrpSpPr>
            <p:cNvPr id="23" name="Gruppo 17"/>
            <p:cNvGrpSpPr>
              <a:grpSpLocks/>
            </p:cNvGrpSpPr>
            <p:nvPr/>
          </p:nvGrpSpPr>
          <p:grpSpPr bwMode="auto">
            <a:xfrm>
              <a:off x="7128310" y="5595434"/>
              <a:ext cx="1465168" cy="277320"/>
              <a:chOff x="4709541" y="992597"/>
              <a:chExt cx="1465229" cy="207939"/>
            </a:xfrm>
          </p:grpSpPr>
          <p:cxnSp>
            <p:nvCxnSpPr>
              <p:cNvPr id="26" name="Connettore 1 25"/>
              <p:cNvCxnSpPr/>
              <p:nvPr/>
            </p:nvCxnSpPr>
            <p:spPr bwMode="auto">
              <a:xfrm>
                <a:off x="4709541" y="1105295"/>
                <a:ext cx="38895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Shape 162"/>
              <p:cNvSpPr/>
              <p:nvPr/>
            </p:nvSpPr>
            <p:spPr bwMode="auto">
              <a:xfrm>
                <a:off x="4903129" y="992597"/>
                <a:ext cx="1271641" cy="20793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spAutoFit/>
              </a:bodyPr>
              <a:lstStyle>
                <a:lvl1pPr algn="l" defTabSz="457200">
                  <a:defRPr sz="4400" b="1" i="1">
                    <a:solidFill>
                      <a:schemeClr val="accent1">
                        <a:hueOff val="40199"/>
                        <a:satOff val="4101"/>
                        <a:lumOff val="-20642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600" b="0" dirty="0" smtClean="0">
                    <a:solidFill>
                      <a:srgbClr val="FF0000"/>
                    </a:solidFill>
                    <a:latin typeface="+mn-lt"/>
                  </a:rPr>
                  <a:t>synthetic</a:t>
                </a:r>
                <a:endParaRPr sz="1600" b="0" dirty="0">
                  <a:solidFill>
                    <a:srgbClr val="FF0000"/>
                  </a:solidFill>
                  <a:latin typeface="+mn-lt"/>
                </a:endParaRPr>
              </a:p>
            </p:txBody>
          </p:sp>
        </p:grpSp>
        <p:sp>
          <p:nvSpPr>
            <p:cNvPr id="24" name="Shape 162"/>
            <p:cNvSpPr/>
            <p:nvPr/>
          </p:nvSpPr>
          <p:spPr bwMode="auto">
            <a:xfrm>
              <a:off x="7114045" y="5299141"/>
              <a:ext cx="1681162" cy="2773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lIns="35719" tIns="35719" rIns="35719" bIns="35719" anchor="ctr">
              <a:spAutoFit/>
            </a:bodyPr>
            <a:lstStyle>
              <a:lvl1pPr algn="l" defTabSz="457200">
                <a:defRPr sz="4400" b="1" i="1">
                  <a:solidFill>
                    <a:schemeClr val="accent1">
                      <a:hueOff val="40199"/>
                      <a:satOff val="4101"/>
                      <a:lumOff val="-20642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0" dirty="0" smtClean="0">
                  <a:solidFill>
                    <a:schemeClr val="tx1"/>
                  </a:solidFill>
                  <a:latin typeface="+mn-lt"/>
                </a:rPr>
                <a:t>observed</a:t>
              </a:r>
              <a:endParaRPr sz="1600" b="0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25" name="Connettore 1 24"/>
            <p:cNvCxnSpPr/>
            <p:nvPr/>
          </p:nvCxnSpPr>
          <p:spPr bwMode="auto">
            <a:xfrm>
              <a:off x="7123504" y="5458011"/>
              <a:ext cx="384175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o 20"/>
          <p:cNvGrpSpPr/>
          <p:nvPr/>
        </p:nvGrpSpPr>
        <p:grpSpPr>
          <a:xfrm>
            <a:off x="4158607" y="929193"/>
            <a:ext cx="4651015" cy="3218180"/>
            <a:chOff x="640990" y="1767840"/>
            <a:chExt cx="8299809" cy="4975860"/>
          </a:xfrm>
        </p:grpSpPr>
        <p:pic>
          <p:nvPicPr>
            <p:cNvPr id="28" name="Immagine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990" y="1767840"/>
              <a:ext cx="3410309" cy="4975860"/>
            </a:xfrm>
            <a:prstGeom prst="rect">
              <a:avLst/>
            </a:prstGeom>
          </p:spPr>
        </p:pic>
        <p:grpSp>
          <p:nvGrpSpPr>
            <p:cNvPr id="29" name="Gruppo 28"/>
            <p:cNvGrpSpPr/>
            <p:nvPr/>
          </p:nvGrpSpPr>
          <p:grpSpPr>
            <a:xfrm>
              <a:off x="1395431" y="1772462"/>
              <a:ext cx="7545368" cy="4971238"/>
              <a:chOff x="1395431" y="1772462"/>
              <a:chExt cx="7545368" cy="4971238"/>
            </a:xfrm>
          </p:grpSpPr>
          <p:grpSp>
            <p:nvGrpSpPr>
              <p:cNvPr id="30" name="Gruppo 29"/>
              <p:cNvGrpSpPr/>
              <p:nvPr/>
            </p:nvGrpSpPr>
            <p:grpSpPr>
              <a:xfrm>
                <a:off x="1395431" y="1879600"/>
                <a:ext cx="7545368" cy="4864100"/>
                <a:chOff x="1395431" y="1879600"/>
                <a:chExt cx="7545368" cy="4864100"/>
              </a:xfrm>
            </p:grpSpPr>
            <p:pic>
              <p:nvPicPr>
                <p:cNvPr id="41" name="Immagine 40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14311" y="1879600"/>
                  <a:ext cx="3226488" cy="4864100"/>
                </a:xfrm>
                <a:prstGeom prst="rect">
                  <a:avLst/>
                </a:prstGeom>
              </p:spPr>
            </p:pic>
            <p:sp>
              <p:nvSpPr>
                <p:cNvPr id="43" name="Freccia destra 42"/>
                <p:cNvSpPr/>
                <p:nvPr/>
              </p:nvSpPr>
              <p:spPr>
                <a:xfrm>
                  <a:off x="4246880" y="3982720"/>
                  <a:ext cx="1259840" cy="447040"/>
                </a:xfrm>
                <a:prstGeom prst="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pic>
              <p:nvPicPr>
                <p:cNvPr id="44" name="Picture 1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95431" y="3935610"/>
                  <a:ext cx="1882127" cy="537438"/>
                </a:xfrm>
                <a:prstGeom prst="rect">
                  <a:avLst/>
                </a:prstGeom>
                <a:solidFill>
                  <a:schemeClr val="bg1"/>
                </a:solidFill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</p:pic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90348" y="3965678"/>
                  <a:ext cx="2752412" cy="446410"/>
                </a:xfrm>
                <a:prstGeom prst="rect">
                  <a:avLst/>
                </a:prstGeom>
                <a:solidFill>
                  <a:schemeClr val="bg1"/>
                </a:solidFill>
                <a:ln w="9360">
                  <a:noFill/>
                  <a:miter lim="800000"/>
                  <a:headEnd/>
                  <a:tailEnd/>
                </a:ln>
                <a:extLst/>
              </p:spPr>
            </p:pic>
          </p:grpSp>
          <p:sp>
            <p:nvSpPr>
              <p:cNvPr id="31" name="CasellaDiTesto 30"/>
              <p:cNvSpPr txBox="1"/>
              <p:nvPr/>
            </p:nvSpPr>
            <p:spPr>
              <a:xfrm>
                <a:off x="2955742" y="1772462"/>
                <a:ext cx="65264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>
                    <a:solidFill>
                      <a:schemeClr val="bg1"/>
                    </a:solidFill>
                  </a:rPr>
                  <a:t>1939</a:t>
                </a:r>
                <a:endParaRPr lang="it-IT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CasellaDiTesto 32"/>
              <p:cNvSpPr txBox="1"/>
              <p:nvPr/>
            </p:nvSpPr>
            <p:spPr>
              <a:xfrm>
                <a:off x="7843256" y="1796454"/>
                <a:ext cx="65264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>
                    <a:solidFill>
                      <a:schemeClr val="bg1"/>
                    </a:solidFill>
                  </a:rPr>
                  <a:t>2004</a:t>
                </a:r>
                <a:endParaRPr lang="it-IT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61650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3190637" y="63461"/>
            <a:ext cx="6149776" cy="3674084"/>
            <a:chOff x="2973574" y="20649"/>
            <a:chExt cx="6149776" cy="3674084"/>
          </a:xfrm>
        </p:grpSpPr>
        <p:grpSp>
          <p:nvGrpSpPr>
            <p:cNvPr id="3" name="Gruppo 2"/>
            <p:cNvGrpSpPr/>
            <p:nvPr/>
          </p:nvGrpSpPr>
          <p:grpSpPr>
            <a:xfrm>
              <a:off x="2973574" y="20649"/>
              <a:ext cx="6149776" cy="3674084"/>
              <a:chOff x="2973574" y="20649"/>
              <a:chExt cx="6149776" cy="3674084"/>
            </a:xfrm>
          </p:grpSpPr>
          <p:pic>
            <p:nvPicPr>
              <p:cNvPr id="9" name="Immagine 8" descr="Immagine 3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73574" y="20649"/>
                <a:ext cx="6149776" cy="3674084"/>
              </a:xfrm>
              <a:prstGeom prst="rect">
                <a:avLst/>
              </a:prstGeom>
            </p:spPr>
          </p:pic>
          <p:sp>
            <p:nvSpPr>
              <p:cNvPr id="10" name="Rettangolo 9"/>
              <p:cNvSpPr/>
              <p:nvPr/>
            </p:nvSpPr>
            <p:spPr>
              <a:xfrm>
                <a:off x="6037523" y="521434"/>
                <a:ext cx="1964284" cy="263223"/>
              </a:xfrm>
              <a:prstGeom prst="rect">
                <a:avLst/>
              </a:prstGeom>
              <a:solidFill>
                <a:srgbClr val="FFFF00">
                  <a:alpha val="13000"/>
                </a:srgbClr>
              </a:solidFill>
              <a:ln w="19050"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cxnSp>
          <p:nvCxnSpPr>
            <p:cNvPr id="15" name="Connettore 1 14"/>
            <p:cNvCxnSpPr/>
            <p:nvPr/>
          </p:nvCxnSpPr>
          <p:spPr>
            <a:xfrm>
              <a:off x="6711191" y="2444427"/>
              <a:ext cx="159003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Connettore 1 22"/>
          <p:cNvCxnSpPr/>
          <p:nvPr/>
        </p:nvCxnSpPr>
        <p:spPr>
          <a:xfrm flipV="1">
            <a:off x="6066592" y="2797924"/>
            <a:ext cx="248243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4" name="Gruppo 23"/>
          <p:cNvGrpSpPr/>
          <p:nvPr/>
        </p:nvGrpSpPr>
        <p:grpSpPr>
          <a:xfrm>
            <a:off x="3040516" y="1075466"/>
            <a:ext cx="6093433" cy="3261104"/>
            <a:chOff x="-97808" y="474925"/>
            <a:chExt cx="6093433" cy="3261104"/>
          </a:xfrm>
        </p:grpSpPr>
        <p:pic>
          <p:nvPicPr>
            <p:cNvPr id="25" name="Immagine 24" descr="Immagine 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808" y="474925"/>
              <a:ext cx="6093433" cy="3261104"/>
            </a:xfrm>
            <a:prstGeom prst="rect">
              <a:avLst/>
            </a:prstGeom>
          </p:spPr>
        </p:pic>
        <p:sp>
          <p:nvSpPr>
            <p:cNvPr id="27" name="Rettangolo 26"/>
            <p:cNvSpPr/>
            <p:nvPr/>
          </p:nvSpPr>
          <p:spPr>
            <a:xfrm>
              <a:off x="988640" y="1024864"/>
              <a:ext cx="931794" cy="263223"/>
            </a:xfrm>
            <a:prstGeom prst="rect">
              <a:avLst/>
            </a:prstGeom>
            <a:solidFill>
              <a:srgbClr val="FFFF00">
                <a:alpha val="13000"/>
              </a:srgb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Rettangolo 28"/>
            <p:cNvSpPr/>
            <p:nvPr/>
          </p:nvSpPr>
          <p:spPr>
            <a:xfrm>
              <a:off x="3282422" y="1024864"/>
              <a:ext cx="541920" cy="263223"/>
            </a:xfrm>
            <a:prstGeom prst="rect">
              <a:avLst/>
            </a:prstGeom>
            <a:solidFill>
              <a:srgbClr val="FFFF00">
                <a:alpha val="13000"/>
              </a:srgbClr>
            </a:solidFill>
            <a:ln w="1905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2" name="Gruppo 11"/>
          <p:cNvGrpSpPr/>
          <p:nvPr/>
        </p:nvGrpSpPr>
        <p:grpSpPr>
          <a:xfrm>
            <a:off x="70228" y="2315687"/>
            <a:ext cx="5996364" cy="5205869"/>
            <a:chOff x="-24772" y="1817378"/>
            <a:chExt cx="5747378" cy="5015428"/>
          </a:xfrm>
        </p:grpSpPr>
        <p:grpSp>
          <p:nvGrpSpPr>
            <p:cNvPr id="11" name="Gruppo 10"/>
            <p:cNvGrpSpPr/>
            <p:nvPr/>
          </p:nvGrpSpPr>
          <p:grpSpPr>
            <a:xfrm>
              <a:off x="-24772" y="1817378"/>
              <a:ext cx="5747378" cy="5015428"/>
              <a:chOff x="-24772" y="1817378"/>
              <a:chExt cx="5747378" cy="5015428"/>
            </a:xfrm>
          </p:grpSpPr>
          <p:grpSp>
            <p:nvGrpSpPr>
              <p:cNvPr id="40" name="Gruppo 39"/>
              <p:cNvGrpSpPr/>
              <p:nvPr/>
            </p:nvGrpSpPr>
            <p:grpSpPr>
              <a:xfrm>
                <a:off x="-24772" y="1817378"/>
                <a:ext cx="5747378" cy="5015428"/>
                <a:chOff x="78477" y="998213"/>
                <a:chExt cx="6381046" cy="5501225"/>
              </a:xfrm>
            </p:grpSpPr>
            <p:pic>
              <p:nvPicPr>
                <p:cNvPr id="41" name="Immagine 40" descr="Immagine 8.png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7900" y="5796073"/>
                  <a:ext cx="5079857" cy="703365"/>
                </a:xfrm>
                <a:prstGeom prst="rect">
                  <a:avLst/>
                </a:prstGeom>
              </p:spPr>
            </p:pic>
            <p:pic>
              <p:nvPicPr>
                <p:cNvPr id="42" name="Immagine 41" descr="Immagine 10.png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477" y="998213"/>
                  <a:ext cx="6381046" cy="4769885"/>
                </a:xfrm>
                <a:prstGeom prst="rect">
                  <a:avLst/>
                </a:prstGeom>
              </p:spPr>
            </p:pic>
          </p:grpSp>
          <p:sp>
            <p:nvSpPr>
              <p:cNvPr id="46" name="Rettangolo 45"/>
              <p:cNvSpPr/>
              <p:nvPr/>
            </p:nvSpPr>
            <p:spPr>
              <a:xfrm>
                <a:off x="3469170" y="2106183"/>
                <a:ext cx="1755235" cy="13421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50" name="Immagine 49" descr="Immagine 4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4387" y="2744064"/>
              <a:ext cx="1485939" cy="1076121"/>
            </a:xfrm>
            <a:prstGeom prst="rect">
              <a:avLst/>
            </a:prstGeom>
          </p:spPr>
        </p:pic>
      </p:grpSp>
      <p:grpSp>
        <p:nvGrpSpPr>
          <p:cNvPr id="31" name="Gruppo 30"/>
          <p:cNvGrpSpPr/>
          <p:nvPr/>
        </p:nvGrpSpPr>
        <p:grpSpPr>
          <a:xfrm>
            <a:off x="6728455" y="4394542"/>
            <a:ext cx="2225540" cy="2389955"/>
            <a:chOff x="-51624" y="0"/>
            <a:chExt cx="2292131" cy="2361293"/>
          </a:xfrm>
        </p:grpSpPr>
        <p:pic>
          <p:nvPicPr>
            <p:cNvPr id="32" name="Immagine 31" descr="SOHO.gif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2240506" cy="2249258"/>
            </a:xfrm>
            <a:prstGeom prst="rect">
              <a:avLst/>
            </a:prstGeom>
          </p:spPr>
        </p:pic>
        <p:sp>
          <p:nvSpPr>
            <p:cNvPr id="33" name="CasellaDiTesto 32"/>
            <p:cNvSpPr txBox="1"/>
            <p:nvPr/>
          </p:nvSpPr>
          <p:spPr>
            <a:xfrm>
              <a:off x="-51624" y="1828889"/>
              <a:ext cx="2058681" cy="5324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200" dirty="0" smtClean="0">
                  <a:solidFill>
                    <a:schemeClr val="bg1"/>
                  </a:solidFill>
                </a:rPr>
                <a:t>SOHO </a:t>
              </a:r>
              <a:r>
                <a:rPr lang="it-IT" sz="1400" dirty="0" smtClean="0">
                  <a:solidFill>
                    <a:schemeClr val="bg1"/>
                  </a:solidFill>
                </a:rPr>
                <a:t>(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Dec</a:t>
              </a:r>
              <a:r>
                <a:rPr lang="it-IT" sz="1400" dirty="0" smtClean="0">
                  <a:solidFill>
                    <a:schemeClr val="bg1"/>
                  </a:solidFill>
                </a:rPr>
                <a:t>. 1995)</a:t>
              </a:r>
              <a:endParaRPr lang="it-IT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ttangolo 25"/>
          <p:cNvSpPr/>
          <p:nvPr/>
        </p:nvSpPr>
        <p:spPr>
          <a:xfrm>
            <a:off x="22729" y="-8925"/>
            <a:ext cx="3112788" cy="2277112"/>
          </a:xfrm>
          <a:prstGeom prst="rect">
            <a:avLst/>
          </a:prstGeom>
          <a:solidFill>
            <a:schemeClr val="tx1"/>
          </a:solidFill>
          <a:ln w="76200" cmpd="sng">
            <a:solidFill>
              <a:srgbClr val="42B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CHIANTI</a:t>
            </a:r>
          </a:p>
          <a:p>
            <a:pPr algn="ctr"/>
            <a:endParaRPr lang="it-IT" dirty="0" smtClean="0">
              <a:solidFill>
                <a:srgbClr val="FF0000"/>
              </a:solidFill>
            </a:endParaRPr>
          </a:p>
          <a:p>
            <a:pPr algn="ctr"/>
            <a:endParaRPr lang="it-IT" dirty="0" smtClean="0">
              <a:solidFill>
                <a:srgbClr val="FF0000"/>
              </a:solidFill>
            </a:endParaRPr>
          </a:p>
          <a:p>
            <a:pPr algn="ctr"/>
            <a:r>
              <a:rPr lang="it-IT" sz="2400" b="1" dirty="0">
                <a:solidFill>
                  <a:srgbClr val="42BDFF"/>
                </a:solidFill>
              </a:rPr>
              <a:t>n</a:t>
            </a:r>
            <a:r>
              <a:rPr lang="it-IT" sz="2400" b="1" dirty="0" smtClean="0">
                <a:solidFill>
                  <a:srgbClr val="42BDFF"/>
                </a:solidFill>
              </a:rPr>
              <a:t>on-LTE </a:t>
            </a:r>
            <a:r>
              <a:rPr lang="it-IT" sz="2400" b="1" dirty="0" err="1" smtClean="0">
                <a:solidFill>
                  <a:srgbClr val="42BDFF"/>
                </a:solidFill>
              </a:rPr>
              <a:t>populations</a:t>
            </a:r>
            <a:endParaRPr lang="it-IT" sz="2400" b="1" dirty="0" smtClean="0">
              <a:solidFill>
                <a:srgbClr val="42BDFF"/>
              </a:solidFill>
            </a:endParaRPr>
          </a:p>
          <a:p>
            <a:pPr algn="ctr"/>
            <a:r>
              <a:rPr lang="it-IT" sz="2200" dirty="0" err="1" smtClean="0">
                <a:solidFill>
                  <a:srgbClr val="42BDFF"/>
                </a:solidFill>
              </a:rPr>
              <a:t>Unpolarised</a:t>
            </a:r>
            <a:r>
              <a:rPr lang="it-IT" sz="2200" dirty="0" smtClean="0">
                <a:solidFill>
                  <a:srgbClr val="42BDFF"/>
                </a:solidFill>
              </a:rPr>
              <a:t> Radiative Transfer</a:t>
            </a:r>
          </a:p>
          <a:p>
            <a:pPr algn="ctr"/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682185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54046" y="329072"/>
            <a:ext cx="64885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i="1" dirty="0" err="1" smtClean="0"/>
              <a:t>Magnetised</a:t>
            </a:r>
            <a:r>
              <a:rPr lang="it-IT" sz="2800" b="1" i="1" dirty="0" smtClean="0"/>
              <a:t> </a:t>
            </a:r>
            <a:r>
              <a:rPr lang="it-IT" sz="2800" b="1" i="1" dirty="0" err="1" smtClean="0"/>
              <a:t>Plasmas</a:t>
            </a:r>
            <a:endParaRPr lang="it-IT" sz="2800" b="1" i="1" dirty="0" smtClean="0"/>
          </a:p>
          <a:p>
            <a:pPr algn="ctr"/>
            <a:r>
              <a:rPr lang="it-IT" sz="2800" b="1" i="1" dirty="0" err="1" smtClean="0"/>
              <a:t>Merging</a:t>
            </a:r>
            <a:r>
              <a:rPr lang="it-IT" sz="2800" b="1" i="1" dirty="0" smtClean="0"/>
              <a:t> CHIANTI &amp; COSSAM</a:t>
            </a:r>
            <a:endParaRPr lang="it-IT" sz="2800" b="1" i="1" dirty="0"/>
          </a:p>
        </p:txBody>
      </p:sp>
      <p:sp>
        <p:nvSpPr>
          <p:cNvPr id="3" name="Rettangolo 2"/>
          <p:cNvSpPr/>
          <p:nvPr/>
        </p:nvSpPr>
        <p:spPr>
          <a:xfrm>
            <a:off x="4612035" y="1353021"/>
            <a:ext cx="3692996" cy="2161508"/>
          </a:xfrm>
          <a:prstGeom prst="rect">
            <a:avLst/>
          </a:prstGeom>
          <a:solidFill>
            <a:srgbClr val="000000"/>
          </a:solidFill>
          <a:ln w="76200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rgbClr val="FFFFFF"/>
                </a:solidFill>
              </a:rPr>
              <a:t>COSSAM</a:t>
            </a:r>
          </a:p>
          <a:p>
            <a:pPr algn="ctr"/>
            <a:endParaRPr lang="it-IT" dirty="0" smtClean="0">
              <a:solidFill>
                <a:srgbClr val="008000"/>
              </a:solidFill>
            </a:endParaRPr>
          </a:p>
          <a:p>
            <a:pPr algn="ctr"/>
            <a:r>
              <a:rPr lang="it-IT" sz="2200" dirty="0" smtClean="0">
                <a:solidFill>
                  <a:srgbClr val="FFFF00"/>
                </a:solidFill>
              </a:rPr>
              <a:t>LTE </a:t>
            </a:r>
            <a:r>
              <a:rPr lang="it-IT" sz="2200" dirty="0" err="1" smtClean="0">
                <a:solidFill>
                  <a:srgbClr val="FFFF00"/>
                </a:solidFill>
              </a:rPr>
              <a:t>populations</a:t>
            </a:r>
            <a:endParaRPr lang="it-IT" sz="2200" dirty="0" smtClean="0">
              <a:solidFill>
                <a:srgbClr val="FFFF00"/>
              </a:solidFill>
            </a:endParaRPr>
          </a:p>
          <a:p>
            <a:pPr algn="ctr"/>
            <a:r>
              <a:rPr lang="it-IT" sz="2200" dirty="0" err="1" smtClean="0">
                <a:solidFill>
                  <a:srgbClr val="FFFF00"/>
                </a:solidFill>
              </a:rPr>
              <a:t>Zeeman</a:t>
            </a:r>
            <a:r>
              <a:rPr lang="it-IT" sz="2200" dirty="0" smtClean="0">
                <a:solidFill>
                  <a:srgbClr val="FFFF00"/>
                </a:solidFill>
              </a:rPr>
              <a:t> </a:t>
            </a:r>
            <a:r>
              <a:rPr lang="it-IT" sz="2200" dirty="0" err="1" smtClean="0">
                <a:solidFill>
                  <a:srgbClr val="FFFF00"/>
                </a:solidFill>
              </a:rPr>
              <a:t>Splitting</a:t>
            </a:r>
            <a:endParaRPr lang="it-IT" sz="2200" dirty="0" smtClean="0">
              <a:solidFill>
                <a:srgbClr val="FFFF00"/>
              </a:solidFill>
            </a:endParaRPr>
          </a:p>
          <a:p>
            <a:pPr algn="ctr"/>
            <a:r>
              <a:rPr lang="it-IT" sz="2200" b="1" dirty="0" err="1" smtClean="0">
                <a:solidFill>
                  <a:srgbClr val="FFFF00"/>
                </a:solidFill>
              </a:rPr>
              <a:t>Polarised</a:t>
            </a:r>
            <a:r>
              <a:rPr lang="it-IT" sz="2200" b="1" dirty="0" smtClean="0">
                <a:solidFill>
                  <a:srgbClr val="FFFF00"/>
                </a:solidFill>
              </a:rPr>
              <a:t> Radiative Transfer</a:t>
            </a:r>
          </a:p>
          <a:p>
            <a:pPr algn="ctr"/>
            <a:endParaRPr lang="it-IT" dirty="0">
              <a:solidFill>
                <a:srgbClr val="1FFF6A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4403" y="1353021"/>
            <a:ext cx="3533294" cy="2161508"/>
          </a:xfrm>
          <a:prstGeom prst="rect">
            <a:avLst/>
          </a:prstGeom>
          <a:solidFill>
            <a:schemeClr val="tx1"/>
          </a:solidFill>
          <a:ln w="76200" cmpd="sng">
            <a:solidFill>
              <a:srgbClr val="42B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CHIANTI</a:t>
            </a:r>
          </a:p>
          <a:p>
            <a:pPr algn="ctr"/>
            <a:endParaRPr lang="it-IT" dirty="0" smtClean="0">
              <a:solidFill>
                <a:srgbClr val="FF0000"/>
              </a:solidFill>
            </a:endParaRPr>
          </a:p>
          <a:p>
            <a:pPr algn="ctr"/>
            <a:r>
              <a:rPr lang="it-IT" sz="2200" b="1" dirty="0">
                <a:solidFill>
                  <a:srgbClr val="42BDFF"/>
                </a:solidFill>
              </a:rPr>
              <a:t>n</a:t>
            </a:r>
            <a:r>
              <a:rPr lang="it-IT" sz="2200" b="1" dirty="0" smtClean="0">
                <a:solidFill>
                  <a:srgbClr val="42BDFF"/>
                </a:solidFill>
              </a:rPr>
              <a:t>on-LTE </a:t>
            </a:r>
            <a:r>
              <a:rPr lang="it-IT" sz="2200" b="1" dirty="0" err="1" smtClean="0">
                <a:solidFill>
                  <a:srgbClr val="42BDFF"/>
                </a:solidFill>
              </a:rPr>
              <a:t>populations</a:t>
            </a:r>
            <a:endParaRPr lang="it-IT" sz="2200" b="1" dirty="0" smtClean="0">
              <a:solidFill>
                <a:srgbClr val="42BDFF"/>
              </a:solidFill>
            </a:endParaRPr>
          </a:p>
          <a:p>
            <a:pPr algn="ctr"/>
            <a:r>
              <a:rPr lang="it-IT" sz="2200" dirty="0" err="1" smtClean="0">
                <a:solidFill>
                  <a:srgbClr val="42BDFF"/>
                </a:solidFill>
              </a:rPr>
              <a:t>Unpolarised</a:t>
            </a:r>
            <a:r>
              <a:rPr lang="it-IT" sz="2200" dirty="0" smtClean="0">
                <a:solidFill>
                  <a:srgbClr val="42BDFF"/>
                </a:solidFill>
              </a:rPr>
              <a:t> Radiative Transfer</a:t>
            </a:r>
          </a:p>
          <a:p>
            <a:pPr algn="ctr"/>
            <a:endParaRPr lang="it-IT" dirty="0" smtClean="0"/>
          </a:p>
        </p:txBody>
      </p:sp>
      <p:sp>
        <p:nvSpPr>
          <p:cNvPr id="6" name="Rettangolo 5"/>
          <p:cNvSpPr/>
          <p:nvPr/>
        </p:nvSpPr>
        <p:spPr>
          <a:xfrm>
            <a:off x="2535175" y="3785595"/>
            <a:ext cx="4458498" cy="2740778"/>
          </a:xfrm>
          <a:prstGeom prst="rect">
            <a:avLst/>
          </a:prstGeom>
          <a:solidFill>
            <a:srgbClr val="000000"/>
          </a:solidFill>
          <a:ln w="76200" cmpd="sng">
            <a:solidFill>
              <a:srgbClr val="1FFF6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/>
              <a:t>Z-CHIANTI</a:t>
            </a:r>
          </a:p>
          <a:p>
            <a:pPr algn="ctr"/>
            <a:endParaRPr lang="it-IT" sz="2600" dirty="0" smtClean="0"/>
          </a:p>
          <a:p>
            <a:pPr algn="ctr"/>
            <a:endParaRPr lang="it-IT" sz="2600" dirty="0" smtClean="0"/>
          </a:p>
          <a:p>
            <a:pPr algn="ctr"/>
            <a:r>
              <a:rPr lang="it-IT" sz="2200" dirty="0">
                <a:solidFill>
                  <a:srgbClr val="42BDFF"/>
                </a:solidFill>
              </a:rPr>
              <a:t>n</a:t>
            </a:r>
            <a:r>
              <a:rPr lang="it-IT" sz="2200" dirty="0" smtClean="0">
                <a:solidFill>
                  <a:srgbClr val="42BDFF"/>
                </a:solidFill>
              </a:rPr>
              <a:t>on</a:t>
            </a:r>
            <a:r>
              <a:rPr lang="it-IT" sz="2200" dirty="0">
                <a:solidFill>
                  <a:srgbClr val="42BDFF"/>
                </a:solidFill>
              </a:rPr>
              <a:t>-LTE </a:t>
            </a:r>
            <a:r>
              <a:rPr lang="it-IT" sz="2200" dirty="0" err="1">
                <a:solidFill>
                  <a:srgbClr val="42BDFF"/>
                </a:solidFill>
              </a:rPr>
              <a:t>populations</a:t>
            </a:r>
            <a:endParaRPr lang="it-IT" sz="2200" dirty="0">
              <a:solidFill>
                <a:srgbClr val="42BDFF"/>
              </a:solidFill>
            </a:endParaRPr>
          </a:p>
          <a:p>
            <a:pPr algn="ctr"/>
            <a:r>
              <a:rPr lang="it-IT" sz="2200" dirty="0" err="1">
                <a:solidFill>
                  <a:srgbClr val="FFFF00"/>
                </a:solidFill>
              </a:rPr>
              <a:t>Zeeman</a:t>
            </a:r>
            <a:r>
              <a:rPr lang="it-IT" sz="2200" dirty="0">
                <a:solidFill>
                  <a:srgbClr val="FFFF00"/>
                </a:solidFill>
              </a:rPr>
              <a:t> </a:t>
            </a:r>
            <a:r>
              <a:rPr lang="it-IT" sz="2200" dirty="0" err="1">
                <a:solidFill>
                  <a:srgbClr val="FFFF00"/>
                </a:solidFill>
              </a:rPr>
              <a:t>Splitting</a:t>
            </a:r>
            <a:endParaRPr lang="it-IT" sz="2200" dirty="0">
              <a:solidFill>
                <a:srgbClr val="FFFF00"/>
              </a:solidFill>
            </a:endParaRPr>
          </a:p>
          <a:p>
            <a:pPr algn="ctr"/>
            <a:r>
              <a:rPr lang="it-IT" sz="2200" dirty="0" err="1">
                <a:solidFill>
                  <a:srgbClr val="FFFF00"/>
                </a:solidFill>
              </a:rPr>
              <a:t>Polarised</a:t>
            </a:r>
            <a:r>
              <a:rPr lang="it-IT" sz="2200" dirty="0">
                <a:solidFill>
                  <a:srgbClr val="FFFF00"/>
                </a:solidFill>
              </a:rPr>
              <a:t> Radiative </a:t>
            </a:r>
            <a:r>
              <a:rPr lang="it-IT" sz="2200" dirty="0" smtClean="0">
                <a:solidFill>
                  <a:srgbClr val="FFFF00"/>
                </a:solidFill>
              </a:rPr>
              <a:t>Transfer</a:t>
            </a:r>
          </a:p>
          <a:p>
            <a:pPr algn="ctr"/>
            <a:endParaRPr lang="it-IT" sz="2200" dirty="0">
              <a:solidFill>
                <a:srgbClr val="1FFF6A"/>
              </a:solidFill>
            </a:endParaRPr>
          </a:p>
        </p:txBody>
      </p:sp>
      <p:sp>
        <p:nvSpPr>
          <p:cNvPr id="9" name="Più 8"/>
          <p:cNvSpPr/>
          <p:nvPr/>
        </p:nvSpPr>
        <p:spPr>
          <a:xfrm>
            <a:off x="3940847" y="2136871"/>
            <a:ext cx="557495" cy="645453"/>
          </a:xfrm>
          <a:prstGeom prst="mathPlus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Uguale 9"/>
          <p:cNvSpPr/>
          <p:nvPr/>
        </p:nvSpPr>
        <p:spPr>
          <a:xfrm>
            <a:off x="8482060" y="2136871"/>
            <a:ext cx="421795" cy="631036"/>
          </a:xfrm>
          <a:prstGeom prst="mathEqual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195" y="0"/>
            <a:ext cx="4083125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From </a:t>
            </a:r>
            <a:r>
              <a:rPr lang="it-IT" sz="1400" dirty="0" err="1" smtClean="0"/>
              <a:t>Astrophysics</a:t>
            </a:r>
            <a:r>
              <a:rPr lang="it-IT" sz="1400" dirty="0" smtClean="0"/>
              <a:t> to </a:t>
            </a:r>
            <a:r>
              <a:rPr lang="it-IT" sz="1400" dirty="0" err="1" smtClean="0"/>
              <a:t>Laboratory</a:t>
            </a:r>
            <a:r>
              <a:rPr lang="it-IT" sz="1400" dirty="0" smtClean="0"/>
              <a:t> Plasma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3605335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-218754" y="-122185"/>
            <a:ext cx="4653588" cy="7017703"/>
            <a:chOff x="-218754" y="-122185"/>
            <a:chExt cx="4653588" cy="7017703"/>
          </a:xfrm>
        </p:grpSpPr>
        <p:grpSp>
          <p:nvGrpSpPr>
            <p:cNvPr id="11" name="Gruppo 10"/>
            <p:cNvGrpSpPr/>
            <p:nvPr/>
          </p:nvGrpSpPr>
          <p:grpSpPr>
            <a:xfrm>
              <a:off x="932734" y="-122185"/>
              <a:ext cx="2731757" cy="768829"/>
              <a:chOff x="4113913" y="-188234"/>
              <a:chExt cx="2731757" cy="768829"/>
            </a:xfrm>
          </p:grpSpPr>
          <p:sp>
            <p:nvSpPr>
              <p:cNvPr id="12" name="Rettangolo 11"/>
              <p:cNvSpPr/>
              <p:nvPr/>
            </p:nvSpPr>
            <p:spPr>
              <a:xfrm>
                <a:off x="4113913" y="211263"/>
                <a:ext cx="273175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de-DE" dirty="0" err="1" smtClean="0"/>
                  <a:t>Fe</a:t>
                </a:r>
                <a:r>
                  <a:rPr lang="de-DE" dirty="0" smtClean="0"/>
                  <a:t> </a:t>
                </a:r>
                <a:r>
                  <a:rPr lang="de-DE" dirty="0"/>
                  <a:t>XXIV </a:t>
                </a:r>
                <a:r>
                  <a:rPr lang="de-DE" dirty="0" smtClean="0"/>
                  <a:t>8194.0889 </a:t>
                </a:r>
                <a:r>
                  <a:rPr lang="de-DE" dirty="0" err="1" smtClean="0"/>
                  <a:t>Å</a:t>
                </a:r>
                <a:endParaRPr lang="it-IT" dirty="0"/>
              </a:p>
            </p:txBody>
          </p:sp>
          <p:sp>
            <p:nvSpPr>
              <p:cNvPr id="13" name="Rettangolo 21"/>
              <p:cNvSpPr>
                <a:spLocks noChangeArrowheads="1"/>
              </p:cNvSpPr>
              <p:nvPr/>
            </p:nvSpPr>
            <p:spPr bwMode="auto">
              <a:xfrm>
                <a:off x="4488602" y="-188234"/>
                <a:ext cx="14519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it-IT" sz="2400" b="1" u="sng" dirty="0" smtClean="0"/>
                  <a:t>CHIANTI</a:t>
                </a:r>
                <a:endParaRPr lang="it-IT" sz="2400" b="1" u="sng" dirty="0"/>
              </a:p>
            </p:txBody>
          </p:sp>
        </p:grpSp>
        <p:pic>
          <p:nvPicPr>
            <p:cNvPr id="10" name="Immagine 9" descr="Screen Shot 2020-05-27 at 10.41.3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10" y="665807"/>
              <a:ext cx="4436544" cy="3800881"/>
            </a:xfrm>
            <a:prstGeom prst="rect">
              <a:avLst/>
            </a:prstGeom>
          </p:spPr>
        </p:pic>
        <p:grpSp>
          <p:nvGrpSpPr>
            <p:cNvPr id="72" name="Gruppo 71"/>
            <p:cNvGrpSpPr/>
            <p:nvPr/>
          </p:nvGrpSpPr>
          <p:grpSpPr>
            <a:xfrm>
              <a:off x="-218754" y="3996688"/>
              <a:ext cx="4276114" cy="2898830"/>
              <a:chOff x="-166322" y="4077585"/>
              <a:chExt cx="4276114" cy="2898830"/>
            </a:xfrm>
          </p:grpSpPr>
          <p:pic>
            <p:nvPicPr>
              <p:cNvPr id="73" name="Immagine 72" descr="ch_ss_ii_no_splitting_pdf.pdf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63" t="39068" r="22398" b="-3845"/>
              <a:stretch/>
            </p:blipFill>
            <p:spPr>
              <a:xfrm rot="5400000">
                <a:off x="522320" y="3388943"/>
                <a:ext cx="2898830" cy="4276114"/>
              </a:xfrm>
              <a:prstGeom prst="rect">
                <a:avLst/>
              </a:prstGeom>
            </p:spPr>
          </p:pic>
          <p:sp>
            <p:nvSpPr>
              <p:cNvPr id="74" name="Rettangolo 73"/>
              <p:cNvSpPr/>
              <p:nvPr/>
            </p:nvSpPr>
            <p:spPr>
              <a:xfrm rot="16200000">
                <a:off x="1642074" y="4848157"/>
                <a:ext cx="288377" cy="3393778"/>
              </a:xfrm>
              <a:prstGeom prst="rect">
                <a:avLst/>
              </a:prstGeom>
              <a:noFill/>
              <a:ln w="19050" cmpd="sng">
                <a:solidFill>
                  <a:srgbClr val="3366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120" name="Rettangolo 119"/>
          <p:cNvSpPr/>
          <p:nvPr/>
        </p:nvSpPr>
        <p:spPr>
          <a:xfrm rot="16200000">
            <a:off x="694119" y="3371604"/>
            <a:ext cx="2706068" cy="4035813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7" name="Gruppo 6"/>
          <p:cNvGrpSpPr/>
          <p:nvPr/>
        </p:nvGrpSpPr>
        <p:grpSpPr>
          <a:xfrm>
            <a:off x="4012402" y="-106088"/>
            <a:ext cx="5668766" cy="7487099"/>
            <a:chOff x="4012402" y="-106088"/>
            <a:chExt cx="5668766" cy="7487099"/>
          </a:xfrm>
        </p:grpSpPr>
        <p:grpSp>
          <p:nvGrpSpPr>
            <p:cNvPr id="6" name="Gruppo 5"/>
            <p:cNvGrpSpPr/>
            <p:nvPr/>
          </p:nvGrpSpPr>
          <p:grpSpPr>
            <a:xfrm>
              <a:off x="4012402" y="-106088"/>
              <a:ext cx="5668766" cy="7487099"/>
              <a:chOff x="4012402" y="-106088"/>
              <a:chExt cx="5668766" cy="7487099"/>
            </a:xfrm>
          </p:grpSpPr>
          <p:grpSp>
            <p:nvGrpSpPr>
              <p:cNvPr id="20" name="Gruppo 19"/>
              <p:cNvGrpSpPr/>
              <p:nvPr/>
            </p:nvGrpSpPr>
            <p:grpSpPr>
              <a:xfrm>
                <a:off x="4647097" y="-106088"/>
                <a:ext cx="4760450" cy="751362"/>
                <a:chOff x="2219294" y="-25240"/>
                <a:chExt cx="4760450" cy="751362"/>
              </a:xfrm>
            </p:grpSpPr>
            <p:sp>
              <p:nvSpPr>
                <p:cNvPr id="21" name="Rettangolo 20"/>
                <p:cNvSpPr/>
                <p:nvPr/>
              </p:nvSpPr>
              <p:spPr>
                <a:xfrm>
                  <a:off x="2219294" y="356790"/>
                  <a:ext cx="476045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de-DE" dirty="0" err="1" smtClean="0"/>
                    <a:t>Fe</a:t>
                  </a:r>
                  <a:r>
                    <a:rPr lang="de-DE" dirty="0" smtClean="0"/>
                    <a:t> </a:t>
                  </a:r>
                  <a:r>
                    <a:rPr lang="de-DE" dirty="0"/>
                    <a:t>XXIV </a:t>
                  </a:r>
                  <a:r>
                    <a:rPr lang="de-DE" dirty="0" smtClean="0"/>
                    <a:t>8194.0889 </a:t>
                  </a:r>
                  <a:r>
                    <a:rPr lang="de-DE" dirty="0" err="1" smtClean="0"/>
                    <a:t>Å</a:t>
                  </a:r>
                  <a:r>
                    <a:rPr lang="de-DE" dirty="0" smtClean="0"/>
                    <a:t>, </a:t>
                  </a:r>
                  <a:r>
                    <a:rPr lang="de-DE" dirty="0"/>
                    <a:t>|</a:t>
                  </a:r>
                  <a:r>
                    <a:rPr lang="de-DE" b="1" dirty="0"/>
                    <a:t>B</a:t>
                  </a:r>
                  <a:r>
                    <a:rPr lang="de-DE" dirty="0"/>
                    <a:t>|=5 </a:t>
                  </a:r>
                  <a:r>
                    <a:rPr lang="de-DE" dirty="0" smtClean="0"/>
                    <a:t>Tesla, </a:t>
                  </a:r>
                  <a:r>
                    <a:rPr lang="it-IT" i="1" dirty="0" smtClean="0">
                      <a:latin typeface="Times New Roman"/>
                      <a:cs typeface="Times New Roman"/>
                    </a:rPr>
                    <a:t>θ</a:t>
                  </a:r>
                  <a:r>
                    <a:rPr lang="de-DE" dirty="0" smtClean="0"/>
                    <a:t>=</a:t>
                  </a:r>
                  <a:r>
                    <a:rPr lang="de-DE" dirty="0"/>
                    <a:t>30°, </a:t>
                  </a:r>
                  <a:r>
                    <a:rPr lang="it-IT" i="1" dirty="0" smtClean="0">
                      <a:latin typeface="Times New Roman"/>
                      <a:cs typeface="Times New Roman"/>
                    </a:rPr>
                    <a:t>χ</a:t>
                  </a:r>
                  <a:r>
                    <a:rPr lang="de-DE" dirty="0" smtClean="0"/>
                    <a:t>=</a:t>
                  </a:r>
                  <a:r>
                    <a:rPr lang="de-DE" dirty="0"/>
                    <a:t>50°</a:t>
                  </a:r>
                  <a:endParaRPr lang="it-IT" dirty="0"/>
                </a:p>
              </p:txBody>
            </p:sp>
            <p:sp>
              <p:nvSpPr>
                <p:cNvPr id="22" name="Rettangolo 21"/>
                <p:cNvSpPr>
                  <a:spLocks noChangeArrowheads="1"/>
                </p:cNvSpPr>
                <p:nvPr/>
              </p:nvSpPr>
              <p:spPr bwMode="auto">
                <a:xfrm>
                  <a:off x="3401054" y="-25240"/>
                  <a:ext cx="3090885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20000"/>
                    </a:spcBef>
                  </a:pPr>
                  <a:r>
                    <a:rPr lang="it-IT" sz="2400" b="1" u="sng" dirty="0" err="1" smtClean="0">
                      <a:solidFill>
                        <a:srgbClr val="000000"/>
                      </a:solidFill>
                    </a:rPr>
                    <a:t>Zeeman</a:t>
                  </a:r>
                  <a:r>
                    <a:rPr lang="it-IT" sz="2400" b="1" u="sng" dirty="0" smtClean="0">
                      <a:solidFill>
                        <a:srgbClr val="000000"/>
                      </a:solidFill>
                    </a:rPr>
                    <a:t> CHIANTI</a:t>
                  </a:r>
                  <a:endParaRPr lang="it-IT" sz="2400" b="1" u="sng" dirty="0">
                    <a:solidFill>
                      <a:srgbClr val="000000"/>
                    </a:solidFill>
                  </a:endParaRPr>
                </a:p>
              </p:txBody>
            </p:sp>
          </p:grpSp>
          <p:pic>
            <p:nvPicPr>
              <p:cNvPr id="14" name="Immagine 13" descr="ii_split_pdf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843866" y="-132993"/>
                <a:ext cx="4005838" cy="5668766"/>
              </a:xfrm>
              <a:prstGeom prst="rect">
                <a:avLst/>
              </a:prstGeom>
            </p:spPr>
          </p:pic>
          <p:grpSp>
            <p:nvGrpSpPr>
              <p:cNvPr id="69" name="Gruppo 68"/>
              <p:cNvGrpSpPr/>
              <p:nvPr/>
            </p:nvGrpSpPr>
            <p:grpSpPr>
              <a:xfrm>
                <a:off x="4109792" y="3304169"/>
                <a:ext cx="5083527" cy="4076842"/>
                <a:chOff x="4109792" y="3304169"/>
                <a:chExt cx="5083527" cy="4076842"/>
              </a:xfrm>
            </p:grpSpPr>
            <p:grpSp>
              <p:nvGrpSpPr>
                <p:cNvPr id="70" name="Gruppo 69"/>
                <p:cNvGrpSpPr/>
                <p:nvPr/>
              </p:nvGrpSpPr>
              <p:grpSpPr>
                <a:xfrm>
                  <a:off x="4109792" y="3304169"/>
                  <a:ext cx="5083527" cy="4076842"/>
                  <a:chOff x="2286000" y="2559349"/>
                  <a:chExt cx="6858000" cy="4846320"/>
                </a:xfrm>
              </p:grpSpPr>
              <p:pic>
                <p:nvPicPr>
                  <p:cNvPr id="115" name="Immagine 114" descr="ch_ss_ii_30_50_pdf.pdf"/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3291840" y="1553509"/>
                    <a:ext cx="4846320" cy="6858000"/>
                  </a:xfrm>
                  <a:prstGeom prst="rect">
                    <a:avLst/>
                  </a:prstGeom>
                </p:spPr>
              </p:pic>
              <p:sp>
                <p:nvSpPr>
                  <p:cNvPr id="117" name="Rettangolo 116"/>
                  <p:cNvSpPr/>
                  <p:nvPr/>
                </p:nvSpPr>
                <p:spPr>
                  <a:xfrm rot="16200000">
                    <a:off x="3964469" y="5015232"/>
                    <a:ext cx="741399" cy="2758980"/>
                  </a:xfrm>
                  <a:prstGeom prst="rect">
                    <a:avLst/>
                  </a:prstGeom>
                  <a:noFill/>
                  <a:ln w="19050" cmpd="sng">
                    <a:solidFill>
                      <a:srgbClr val="1FFF6A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118" name="Rettangolo 117"/>
                  <p:cNvSpPr/>
                  <p:nvPr/>
                </p:nvSpPr>
                <p:spPr>
                  <a:xfrm rot="16200000">
                    <a:off x="7492014" y="5827769"/>
                    <a:ext cx="557503" cy="1317803"/>
                  </a:xfrm>
                  <a:prstGeom prst="rect">
                    <a:avLst/>
                  </a:prstGeom>
                  <a:noFill/>
                  <a:ln w="19050" cmpd="sng">
                    <a:solidFill>
                      <a:srgbClr val="1FFF6A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</p:grpSp>
            <p:grpSp>
              <p:nvGrpSpPr>
                <p:cNvPr id="75" name="Gruppo 74"/>
                <p:cNvGrpSpPr/>
                <p:nvPr/>
              </p:nvGrpSpPr>
              <p:grpSpPr>
                <a:xfrm>
                  <a:off x="7399919" y="4067268"/>
                  <a:ext cx="1715631" cy="1972800"/>
                  <a:chOff x="7399919" y="4067268"/>
                  <a:chExt cx="1715631" cy="1972800"/>
                </a:xfrm>
              </p:grpSpPr>
              <p:sp>
                <p:nvSpPr>
                  <p:cNvPr id="76" name="Freccia destra 70"/>
                  <p:cNvSpPr/>
                  <p:nvPr/>
                </p:nvSpPr>
                <p:spPr>
                  <a:xfrm rot="16200000">
                    <a:off x="7633439" y="5068761"/>
                    <a:ext cx="619200" cy="45719"/>
                  </a:xfrm>
                  <a:prstGeom prst="rightArrow">
                    <a:avLst/>
                  </a:prstGeom>
                  <a:solidFill>
                    <a:srgbClr val="008000"/>
                  </a:solidFill>
                  <a:ln w="57150" cmpd="sng">
                    <a:solidFill>
                      <a:srgbClr val="000000"/>
                    </a:solidFill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pic>
                <p:nvPicPr>
                  <p:cNvPr id="77" name="Immagine 76" descr="I_tre_parametri_(ρ,θ,ϕ)_delle_coordinate_sferiche.png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399919" y="4067268"/>
                    <a:ext cx="1715631" cy="1972800"/>
                  </a:xfrm>
                  <a:prstGeom prst="rect">
                    <a:avLst/>
                  </a:prstGeom>
                </p:spPr>
              </p:pic>
              <p:sp>
                <p:nvSpPr>
                  <p:cNvPr id="78" name="Rettangolo 77"/>
                  <p:cNvSpPr/>
                  <p:nvPr/>
                </p:nvSpPr>
                <p:spPr>
                  <a:xfrm>
                    <a:off x="7873866" y="5618606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79" name="Rettangolo 78"/>
                  <p:cNvSpPr/>
                  <p:nvPr/>
                </p:nvSpPr>
                <p:spPr>
                  <a:xfrm>
                    <a:off x="8198829" y="5470646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0" name="Rettangolo 79"/>
                  <p:cNvSpPr/>
                  <p:nvPr/>
                </p:nvSpPr>
                <p:spPr>
                  <a:xfrm>
                    <a:off x="8432816" y="5757600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1" name="Rettangolo 80"/>
                  <p:cNvSpPr/>
                  <p:nvPr/>
                </p:nvSpPr>
                <p:spPr>
                  <a:xfrm>
                    <a:off x="7719642" y="5279817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2" name="Rettangolo 81"/>
                  <p:cNvSpPr/>
                  <p:nvPr/>
                </p:nvSpPr>
                <p:spPr>
                  <a:xfrm rot="18604560">
                    <a:off x="8109161" y="4875396"/>
                    <a:ext cx="179336" cy="159216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3" name="Rettangolo 82"/>
                  <p:cNvSpPr/>
                  <p:nvPr/>
                </p:nvSpPr>
                <p:spPr>
                  <a:xfrm>
                    <a:off x="8451012" y="4699461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4" name="Rettangolo 83"/>
                  <p:cNvSpPr/>
                  <p:nvPr/>
                </p:nvSpPr>
                <p:spPr>
                  <a:xfrm>
                    <a:off x="7982603" y="4977422"/>
                    <a:ext cx="181951" cy="156927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/>
                  </a:p>
                </p:txBody>
              </p:sp>
              <p:sp>
                <p:nvSpPr>
                  <p:cNvPr id="85" name="CasellaDiTesto 84"/>
                  <p:cNvSpPr txBox="1"/>
                  <p:nvPr/>
                </p:nvSpPr>
                <p:spPr>
                  <a:xfrm>
                    <a:off x="7941079" y="4846420"/>
                    <a:ext cx="37660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i="1" dirty="0" smtClean="0">
                        <a:latin typeface="Times New Roman"/>
                        <a:cs typeface="Times New Roman"/>
                      </a:rPr>
                      <a:t>θ</a:t>
                    </a:r>
                    <a:endParaRPr lang="it-IT" i="1" dirty="0">
                      <a:latin typeface="Times New Roman"/>
                      <a:cs typeface="Times New Roman"/>
                    </a:endParaRPr>
                  </a:p>
                </p:txBody>
              </p:sp>
              <p:sp>
                <p:nvSpPr>
                  <p:cNvPr id="86" name="CasellaDiTesto 85"/>
                  <p:cNvSpPr txBox="1"/>
                  <p:nvPr/>
                </p:nvSpPr>
                <p:spPr>
                  <a:xfrm>
                    <a:off x="7627992" y="5023458"/>
                    <a:ext cx="265835" cy="28993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b="1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B</a:t>
                    </a:r>
                    <a:endParaRPr lang="it-IT" b="1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p:txBody>
              </p:sp>
              <p:cxnSp>
                <p:nvCxnSpPr>
                  <p:cNvPr id="87" name="Connettore 1 86"/>
                  <p:cNvCxnSpPr/>
                  <p:nvPr/>
                </p:nvCxnSpPr>
                <p:spPr>
                  <a:xfrm>
                    <a:off x="8373682" y="4918206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Connettore 1 87"/>
                  <p:cNvCxnSpPr/>
                  <p:nvPr/>
                </p:nvCxnSpPr>
                <p:spPr>
                  <a:xfrm>
                    <a:off x="8375680" y="4978461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Connettore 1 88"/>
                  <p:cNvCxnSpPr/>
                  <p:nvPr/>
                </p:nvCxnSpPr>
                <p:spPr>
                  <a:xfrm>
                    <a:off x="8375680" y="503674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Connettore 1 89"/>
                  <p:cNvCxnSpPr/>
                  <p:nvPr/>
                </p:nvCxnSpPr>
                <p:spPr>
                  <a:xfrm>
                    <a:off x="8377678" y="5097003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Connettore 1 90"/>
                  <p:cNvCxnSpPr/>
                  <p:nvPr/>
                </p:nvCxnSpPr>
                <p:spPr>
                  <a:xfrm>
                    <a:off x="8379675" y="515725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Connettore 1 91"/>
                  <p:cNvCxnSpPr/>
                  <p:nvPr/>
                </p:nvCxnSpPr>
                <p:spPr>
                  <a:xfrm>
                    <a:off x="8372575" y="5217513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Connettore 1 92"/>
                  <p:cNvCxnSpPr/>
                  <p:nvPr/>
                </p:nvCxnSpPr>
                <p:spPr>
                  <a:xfrm>
                    <a:off x="8365475" y="527776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Connettore 1 93"/>
                  <p:cNvCxnSpPr/>
                  <p:nvPr/>
                </p:nvCxnSpPr>
                <p:spPr>
                  <a:xfrm>
                    <a:off x="8376571" y="5338023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Connettore 1 94"/>
                  <p:cNvCxnSpPr/>
                  <p:nvPr/>
                </p:nvCxnSpPr>
                <p:spPr>
                  <a:xfrm>
                    <a:off x="8369470" y="539827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Connettore 1 95"/>
                  <p:cNvCxnSpPr/>
                  <p:nvPr/>
                </p:nvCxnSpPr>
                <p:spPr>
                  <a:xfrm>
                    <a:off x="8371467" y="5464836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Connettore 1 96"/>
                  <p:cNvCxnSpPr/>
                  <p:nvPr/>
                </p:nvCxnSpPr>
                <p:spPr>
                  <a:xfrm>
                    <a:off x="8378015" y="551878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Connettore 1 97"/>
                  <p:cNvCxnSpPr/>
                  <p:nvPr/>
                </p:nvCxnSpPr>
                <p:spPr>
                  <a:xfrm>
                    <a:off x="8370914" y="5579043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Connettore 1 98"/>
                  <p:cNvCxnSpPr/>
                  <p:nvPr/>
                </p:nvCxnSpPr>
                <p:spPr>
                  <a:xfrm>
                    <a:off x="8377461" y="5639298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Connettore 1 99"/>
                  <p:cNvCxnSpPr/>
                  <p:nvPr/>
                </p:nvCxnSpPr>
                <p:spPr>
                  <a:xfrm>
                    <a:off x="8379459" y="5699554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Connettore 1 100"/>
                  <p:cNvCxnSpPr/>
                  <p:nvPr/>
                </p:nvCxnSpPr>
                <p:spPr>
                  <a:xfrm>
                    <a:off x="8399652" y="5747204"/>
                    <a:ext cx="90976" cy="0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Connettore 1 101"/>
                  <p:cNvCxnSpPr/>
                  <p:nvPr/>
                </p:nvCxnSpPr>
                <p:spPr>
                  <a:xfrm flipV="1">
                    <a:off x="7914696" y="5444831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Connettore 1 102"/>
                  <p:cNvCxnSpPr/>
                  <p:nvPr/>
                </p:nvCxnSpPr>
                <p:spPr>
                  <a:xfrm flipV="1">
                    <a:off x="7964028" y="5480005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Connettore 1 103"/>
                  <p:cNvCxnSpPr/>
                  <p:nvPr/>
                </p:nvCxnSpPr>
                <p:spPr>
                  <a:xfrm flipV="1">
                    <a:off x="8034260" y="5486457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Connettore 1 104"/>
                  <p:cNvCxnSpPr/>
                  <p:nvPr/>
                </p:nvCxnSpPr>
                <p:spPr>
                  <a:xfrm flipV="1">
                    <a:off x="8074495" y="5539564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Connettore 1 105"/>
                  <p:cNvCxnSpPr/>
                  <p:nvPr/>
                </p:nvCxnSpPr>
                <p:spPr>
                  <a:xfrm flipV="1">
                    <a:off x="8126531" y="5563951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Connettore 1 106"/>
                  <p:cNvCxnSpPr/>
                  <p:nvPr/>
                </p:nvCxnSpPr>
                <p:spPr>
                  <a:xfrm flipV="1">
                    <a:off x="8169469" y="5597305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Connettore 1 107"/>
                  <p:cNvCxnSpPr/>
                  <p:nvPr/>
                </p:nvCxnSpPr>
                <p:spPr>
                  <a:xfrm flipV="1">
                    <a:off x="8216956" y="5630658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Connettore 1 108"/>
                  <p:cNvCxnSpPr/>
                  <p:nvPr/>
                </p:nvCxnSpPr>
                <p:spPr>
                  <a:xfrm flipV="1">
                    <a:off x="8264443" y="5664012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Connettore 1 109"/>
                  <p:cNvCxnSpPr/>
                  <p:nvPr/>
                </p:nvCxnSpPr>
                <p:spPr>
                  <a:xfrm flipV="1">
                    <a:off x="8316478" y="5692882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Connettore 1 110"/>
                  <p:cNvCxnSpPr/>
                  <p:nvPr/>
                </p:nvCxnSpPr>
                <p:spPr>
                  <a:xfrm flipV="1">
                    <a:off x="8336672" y="5748654"/>
                    <a:ext cx="52034" cy="60255"/>
                  </a:xfrm>
                  <a:prstGeom prst="line">
                    <a:avLst/>
                  </a:prstGeom>
                  <a:ln w="57150" cmpd="sng">
                    <a:solidFill>
                      <a:schemeClr val="bg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2" name="CasellaDiTesto 111"/>
                  <p:cNvSpPr txBox="1"/>
                  <p:nvPr/>
                </p:nvSpPr>
                <p:spPr>
                  <a:xfrm>
                    <a:off x="7810119" y="5528857"/>
                    <a:ext cx="3845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i="1" dirty="0" smtClean="0">
                        <a:latin typeface="Times New Roman"/>
                        <a:cs typeface="Times New Roman"/>
                      </a:rPr>
                      <a:t>χ</a:t>
                    </a:r>
                    <a:endParaRPr lang="it-IT" i="1" dirty="0">
                      <a:latin typeface="Times New Roman"/>
                      <a:cs typeface="Times New Roman"/>
                    </a:endParaRPr>
                  </a:p>
                </p:txBody>
              </p:sp>
              <p:cxnSp>
                <p:nvCxnSpPr>
                  <p:cNvPr id="113" name="Connettore 1 112"/>
                  <p:cNvCxnSpPr/>
                  <p:nvPr/>
                </p:nvCxnSpPr>
                <p:spPr>
                  <a:xfrm>
                    <a:off x="8408533" y="4856388"/>
                    <a:ext cx="0" cy="901212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  <a:prstDash val="dot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Connettore 1 113"/>
                  <p:cNvCxnSpPr/>
                  <p:nvPr/>
                </p:nvCxnSpPr>
                <p:spPr>
                  <a:xfrm>
                    <a:off x="7964028" y="5444831"/>
                    <a:ext cx="435624" cy="330702"/>
                  </a:xfrm>
                  <a:prstGeom prst="line">
                    <a:avLst/>
                  </a:prstGeom>
                  <a:ln w="3175" cmpd="sng">
                    <a:solidFill>
                      <a:schemeClr val="tx1"/>
                    </a:solidFill>
                    <a:prstDash val="dot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9" name="Rettangolo 118"/>
              <p:cNvSpPr/>
              <p:nvPr/>
            </p:nvSpPr>
            <p:spPr>
              <a:xfrm rot="16200000">
                <a:off x="8012340" y="1039122"/>
                <a:ext cx="656148" cy="520457"/>
              </a:xfrm>
              <a:prstGeom prst="rect">
                <a:avLst/>
              </a:prstGeom>
              <a:noFill/>
              <a:ln w="19050" cmpd="sng">
                <a:solidFill>
                  <a:srgbClr val="1FFF6A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121" name="Rettangolo 120"/>
            <p:cNvSpPr/>
            <p:nvPr/>
          </p:nvSpPr>
          <p:spPr>
            <a:xfrm rot="16200000">
              <a:off x="5146312" y="2795408"/>
              <a:ext cx="3010489" cy="5083527"/>
            </a:xfrm>
            <a:prstGeom prst="rect">
              <a:avLst/>
            </a:prstGeom>
            <a:noFill/>
            <a:ln w="190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532494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-77874" y="-97496"/>
            <a:ext cx="9455242" cy="7460890"/>
            <a:chOff x="-77874" y="-97496"/>
            <a:chExt cx="9455242" cy="7460890"/>
          </a:xfrm>
        </p:grpSpPr>
        <p:pic>
          <p:nvPicPr>
            <p:cNvPr id="3" name="Immagine 2" descr="ch_ss_i_30_50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4190" y="377114"/>
              <a:ext cx="5012198" cy="4196845"/>
            </a:xfrm>
            <a:prstGeom prst="rect">
              <a:avLst/>
            </a:prstGeom>
          </p:spPr>
        </p:pic>
        <p:sp>
          <p:nvSpPr>
            <p:cNvPr id="11" name="Rettangolo 21"/>
            <p:cNvSpPr>
              <a:spLocks noChangeArrowheads="1"/>
            </p:cNvSpPr>
            <p:nvPr/>
          </p:nvSpPr>
          <p:spPr bwMode="auto">
            <a:xfrm>
              <a:off x="1211433" y="-97496"/>
              <a:ext cx="708349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it-IT" sz="2800" b="1" u="sng" dirty="0" smtClean="0">
                  <a:solidFill>
                    <a:srgbClr val="000000"/>
                  </a:solidFill>
                </a:rPr>
                <a:t>Zeeman CHIANTI </a:t>
              </a:r>
              <a:r>
                <a:rPr lang="mr-IN" sz="2800" b="1" u="sng" dirty="0" smtClean="0">
                  <a:solidFill>
                    <a:srgbClr val="000000"/>
                  </a:solidFill>
                </a:rPr>
                <a:t>–</a:t>
              </a:r>
              <a:r>
                <a:rPr lang="it-IT" sz="2800" b="1" u="sng" dirty="0" smtClean="0">
                  <a:solidFill>
                    <a:srgbClr val="000000"/>
                  </a:solidFill>
                </a:rPr>
                <a:t> The </a:t>
              </a:r>
              <a:r>
                <a:rPr lang="it-IT" sz="2800" b="1" u="sng" dirty="0" err="1" smtClean="0">
                  <a:solidFill>
                    <a:srgbClr val="000000"/>
                  </a:solidFill>
                </a:rPr>
                <a:t>four</a:t>
              </a:r>
              <a:r>
                <a:rPr lang="it-IT" sz="2800" b="1" u="sng" dirty="0" smtClean="0">
                  <a:solidFill>
                    <a:srgbClr val="000000"/>
                  </a:solidFill>
                </a:rPr>
                <a:t> </a:t>
              </a:r>
              <a:r>
                <a:rPr lang="it-IT" sz="2800" b="1" u="sng" dirty="0" err="1" smtClean="0">
                  <a:solidFill>
                    <a:srgbClr val="000000"/>
                  </a:solidFill>
                </a:rPr>
                <a:t>Stokes</a:t>
              </a:r>
              <a:r>
                <a:rPr lang="it-IT" sz="2800" b="1" u="sng" dirty="0" smtClean="0">
                  <a:solidFill>
                    <a:srgbClr val="000000"/>
                  </a:solidFill>
                </a:rPr>
                <a:t> </a:t>
              </a:r>
              <a:r>
                <a:rPr lang="it-IT" sz="2800" b="1" u="sng" dirty="0" err="1" smtClean="0">
                  <a:solidFill>
                    <a:srgbClr val="000000"/>
                  </a:solidFill>
                </a:rPr>
                <a:t>profiles</a:t>
              </a:r>
              <a:endParaRPr lang="it-IT" sz="2800" b="1" u="sng" dirty="0">
                <a:solidFill>
                  <a:srgbClr val="000000"/>
                </a:solidFill>
              </a:endParaRPr>
            </a:p>
          </p:txBody>
        </p:sp>
        <p:pic>
          <p:nvPicPr>
            <p:cNvPr id="10" name="Immagine 9" descr="ch_ss_q_30_5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0786" y="377114"/>
              <a:ext cx="4997525" cy="4214723"/>
            </a:xfrm>
            <a:prstGeom prst="rect">
              <a:avLst/>
            </a:prstGeom>
          </p:spPr>
        </p:pic>
        <p:pic>
          <p:nvPicPr>
            <p:cNvPr id="13" name="Immagine 12" descr="ch_ss_u_30_50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7874" y="3268794"/>
              <a:ext cx="4838406" cy="4068356"/>
            </a:xfrm>
            <a:prstGeom prst="rect">
              <a:avLst/>
            </a:prstGeom>
          </p:spPr>
        </p:pic>
        <p:pic>
          <p:nvPicPr>
            <p:cNvPr id="14" name="Immagine 13" descr="ch_ss_v_30_50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042" y="3269563"/>
              <a:ext cx="4870326" cy="4093831"/>
            </a:xfrm>
            <a:prstGeom prst="rect">
              <a:avLst/>
            </a:prstGeom>
          </p:spPr>
        </p:pic>
        <p:sp>
          <p:nvSpPr>
            <p:cNvPr id="15" name="Rettangolo 14"/>
            <p:cNvSpPr/>
            <p:nvPr/>
          </p:nvSpPr>
          <p:spPr>
            <a:xfrm rot="16200000">
              <a:off x="3938812" y="1257695"/>
              <a:ext cx="165054" cy="658901"/>
            </a:xfrm>
            <a:prstGeom prst="rect">
              <a:avLst/>
            </a:prstGeom>
            <a:noFill/>
            <a:ln w="28575" cmpd="sng">
              <a:solidFill>
                <a:srgbClr val="1FFF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Rettangolo 15"/>
            <p:cNvSpPr/>
            <p:nvPr/>
          </p:nvSpPr>
          <p:spPr>
            <a:xfrm rot="16200000">
              <a:off x="8883173" y="1369159"/>
              <a:ext cx="177707" cy="423320"/>
            </a:xfrm>
            <a:prstGeom prst="rect">
              <a:avLst/>
            </a:prstGeom>
            <a:noFill/>
            <a:ln w="28575" cmpd="sng">
              <a:solidFill>
                <a:srgbClr val="1FFF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Rettangolo 16"/>
            <p:cNvSpPr/>
            <p:nvPr/>
          </p:nvSpPr>
          <p:spPr>
            <a:xfrm rot="16200000">
              <a:off x="4285454" y="4338782"/>
              <a:ext cx="177707" cy="423320"/>
            </a:xfrm>
            <a:prstGeom prst="rect">
              <a:avLst/>
            </a:prstGeom>
            <a:noFill/>
            <a:ln w="28575" cmpd="sng">
              <a:solidFill>
                <a:srgbClr val="1FFF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Rettangolo 17"/>
            <p:cNvSpPr/>
            <p:nvPr/>
          </p:nvSpPr>
          <p:spPr>
            <a:xfrm rot="16200000">
              <a:off x="8906692" y="4467667"/>
              <a:ext cx="177707" cy="423320"/>
            </a:xfrm>
            <a:prstGeom prst="rect">
              <a:avLst/>
            </a:prstGeom>
            <a:noFill/>
            <a:ln w="28575" cmpd="sng">
              <a:solidFill>
                <a:srgbClr val="1FFF6A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" name="CasellaDiTesto 1"/>
            <p:cNvSpPr txBox="1"/>
            <p:nvPr/>
          </p:nvSpPr>
          <p:spPr>
            <a:xfrm>
              <a:off x="3925721" y="2026767"/>
              <a:ext cx="2803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 smtClean="0">
                  <a:solidFill>
                    <a:srgbClr val="1FFF6A"/>
                  </a:solidFill>
                  <a:sym typeface="Wingdings"/>
                </a:rPr>
                <a:t>I</a:t>
              </a:r>
              <a:endParaRPr lang="it-IT" sz="2800" dirty="0">
                <a:solidFill>
                  <a:srgbClr val="1FFF6A"/>
                </a:solidFill>
              </a:endParaRPr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8290542" y="2001111"/>
              <a:ext cx="44114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>
                  <a:solidFill>
                    <a:srgbClr val="1FFF6A"/>
                  </a:solidFill>
                  <a:sym typeface="Wingdings"/>
                </a:rPr>
                <a:t>Q</a:t>
              </a:r>
              <a:endParaRPr lang="it-IT" sz="2800" dirty="0">
                <a:solidFill>
                  <a:srgbClr val="1FFF6A"/>
                </a:solidFill>
              </a:endParaRPr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3747169" y="4920575"/>
              <a:ext cx="4190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 smtClean="0">
                  <a:solidFill>
                    <a:srgbClr val="1FFF6A"/>
                  </a:solidFill>
                  <a:sym typeface="Wingdings"/>
                </a:rPr>
                <a:t>U</a:t>
              </a:r>
              <a:endParaRPr lang="it-IT" sz="2800" dirty="0">
                <a:solidFill>
                  <a:srgbClr val="1FFF6A"/>
                </a:solidFill>
              </a:endParaRPr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8340310" y="4906204"/>
              <a:ext cx="4026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800" b="1" dirty="0" smtClean="0">
                  <a:solidFill>
                    <a:srgbClr val="1FFF6A"/>
                  </a:solidFill>
                  <a:sym typeface="Wingdings"/>
                </a:rPr>
                <a:t>V</a:t>
              </a:r>
              <a:endParaRPr lang="it-IT" sz="2800" dirty="0">
                <a:solidFill>
                  <a:srgbClr val="1FFF6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977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7-11-14 alle 17.28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4112"/>
            <a:ext cx="4311195" cy="4303888"/>
          </a:xfrm>
          <a:prstGeom prst="rect">
            <a:avLst/>
          </a:prstGeom>
        </p:spPr>
      </p:pic>
      <p:grpSp>
        <p:nvGrpSpPr>
          <p:cNvPr id="13" name="Gruppo 12"/>
          <p:cNvGrpSpPr/>
          <p:nvPr/>
        </p:nvGrpSpPr>
        <p:grpSpPr>
          <a:xfrm>
            <a:off x="-32108" y="606975"/>
            <a:ext cx="5614262" cy="2177478"/>
            <a:chOff x="-32108" y="606975"/>
            <a:chExt cx="5614262" cy="2177478"/>
          </a:xfrm>
        </p:grpSpPr>
        <p:sp>
          <p:nvSpPr>
            <p:cNvPr id="9" name="CasellaDiTesto 8"/>
            <p:cNvSpPr txBox="1"/>
            <p:nvPr/>
          </p:nvSpPr>
          <p:spPr>
            <a:xfrm>
              <a:off x="2655045" y="606975"/>
              <a:ext cx="20128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err="1" smtClean="0"/>
                <a:t>Stokes</a:t>
              </a:r>
              <a:r>
                <a:rPr lang="it-IT" sz="2400" dirty="0" smtClean="0"/>
                <a:t> </a:t>
              </a:r>
              <a:r>
                <a:rPr lang="it-IT" sz="2400" dirty="0" err="1" smtClean="0"/>
                <a:t>profiles</a:t>
              </a:r>
              <a:endParaRPr lang="it-IT" sz="2400" dirty="0"/>
            </a:p>
          </p:txBody>
        </p:sp>
        <p:grpSp>
          <p:nvGrpSpPr>
            <p:cNvPr id="12" name="Gruppo 11"/>
            <p:cNvGrpSpPr/>
            <p:nvPr/>
          </p:nvGrpSpPr>
          <p:grpSpPr>
            <a:xfrm>
              <a:off x="-32108" y="831005"/>
              <a:ext cx="5614262" cy="1953448"/>
              <a:chOff x="-32108" y="831005"/>
              <a:chExt cx="5614262" cy="1953448"/>
            </a:xfrm>
          </p:grpSpPr>
          <p:pic>
            <p:nvPicPr>
              <p:cNvPr id="10" name="Immagine 9" descr="Schermata 2017-11-14 alle 21.12.57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492" y="1078661"/>
                <a:ext cx="5583646" cy="1705792"/>
              </a:xfrm>
              <a:prstGeom prst="rect">
                <a:avLst/>
              </a:prstGeom>
            </p:spPr>
          </p:pic>
          <p:sp>
            <p:nvSpPr>
              <p:cNvPr id="5" name="CasellaDiTesto 4"/>
              <p:cNvSpPr txBox="1"/>
              <p:nvPr/>
            </p:nvSpPr>
            <p:spPr>
              <a:xfrm>
                <a:off x="-32108" y="831005"/>
                <a:ext cx="15584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smtClean="0">
                    <a:latin typeface="Symbol" charset="2"/>
                    <a:cs typeface="Symbol" charset="2"/>
                  </a:rPr>
                  <a:t>Dl</a:t>
                </a:r>
                <a:r>
                  <a:rPr lang="it-IT" sz="1200" dirty="0" smtClean="0"/>
                  <a:t> = 4.67 10</a:t>
                </a:r>
                <a:r>
                  <a:rPr lang="it-IT" sz="1200" baseline="30000" dirty="0" smtClean="0"/>
                  <a:t>-13 </a:t>
                </a:r>
                <a:r>
                  <a:rPr lang="it-IT" sz="1200" dirty="0" smtClean="0">
                    <a:latin typeface="Symbol" charset="2"/>
                    <a:cs typeface="Symbol" charset="2"/>
                  </a:rPr>
                  <a:t>l</a:t>
                </a:r>
                <a:r>
                  <a:rPr lang="it-IT" sz="1200" baseline="30000" dirty="0" smtClean="0"/>
                  <a:t>2</a:t>
                </a:r>
                <a:r>
                  <a:rPr lang="it-IT" sz="1200" dirty="0" smtClean="0"/>
                  <a:t>g</a:t>
                </a:r>
                <a:r>
                  <a:rPr lang="it-IT" sz="1200" baseline="-25000" dirty="0" smtClean="0"/>
                  <a:t>eff </a:t>
                </a:r>
                <a:r>
                  <a:rPr lang="it-IT" sz="1200" dirty="0" smtClean="0"/>
                  <a:t>B </a:t>
                </a:r>
                <a:endParaRPr lang="it-IT" sz="1200" dirty="0"/>
              </a:p>
            </p:txBody>
          </p:sp>
          <p:cxnSp>
            <p:nvCxnSpPr>
              <p:cNvPr id="8" name="Connettore 2 7"/>
              <p:cNvCxnSpPr/>
              <p:nvPr/>
            </p:nvCxnSpPr>
            <p:spPr>
              <a:xfrm>
                <a:off x="594360" y="2468880"/>
                <a:ext cx="279400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16" name="Freccia sinistra 15"/>
          <p:cNvSpPr/>
          <p:nvPr/>
        </p:nvSpPr>
        <p:spPr>
          <a:xfrm rot="19479934">
            <a:off x="2088431" y="3263681"/>
            <a:ext cx="1487885" cy="836616"/>
          </a:xfrm>
          <a:prstGeom prst="leftArrow">
            <a:avLst/>
          </a:prstGeom>
          <a:scene3d>
            <a:camera prst="obliqueTopLeft">
              <a:rot lat="2400000" lon="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sinistra 16"/>
          <p:cNvSpPr/>
          <p:nvPr/>
        </p:nvSpPr>
        <p:spPr>
          <a:xfrm rot="19479934">
            <a:off x="2673731" y="3674848"/>
            <a:ext cx="1511062" cy="1059835"/>
          </a:xfrm>
          <a:prstGeom prst="leftArrow">
            <a:avLst/>
          </a:prstGeom>
          <a:scene3d>
            <a:camera prst="obliqueTopRight">
              <a:rot lat="3600000" lon="0" rev="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 descr="Schermata 2017-11-14 alle 21.09.5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886" y="2031968"/>
            <a:ext cx="2354147" cy="4857765"/>
          </a:xfrm>
          <a:prstGeom prst="rect">
            <a:avLst/>
          </a:prstGeom>
        </p:spPr>
      </p:pic>
      <p:pic>
        <p:nvPicPr>
          <p:cNvPr id="11" name="Immagine 10" descr="Schermata 2017-11-14 alle 21.13.4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824" y="976307"/>
            <a:ext cx="4556596" cy="459887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87932" y="120302"/>
            <a:ext cx="816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High </a:t>
            </a:r>
            <a:r>
              <a:rPr lang="it-IT" b="1" dirty="0" err="1"/>
              <a:t>R</a:t>
            </a:r>
            <a:r>
              <a:rPr lang="it-IT" b="1" dirty="0" err="1" smtClean="0"/>
              <a:t>esolution</a:t>
            </a:r>
            <a:r>
              <a:rPr lang="it-IT" b="1" dirty="0" smtClean="0"/>
              <a:t> Spectropolarimetry to </a:t>
            </a:r>
            <a:r>
              <a:rPr lang="it-IT" b="1" dirty="0" err="1" smtClean="0"/>
              <a:t>Detect</a:t>
            </a:r>
            <a:r>
              <a:rPr lang="it-IT" b="1" dirty="0" smtClean="0"/>
              <a:t> and </a:t>
            </a:r>
            <a:r>
              <a:rPr lang="it-IT" b="1" dirty="0" err="1" smtClean="0"/>
              <a:t>Measure</a:t>
            </a:r>
            <a:r>
              <a:rPr lang="it-IT" b="1" dirty="0" smtClean="0"/>
              <a:t> </a:t>
            </a:r>
            <a:r>
              <a:rPr lang="it-IT" b="1" dirty="0" err="1" smtClean="0"/>
              <a:t>Cosmic</a:t>
            </a:r>
            <a:r>
              <a:rPr lang="it-IT" b="1" dirty="0" smtClean="0"/>
              <a:t> </a:t>
            </a:r>
            <a:r>
              <a:rPr lang="it-IT" b="1" dirty="0" err="1" smtClean="0"/>
              <a:t>Magnetic</a:t>
            </a:r>
            <a:r>
              <a:rPr lang="it-IT" b="1" dirty="0" smtClean="0"/>
              <a:t> </a:t>
            </a:r>
            <a:r>
              <a:rPr lang="it-IT" b="1" dirty="0" err="1" smtClean="0"/>
              <a:t>FIelds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35960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sellaDiTesto 26"/>
          <p:cNvSpPr txBox="1"/>
          <p:nvPr/>
        </p:nvSpPr>
        <p:spPr>
          <a:xfrm>
            <a:off x="902649" y="131698"/>
            <a:ext cx="71737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000000"/>
                </a:solidFill>
              </a:rPr>
              <a:t>LASER PLASMAS</a:t>
            </a:r>
          </a:p>
          <a:p>
            <a:pPr algn="ctr"/>
            <a:r>
              <a:rPr lang="it-IT" sz="2200" b="1" dirty="0" smtClean="0">
                <a:solidFill>
                  <a:srgbClr val="000000"/>
                </a:solidFill>
              </a:rPr>
              <a:t>High </a:t>
            </a:r>
            <a:r>
              <a:rPr lang="it-IT" sz="2200" b="1" dirty="0" err="1" smtClean="0">
                <a:solidFill>
                  <a:srgbClr val="000000"/>
                </a:solidFill>
              </a:rPr>
              <a:t>spatial</a:t>
            </a:r>
            <a:r>
              <a:rPr lang="it-IT" sz="2200" b="1" dirty="0" smtClean="0">
                <a:solidFill>
                  <a:srgbClr val="000000"/>
                </a:solidFill>
              </a:rPr>
              <a:t>, </a:t>
            </a:r>
            <a:r>
              <a:rPr lang="it-IT" sz="2200" b="1" dirty="0" err="1" smtClean="0">
                <a:solidFill>
                  <a:srgbClr val="000000"/>
                </a:solidFill>
              </a:rPr>
              <a:t>temporal</a:t>
            </a:r>
            <a:r>
              <a:rPr lang="it-IT" sz="2200" b="1" dirty="0" smtClean="0">
                <a:solidFill>
                  <a:srgbClr val="000000"/>
                </a:solidFill>
              </a:rPr>
              <a:t>  and </a:t>
            </a:r>
            <a:r>
              <a:rPr lang="it-IT" sz="2200" b="1" dirty="0" err="1" smtClean="0">
                <a:solidFill>
                  <a:srgbClr val="000000"/>
                </a:solidFill>
              </a:rPr>
              <a:t>spectral</a:t>
            </a:r>
            <a:r>
              <a:rPr lang="it-IT" sz="2200" b="1" dirty="0" smtClean="0">
                <a:solidFill>
                  <a:srgbClr val="000000"/>
                </a:solidFill>
              </a:rPr>
              <a:t> </a:t>
            </a:r>
            <a:r>
              <a:rPr lang="it-IT" sz="2200" b="1" dirty="0" err="1" smtClean="0">
                <a:solidFill>
                  <a:srgbClr val="000000"/>
                </a:solidFill>
              </a:rPr>
              <a:t>resolution</a:t>
            </a:r>
            <a:r>
              <a:rPr lang="it-IT" sz="2200" b="1" dirty="0" smtClean="0">
                <a:solidFill>
                  <a:srgbClr val="000000"/>
                </a:solidFill>
              </a:rPr>
              <a:t> </a:t>
            </a:r>
            <a:r>
              <a:rPr lang="it-IT" sz="2200" b="1" dirty="0" err="1" smtClean="0">
                <a:solidFill>
                  <a:srgbClr val="000000"/>
                </a:solidFill>
              </a:rPr>
              <a:t>Spectroscopy</a:t>
            </a:r>
            <a:endParaRPr lang="it-IT" sz="2200" b="1" dirty="0">
              <a:solidFill>
                <a:srgbClr val="000000"/>
              </a:solidFill>
            </a:endParaRPr>
          </a:p>
        </p:txBody>
      </p:sp>
      <p:pic>
        <p:nvPicPr>
          <p:cNvPr id="2" name="Immagine 1" descr="Schermata 2020-07-22 alle 20.27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" y="3810000"/>
            <a:ext cx="3223472" cy="30200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magine 2" descr="Schermata 2020-07-22 alle 20.29.3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800" y="901139"/>
            <a:ext cx="3530279" cy="2458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magine 17" descr="Schermata 2020-07-22 alle 20.36.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" y="901138"/>
            <a:ext cx="5319551" cy="2665021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3634658" y="3651203"/>
            <a:ext cx="2916950" cy="3046988"/>
            <a:chOff x="3634658" y="3651203"/>
            <a:chExt cx="2916950" cy="3046988"/>
          </a:xfrm>
        </p:grpSpPr>
        <p:sp>
          <p:nvSpPr>
            <p:cNvPr id="17" name="CasellaDiTesto 16"/>
            <p:cNvSpPr txBox="1"/>
            <p:nvPr/>
          </p:nvSpPr>
          <p:spPr>
            <a:xfrm>
              <a:off x="3788867" y="3651203"/>
              <a:ext cx="2557611" cy="30469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400" dirty="0" err="1" smtClean="0"/>
                <a:t>Theory</a:t>
              </a:r>
              <a:r>
                <a:rPr lang="it-IT" sz="2400" dirty="0" smtClean="0"/>
                <a:t> </a:t>
              </a:r>
              <a:r>
                <a:rPr lang="it-IT" sz="2400" dirty="0" err="1" smtClean="0"/>
                <a:t>well</a:t>
              </a:r>
              <a:r>
                <a:rPr lang="it-IT" sz="2400" dirty="0" smtClean="0"/>
                <a:t> </a:t>
              </a:r>
              <a:r>
                <a:rPr lang="it-IT" sz="2400" dirty="0" err="1" smtClean="0"/>
                <a:t>known</a:t>
              </a:r>
              <a:endParaRPr lang="it-IT" sz="2400" dirty="0" smtClean="0"/>
            </a:p>
            <a:p>
              <a:endParaRPr lang="it-IT" sz="2400" dirty="0"/>
            </a:p>
            <a:p>
              <a:endParaRPr lang="it-IT" sz="2400" dirty="0" smtClean="0"/>
            </a:p>
            <a:p>
              <a:endParaRPr lang="it-IT" sz="2400" dirty="0" smtClean="0"/>
            </a:p>
            <a:p>
              <a:endParaRPr lang="it-IT" sz="2400" dirty="0" smtClean="0"/>
            </a:p>
            <a:p>
              <a:r>
                <a:rPr lang="it-IT" sz="2400" dirty="0" smtClean="0"/>
                <a:t>Best match for</a:t>
              </a:r>
            </a:p>
            <a:p>
              <a:r>
                <a:rPr lang="it-IT" sz="2400" dirty="0" smtClean="0"/>
                <a:t>T</a:t>
              </a:r>
              <a:r>
                <a:rPr lang="it-IT" sz="2400" baseline="-25000" dirty="0" smtClean="0"/>
                <a:t>e</a:t>
              </a:r>
              <a:r>
                <a:rPr lang="it-IT" sz="2400" dirty="0" smtClean="0"/>
                <a:t> = 2.5 eV</a:t>
              </a:r>
              <a:endParaRPr lang="it-IT" sz="2400" baseline="30000" dirty="0" smtClean="0"/>
            </a:p>
            <a:p>
              <a:r>
                <a:rPr lang="it-IT" sz="2400" dirty="0" smtClean="0"/>
                <a:t>n</a:t>
              </a:r>
              <a:r>
                <a:rPr lang="it-IT" sz="2400" baseline="-25000" dirty="0" smtClean="0"/>
                <a:t>e</a:t>
              </a:r>
              <a:r>
                <a:rPr lang="it-IT" sz="2400" dirty="0" smtClean="0"/>
                <a:t>= 10</a:t>
              </a:r>
              <a:r>
                <a:rPr lang="it-IT" sz="2400" baseline="30000" dirty="0" smtClean="0"/>
                <a:t>18 </a:t>
              </a:r>
              <a:r>
                <a:rPr lang="it-IT" sz="2400" dirty="0"/>
                <a:t>cm</a:t>
              </a:r>
              <a:r>
                <a:rPr lang="it-IT" sz="2400" baseline="30000" dirty="0"/>
                <a:t>-3</a:t>
              </a:r>
            </a:p>
          </p:txBody>
        </p:sp>
        <p:pic>
          <p:nvPicPr>
            <p:cNvPr id="4" name="Immagine 3" descr="Schermata 2020-07-26 alle 18.05.31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658" y="4185284"/>
              <a:ext cx="2916950" cy="1322071"/>
            </a:xfrm>
            <a:prstGeom prst="rect">
              <a:avLst/>
            </a:prstGeom>
          </p:spPr>
        </p:pic>
        <p:sp>
          <p:nvSpPr>
            <p:cNvPr id="5" name="Rettangolo 4"/>
            <p:cNvSpPr/>
            <p:nvPr/>
          </p:nvSpPr>
          <p:spPr>
            <a:xfrm>
              <a:off x="5801360" y="4185284"/>
              <a:ext cx="345440" cy="2749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9" name="Connettore 1 8"/>
          <p:cNvCxnSpPr/>
          <p:nvPr/>
        </p:nvCxnSpPr>
        <p:spPr>
          <a:xfrm>
            <a:off x="4841286" y="5339801"/>
            <a:ext cx="16450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099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" name="Immagine 3" descr="SpettroX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52" y="466376"/>
            <a:ext cx="7630778" cy="2598078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199179" y="5604"/>
            <a:ext cx="5840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An </a:t>
            </a:r>
            <a:r>
              <a:rPr lang="it-IT" b="1" dirty="0" err="1" smtClean="0"/>
              <a:t>application</a:t>
            </a:r>
            <a:r>
              <a:rPr lang="it-IT" b="1" dirty="0" smtClean="0"/>
              <a:t> to X-</a:t>
            </a:r>
            <a:r>
              <a:rPr lang="it-IT" b="1" dirty="0" err="1" smtClean="0"/>
              <a:t>ray</a:t>
            </a:r>
            <a:r>
              <a:rPr lang="it-IT" b="1" dirty="0" smtClean="0"/>
              <a:t> </a:t>
            </a:r>
            <a:r>
              <a:rPr lang="it-IT" b="1" dirty="0" err="1" smtClean="0"/>
              <a:t>spectra</a:t>
            </a:r>
            <a:r>
              <a:rPr lang="it-IT" b="1" dirty="0" smtClean="0"/>
              <a:t> from Frascati Tokamak Unit </a:t>
            </a:r>
            <a:endParaRPr lang="it-IT" b="1" dirty="0"/>
          </a:p>
        </p:txBody>
      </p:sp>
      <p:pic>
        <p:nvPicPr>
          <p:cNvPr id="8" name="Immagine 7" descr="txt_LogTe7_LogNe14_range_20-120.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5202" y="2282153"/>
            <a:ext cx="3938838" cy="5097319"/>
          </a:xfrm>
          <a:prstGeom prst="rect">
            <a:avLst/>
          </a:prstGeom>
        </p:spPr>
      </p:pic>
      <p:pic>
        <p:nvPicPr>
          <p:cNvPr id="9" name="Immagine 8" descr="txt_LogTe7_LogNe14_range_120-335.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80434" y="2286443"/>
            <a:ext cx="3915406" cy="5066995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195" y="0"/>
            <a:ext cx="2418440" cy="3290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dirty="0"/>
              <a:t>From </a:t>
            </a:r>
            <a:r>
              <a:rPr lang="it-IT" sz="1000" dirty="0" err="1"/>
              <a:t>Astrophysics</a:t>
            </a:r>
            <a:r>
              <a:rPr lang="it-IT" sz="1000" dirty="0"/>
              <a:t> </a:t>
            </a:r>
            <a:r>
              <a:rPr lang="it-IT" sz="1000" dirty="0" smtClean="0"/>
              <a:t>to </a:t>
            </a:r>
            <a:r>
              <a:rPr lang="it-IT" sz="1000" dirty="0" err="1" smtClean="0"/>
              <a:t>Laboratory</a:t>
            </a:r>
            <a:r>
              <a:rPr lang="it-IT" sz="1000" dirty="0" smtClean="0"/>
              <a:t>  </a:t>
            </a:r>
            <a:r>
              <a:rPr lang="it-IT" sz="1000" dirty="0"/>
              <a:t>Plasma</a:t>
            </a:r>
          </a:p>
        </p:txBody>
      </p:sp>
    </p:spTree>
    <p:extLst>
      <p:ext uri="{BB962C8B-B14F-4D97-AF65-F5344CB8AC3E}">
        <p14:creationId xmlns:p14="http://schemas.microsoft.com/office/powerpoint/2010/main" val="246265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360" y="2286202"/>
            <a:ext cx="6151880" cy="309351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2318"/>
            <a:ext cx="9225280" cy="5776578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-193040" y="0"/>
            <a:ext cx="9489440" cy="113231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dirty="0" smtClean="0"/>
              <a:t>Back to </a:t>
            </a:r>
            <a:r>
              <a:rPr lang="it-IT" sz="3000" dirty="0" err="1" smtClean="0"/>
              <a:t>Astrophysics</a:t>
            </a:r>
            <a:r>
              <a:rPr lang="it-IT" sz="3000" dirty="0" smtClean="0"/>
              <a:t> </a:t>
            </a:r>
          </a:p>
          <a:p>
            <a:pPr algn="ctr"/>
            <a:r>
              <a:rPr lang="it-IT" sz="2400" b="1" dirty="0" smtClean="0">
                <a:solidFill>
                  <a:srgbClr val="0000FF"/>
                </a:solidFill>
              </a:rPr>
              <a:t>In 1814 the </a:t>
            </a:r>
            <a:r>
              <a:rPr lang="it-IT" sz="2400" b="1" dirty="0" err="1" smtClean="0">
                <a:solidFill>
                  <a:srgbClr val="0000FF"/>
                </a:solidFill>
              </a:rPr>
              <a:t>Fraunhofer</a:t>
            </a:r>
            <a:r>
              <a:rPr lang="it-IT" sz="2400" b="1" dirty="0" smtClean="0">
                <a:solidFill>
                  <a:srgbClr val="0000FF"/>
                </a:solidFill>
              </a:rPr>
              <a:t> solar </a:t>
            </a:r>
            <a:r>
              <a:rPr lang="it-IT" sz="2400" b="1" dirty="0" err="1" smtClean="0">
                <a:solidFill>
                  <a:srgbClr val="0000FF"/>
                </a:solidFill>
              </a:rPr>
              <a:t>spectra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b="1" dirty="0" err="1" smtClean="0">
                <a:solidFill>
                  <a:srgbClr val="0000FF"/>
                </a:solidFill>
              </a:rPr>
              <a:t>were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b="1" dirty="0" err="1" smtClean="0">
                <a:solidFill>
                  <a:srgbClr val="0000FF"/>
                </a:solidFill>
              </a:rPr>
              <a:t>unknown</a:t>
            </a:r>
            <a:r>
              <a:rPr lang="it-IT" sz="2400" b="1" dirty="0" smtClean="0">
                <a:solidFill>
                  <a:srgbClr val="0000FF"/>
                </a:solidFill>
              </a:rPr>
              <a:t> </a:t>
            </a:r>
            <a:r>
              <a:rPr lang="it-IT" sz="2400" b="1" dirty="0" err="1" smtClean="0">
                <a:solidFill>
                  <a:srgbClr val="0000FF"/>
                </a:solidFill>
              </a:rPr>
              <a:t>unknowns</a:t>
            </a:r>
            <a:endParaRPr lang="it-IT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86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168" y="4084320"/>
            <a:ext cx="4105031" cy="2425700"/>
          </a:xfrm>
          <a:prstGeom prst="rect">
            <a:avLst/>
          </a:prstGeom>
        </p:spPr>
      </p:pic>
      <p:pic>
        <p:nvPicPr>
          <p:cNvPr id="5" name="Immagine 4" descr="Schermata 2020-07-23 alle 13.46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66200" cy="356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3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uppo 41"/>
          <p:cNvGrpSpPr>
            <a:grpSpLocks/>
          </p:cNvGrpSpPr>
          <p:nvPr/>
        </p:nvGrpSpPr>
        <p:grpSpPr bwMode="auto">
          <a:xfrm>
            <a:off x="-110173" y="2269077"/>
            <a:ext cx="9391651" cy="4867200"/>
            <a:chOff x="33604" y="-1187051"/>
            <a:chExt cx="9390406" cy="4867190"/>
          </a:xfrm>
        </p:grpSpPr>
        <p:grpSp>
          <p:nvGrpSpPr>
            <p:cNvPr id="23574" name="Gruppo 42"/>
            <p:cNvGrpSpPr>
              <a:grpSpLocks/>
            </p:cNvGrpSpPr>
            <p:nvPr/>
          </p:nvGrpSpPr>
          <p:grpSpPr bwMode="auto">
            <a:xfrm>
              <a:off x="33604" y="-1187051"/>
              <a:ext cx="8845965" cy="4867190"/>
              <a:chOff x="33604" y="692549"/>
              <a:chExt cx="8845965" cy="4867190"/>
            </a:xfrm>
          </p:grpSpPr>
          <p:grpSp>
            <p:nvGrpSpPr>
              <p:cNvPr id="23576" name="Gruppo 44"/>
              <p:cNvGrpSpPr>
                <a:grpSpLocks noChangeAspect="1"/>
              </p:cNvGrpSpPr>
              <p:nvPr/>
            </p:nvGrpSpPr>
            <p:grpSpPr bwMode="auto">
              <a:xfrm>
                <a:off x="33604" y="692549"/>
                <a:ext cx="8845203" cy="4867190"/>
                <a:chOff x="87923" y="1317429"/>
                <a:chExt cx="6683607" cy="3677745"/>
              </a:xfrm>
            </p:grpSpPr>
            <p:pic>
              <p:nvPicPr>
                <p:cNvPr id="23578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8" t="-10" r="93643" b="52813"/>
                <a:stretch/>
              </p:blipFill>
              <p:spPr bwMode="auto">
                <a:xfrm>
                  <a:off x="87923" y="1346736"/>
                  <a:ext cx="912481" cy="36478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79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013" t="-10" r="89015" b="52813"/>
                <a:stretch/>
              </p:blipFill>
              <p:spPr bwMode="auto">
                <a:xfrm>
                  <a:off x="1176629" y="1346736"/>
                  <a:ext cx="713610" cy="36478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80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736" t="3" r="84975" b="52796"/>
                <a:stretch/>
              </p:blipFill>
              <p:spPr bwMode="auto">
                <a:xfrm>
                  <a:off x="2087160" y="1346736"/>
                  <a:ext cx="614870" cy="36478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81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086" t="-3" r="77003" b="52749"/>
                <a:stretch/>
              </p:blipFill>
              <p:spPr bwMode="auto">
                <a:xfrm>
                  <a:off x="2816396" y="1338388"/>
                  <a:ext cx="1135715" cy="36559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82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3914" t="12" r="58780" b="52668"/>
                <a:stretch/>
              </p:blipFill>
              <p:spPr bwMode="auto">
                <a:xfrm>
                  <a:off x="4081365" y="1327463"/>
                  <a:ext cx="1050375" cy="36668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83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6236" t="2" r="282" b="52574"/>
                <a:stretch/>
              </p:blipFill>
              <p:spPr bwMode="auto">
                <a:xfrm>
                  <a:off x="5322928" y="1317429"/>
                  <a:ext cx="557063" cy="367774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3584" name="Immagine 16" descr="Schermata 2019-01-16 alle 14.07.50.png"/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2455" t="-3" r="3276" b="52749"/>
                <a:stretch/>
              </p:blipFill>
              <p:spPr bwMode="auto">
                <a:xfrm>
                  <a:off x="6153530" y="1336967"/>
                  <a:ext cx="618000" cy="365598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46" name="Rettangolo 45"/>
              <p:cNvSpPr/>
              <p:nvPr/>
            </p:nvSpPr>
            <p:spPr bwMode="auto">
              <a:xfrm>
                <a:off x="160588" y="701016"/>
                <a:ext cx="8718981" cy="24426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  <p:sp>
          <p:nvSpPr>
            <p:cNvPr id="20495" name="CasellaDiTesto 17"/>
            <p:cNvSpPr txBox="1">
              <a:spLocks noChangeArrowheads="1"/>
            </p:cNvSpPr>
            <p:nvPr/>
          </p:nvSpPr>
          <p:spPr bwMode="auto">
            <a:xfrm>
              <a:off x="87572" y="641746"/>
              <a:ext cx="9336438" cy="461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000" dirty="0">
                  <a:latin typeface="Symbol" charset="0"/>
                  <a:cs typeface="Symbol" charset="0"/>
                </a:rPr>
                <a:t>      </a:t>
              </a:r>
              <a:r>
                <a:rPr lang="it-IT" sz="2000" b="1" dirty="0">
                  <a:latin typeface="Symbol" charset="0"/>
                  <a:cs typeface="Symbol" charset="0"/>
                </a:rPr>
                <a:t> </a:t>
              </a:r>
              <a:r>
                <a:rPr lang="it-IT" b="1" dirty="0">
                  <a:latin typeface="Symbol" charset="0"/>
                  <a:cs typeface="Symbol" charset="0"/>
                </a:rPr>
                <a:t>l</a:t>
              </a:r>
              <a:r>
                <a:rPr lang="it-IT" b="1" dirty="0"/>
                <a:t>             log(</a:t>
              </a:r>
              <a:r>
                <a:rPr lang="it-IT" b="1" dirty="0" err="1"/>
                <a:t>gf</a:t>
              </a:r>
              <a:r>
                <a:rPr lang="it-IT" b="1" dirty="0"/>
                <a:t>)        </a:t>
              </a:r>
              <a:r>
                <a:rPr lang="it-IT" b="1" dirty="0" err="1"/>
                <a:t>el</a:t>
              </a:r>
              <a:r>
                <a:rPr lang="it-IT" b="1" dirty="0"/>
                <a:t>               E</a:t>
              </a:r>
              <a:r>
                <a:rPr lang="it-IT" b="1" baseline="-25000" dirty="0"/>
                <a:t>1</a:t>
              </a:r>
              <a:r>
                <a:rPr lang="it-IT" b="1" dirty="0"/>
                <a:t>                   E</a:t>
              </a:r>
              <a:r>
                <a:rPr lang="it-IT" b="1" baseline="-25000" dirty="0"/>
                <a:t>2</a:t>
              </a:r>
              <a:r>
                <a:rPr lang="it-IT" b="1" dirty="0"/>
                <a:t>                 g</a:t>
              </a:r>
              <a:r>
                <a:rPr lang="it-IT" b="1" baseline="-25000" dirty="0"/>
                <a:t>1</a:t>
              </a:r>
              <a:r>
                <a:rPr lang="it-IT" b="1" dirty="0"/>
                <a:t>             </a:t>
              </a:r>
              <a:r>
                <a:rPr lang="it-IT" b="1" dirty="0" smtClean="0"/>
                <a:t>g</a:t>
              </a:r>
              <a:r>
                <a:rPr lang="it-IT" b="1" baseline="-25000" dirty="0" smtClean="0"/>
                <a:t>2    </a:t>
              </a:r>
              <a:r>
                <a:rPr lang="mr-IN" baseline="-25000" dirty="0" smtClean="0">
                  <a:latin typeface="+mn-lt"/>
                </a:rPr>
                <a:t>…</a:t>
              </a:r>
              <a:endParaRPr lang="it-IT" baseline="-25000" dirty="0">
                <a:latin typeface="+mn-lt"/>
              </a:endParaRPr>
            </a:p>
          </p:txBody>
        </p:sp>
      </p:grpSp>
      <p:sp>
        <p:nvSpPr>
          <p:cNvPr id="12" name="Shape 162"/>
          <p:cNvSpPr/>
          <p:nvPr/>
        </p:nvSpPr>
        <p:spPr>
          <a:xfrm>
            <a:off x="26988" y="43020"/>
            <a:ext cx="9005252" cy="1165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 defTabSz="457200">
              <a:defRPr sz="4400" b="1" i="1">
                <a:solidFill>
                  <a:schemeClr val="accent1">
                    <a:hueOff val="40199"/>
                    <a:satOff val="4101"/>
                    <a:lumOff val="-20642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>
              <a:lnSpc>
                <a:spcPct val="80000"/>
              </a:lnSpc>
              <a:defRPr/>
            </a:pPr>
            <a:r>
              <a:rPr lang="it-IT" sz="2800" dirty="0" err="1" smtClean="0">
                <a:solidFill>
                  <a:srgbClr val="0000FF"/>
                </a:solidFill>
              </a:rPr>
              <a:t>Nowdays</a:t>
            </a:r>
            <a:r>
              <a:rPr lang="it-IT" sz="2800" dirty="0" smtClean="0">
                <a:solidFill>
                  <a:srgbClr val="0000FF"/>
                </a:solidFill>
              </a:rPr>
              <a:t>, </a:t>
            </a:r>
            <a:r>
              <a:rPr lang="it-IT" sz="2800" dirty="0">
                <a:solidFill>
                  <a:srgbClr val="0000FF"/>
                </a:solidFill>
              </a:rPr>
              <a:t>solar and the stellar </a:t>
            </a:r>
            <a:r>
              <a:rPr lang="it-IT" sz="2800" dirty="0" err="1">
                <a:solidFill>
                  <a:srgbClr val="0000FF"/>
                </a:solidFill>
              </a:rPr>
              <a:t>spectra</a:t>
            </a:r>
            <a:r>
              <a:rPr lang="it-IT" sz="2800" dirty="0">
                <a:solidFill>
                  <a:srgbClr val="0000FF"/>
                </a:solidFill>
              </a:rPr>
              <a:t> </a:t>
            </a:r>
            <a:r>
              <a:rPr lang="it-IT" sz="2800" dirty="0" smtClean="0">
                <a:solidFill>
                  <a:srgbClr val="0000FF"/>
                </a:solidFill>
              </a:rPr>
              <a:t>are </a:t>
            </a:r>
            <a:r>
              <a:rPr lang="it-IT" sz="2800" dirty="0" err="1">
                <a:solidFill>
                  <a:srgbClr val="0000FF"/>
                </a:solidFill>
              </a:rPr>
              <a:t>known</a:t>
            </a:r>
            <a:r>
              <a:rPr lang="it-IT" sz="2800" dirty="0">
                <a:solidFill>
                  <a:srgbClr val="0000FF"/>
                </a:solidFill>
              </a:rPr>
              <a:t> </a:t>
            </a:r>
            <a:r>
              <a:rPr lang="it-IT" sz="2800" dirty="0" err="1" smtClean="0">
                <a:solidFill>
                  <a:srgbClr val="0000FF"/>
                </a:solidFill>
              </a:rPr>
              <a:t>knowns</a:t>
            </a:r>
            <a:endParaRPr lang="it-IT" sz="2800" dirty="0" smtClean="0">
              <a:solidFill>
                <a:srgbClr val="0000FF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it-IT" sz="2000" b="0" dirty="0" err="1" smtClean="0">
                <a:solidFill>
                  <a:schemeClr val="tx1"/>
                </a:solidFill>
              </a:rPr>
              <a:t>thanks</a:t>
            </a:r>
            <a:r>
              <a:rPr lang="it-IT" sz="2000" b="0" dirty="0" smtClean="0">
                <a:solidFill>
                  <a:schemeClr val="tx1"/>
                </a:solidFill>
              </a:rPr>
              <a:t> to</a:t>
            </a:r>
          </a:p>
          <a:p>
            <a:pPr algn="ctr">
              <a:lnSpc>
                <a:spcPct val="80000"/>
              </a:lnSpc>
              <a:defRPr/>
            </a:pPr>
            <a:r>
              <a:rPr lang="it-IT" sz="2000" b="0" dirty="0" smtClean="0">
                <a:solidFill>
                  <a:schemeClr val="tx1"/>
                </a:solidFill>
              </a:rPr>
              <a:t>an </a:t>
            </a:r>
            <a:r>
              <a:rPr lang="it-IT" sz="2000" b="0" i="0" dirty="0" err="1" smtClean="0">
                <a:solidFill>
                  <a:schemeClr val="tx1"/>
                </a:solidFill>
              </a:rPr>
              <a:t>almost</a:t>
            </a:r>
            <a:r>
              <a:rPr lang="it-IT" sz="2000" b="0" i="0" dirty="0" smtClean="0">
                <a:solidFill>
                  <a:schemeClr val="tx1"/>
                </a:solidFill>
              </a:rPr>
              <a:t> complete </a:t>
            </a:r>
            <a:r>
              <a:rPr lang="it-IT" sz="2000" b="0" i="0" dirty="0" err="1" smtClean="0">
                <a:solidFill>
                  <a:schemeClr val="tx1"/>
                </a:solidFill>
              </a:rPr>
              <a:t>atomic</a:t>
            </a:r>
            <a:r>
              <a:rPr lang="it-IT" sz="2000" b="0" i="0" dirty="0" smtClean="0">
                <a:solidFill>
                  <a:schemeClr val="tx1"/>
                </a:solidFill>
              </a:rPr>
              <a:t> database for </a:t>
            </a:r>
            <a:r>
              <a:rPr lang="it-IT" sz="2000" b="0" i="0" dirty="0" err="1" smtClean="0">
                <a:solidFill>
                  <a:schemeClr val="tx1"/>
                </a:solidFill>
              </a:rPr>
              <a:t>interpretation</a:t>
            </a:r>
            <a:r>
              <a:rPr lang="it-IT" sz="2000" b="0" i="0" dirty="0" smtClean="0">
                <a:solidFill>
                  <a:schemeClr val="tx1"/>
                </a:solidFill>
              </a:rPr>
              <a:t> of </a:t>
            </a:r>
            <a:r>
              <a:rPr lang="it-IT" sz="2000" b="0" i="0" dirty="0" err="1" smtClean="0">
                <a:solidFill>
                  <a:schemeClr val="tx1"/>
                </a:solidFill>
              </a:rPr>
              <a:t>spectral</a:t>
            </a:r>
            <a:r>
              <a:rPr lang="it-IT" sz="2000" b="0" i="0" dirty="0" smtClean="0">
                <a:solidFill>
                  <a:schemeClr val="tx1"/>
                </a:solidFill>
              </a:rPr>
              <a:t> </a:t>
            </a:r>
            <a:r>
              <a:rPr lang="it-IT" sz="2000" b="0" i="0" dirty="0" err="1" smtClean="0">
                <a:solidFill>
                  <a:schemeClr val="tx1"/>
                </a:solidFill>
              </a:rPr>
              <a:t>lines</a:t>
            </a:r>
            <a:endParaRPr lang="it-IT" sz="2000" b="0" i="0" dirty="0" smtClean="0">
              <a:solidFill>
                <a:schemeClr val="tx1"/>
              </a:solidFill>
            </a:endParaRPr>
          </a:p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i="0" u="sng" dirty="0" smtClean="0">
                <a:solidFill>
                  <a:schemeClr val="tx1"/>
                </a:solidFill>
              </a:rPr>
              <a:t>of </a:t>
            </a:r>
            <a:r>
              <a:rPr lang="it-IT" sz="2000" i="0" u="sng" dirty="0" err="1" smtClean="0">
                <a:solidFill>
                  <a:schemeClr val="tx1"/>
                </a:solidFill>
              </a:rPr>
              <a:t>neutral</a:t>
            </a:r>
            <a:r>
              <a:rPr lang="it-IT" sz="2000" i="0" u="sng" dirty="0" smtClean="0">
                <a:solidFill>
                  <a:schemeClr val="tx1"/>
                </a:solidFill>
              </a:rPr>
              <a:t> and </a:t>
            </a:r>
            <a:r>
              <a:rPr lang="it-IT" sz="2000" i="0" u="sng" dirty="0" err="1" smtClean="0">
                <a:solidFill>
                  <a:schemeClr val="tx1"/>
                </a:solidFill>
              </a:rPr>
              <a:t>low</a:t>
            </a:r>
            <a:r>
              <a:rPr lang="it-IT" sz="2000" i="0" u="sng" dirty="0" smtClean="0">
                <a:solidFill>
                  <a:schemeClr val="tx1"/>
                </a:solidFill>
              </a:rPr>
              <a:t> </a:t>
            </a:r>
            <a:r>
              <a:rPr lang="it-IT" sz="2000" i="0" u="sng" dirty="0" err="1" smtClean="0">
                <a:solidFill>
                  <a:schemeClr val="tx1"/>
                </a:solidFill>
              </a:rPr>
              <a:t>ionised</a:t>
            </a:r>
            <a:r>
              <a:rPr lang="it-IT" sz="2000" i="0" u="sng" dirty="0" smtClean="0">
                <a:solidFill>
                  <a:schemeClr val="tx1"/>
                </a:solidFill>
              </a:rPr>
              <a:t> </a:t>
            </a:r>
            <a:r>
              <a:rPr lang="it-IT" sz="2000" i="0" u="sng" dirty="0" err="1" smtClean="0">
                <a:solidFill>
                  <a:schemeClr val="tx1"/>
                </a:solidFill>
              </a:rPr>
              <a:t>species</a:t>
            </a:r>
            <a:r>
              <a:rPr lang="it-IT" sz="2000" i="0" u="sng" dirty="0" smtClean="0">
                <a:solidFill>
                  <a:schemeClr val="tx1"/>
                </a:solidFill>
              </a:rPr>
              <a:t> </a:t>
            </a:r>
            <a:endParaRPr sz="2000" i="0" u="sng" dirty="0">
              <a:solidFill>
                <a:schemeClr val="tx1"/>
              </a:solidFill>
            </a:endParaRPr>
          </a:p>
        </p:txBody>
      </p:sp>
      <p:grpSp>
        <p:nvGrpSpPr>
          <p:cNvPr id="23556" name="Gruppo 3"/>
          <p:cNvGrpSpPr>
            <a:grpSpLocks/>
          </p:cNvGrpSpPr>
          <p:nvPr/>
        </p:nvGrpSpPr>
        <p:grpSpPr bwMode="auto">
          <a:xfrm>
            <a:off x="4606145" y="2592549"/>
            <a:ext cx="1286875" cy="554639"/>
            <a:chOff x="9064607" y="2172913"/>
            <a:chExt cx="1286929" cy="554416"/>
          </a:xfrm>
        </p:grpSpPr>
        <p:sp>
          <p:nvSpPr>
            <p:cNvPr id="22" name="Shape 162"/>
            <p:cNvSpPr/>
            <p:nvPr/>
          </p:nvSpPr>
          <p:spPr>
            <a:xfrm>
              <a:off x="9064607" y="2172913"/>
              <a:ext cx="1273227" cy="27720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lIns="35719" tIns="35719" rIns="35719" bIns="35719" anchor="ctr">
              <a:spAutoFit/>
            </a:bodyPr>
            <a:lstStyle>
              <a:lvl1pPr algn="l" defTabSz="457200">
                <a:defRPr sz="4400" b="1" i="1">
                  <a:solidFill>
                    <a:schemeClr val="accent1">
                      <a:hueOff val="40199"/>
                      <a:satOff val="4101"/>
                      <a:lumOff val="-20642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0" dirty="0" err="1" smtClean="0">
                  <a:solidFill>
                    <a:schemeClr val="tx1"/>
                  </a:solidFill>
                  <a:latin typeface="+mn-lt"/>
                </a:rPr>
                <a:t>observed</a:t>
              </a:r>
              <a:endParaRPr sz="1600" b="0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Shape 162"/>
            <p:cNvSpPr/>
            <p:nvPr/>
          </p:nvSpPr>
          <p:spPr>
            <a:xfrm>
              <a:off x="9079898" y="2450121"/>
              <a:ext cx="1271638" cy="27720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lIns="35719" tIns="35719" rIns="35719" bIns="35719" anchor="ctr">
              <a:spAutoFit/>
            </a:bodyPr>
            <a:lstStyle>
              <a:lvl1pPr algn="l" defTabSz="457200">
                <a:defRPr sz="4400" b="1" i="1">
                  <a:solidFill>
                    <a:schemeClr val="accent1">
                      <a:hueOff val="40199"/>
                      <a:satOff val="4101"/>
                      <a:lumOff val="-20642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0" dirty="0" err="1" smtClean="0">
                  <a:solidFill>
                    <a:srgbClr val="FF0000"/>
                  </a:solidFill>
                  <a:latin typeface="+mn-lt"/>
                </a:rPr>
                <a:t>synthetic</a:t>
              </a:r>
              <a:endParaRPr sz="1600" b="0" dirty="0">
                <a:solidFill>
                  <a:srgbClr val="FF0000"/>
                </a:solidFill>
                <a:latin typeface="+mn-lt"/>
              </a:endParaRPr>
            </a:p>
          </p:txBody>
        </p:sp>
      </p:grpSp>
      <p:pic>
        <p:nvPicPr>
          <p:cNvPr id="23559" name="Immagin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9" b="8138"/>
          <a:stretch>
            <a:fillRect/>
          </a:stretch>
        </p:blipFill>
        <p:spPr bwMode="auto">
          <a:xfrm>
            <a:off x="467331" y="1544321"/>
            <a:ext cx="4365542" cy="256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Shape 162"/>
          <p:cNvSpPr/>
          <p:nvPr/>
        </p:nvSpPr>
        <p:spPr>
          <a:xfrm>
            <a:off x="5771112" y="2513018"/>
            <a:ext cx="2730662" cy="533800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algn="l" defTabSz="457200">
              <a:defRPr sz="4400" b="1" i="1">
                <a:solidFill>
                  <a:schemeClr val="accent1">
                    <a:hueOff val="40199"/>
                    <a:satOff val="4101"/>
                    <a:lumOff val="-20642"/>
                  </a:schemeClr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0" i="0" dirty="0" smtClean="0">
                <a:solidFill>
                  <a:schemeClr val="tx1"/>
                </a:solidFill>
                <a:latin typeface="+mn-lt"/>
              </a:rPr>
              <a:t>Solar </a:t>
            </a:r>
            <a:r>
              <a:rPr lang="it-IT" sz="3000" b="0" i="0" dirty="0" err="1" smtClean="0">
                <a:solidFill>
                  <a:schemeClr val="tx1"/>
                </a:solidFill>
                <a:latin typeface="+mn-lt"/>
              </a:rPr>
              <a:t>Spectrum</a:t>
            </a:r>
            <a:endParaRPr lang="it-IT" sz="3000" b="0" i="0" dirty="0">
              <a:solidFill>
                <a:prstClr val="black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930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/>
          <p:cNvSpPr txBox="1">
            <a:spLocks/>
          </p:cNvSpPr>
          <p:nvPr/>
        </p:nvSpPr>
        <p:spPr bwMode="auto">
          <a:xfrm>
            <a:off x="0" y="105164"/>
            <a:ext cx="3134863" cy="1823244"/>
          </a:xfrm>
          <a:prstGeom prst="rect">
            <a:avLst/>
          </a:prstGeom>
          <a:ln w="28575" cmpd="sng">
            <a:solidFill>
              <a:srgbClr val="FF0000"/>
            </a:solidFill>
          </a:ln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2400" b="1" i="1" dirty="0" err="1" smtClean="0">
                <a:solidFill>
                  <a:srgbClr val="FF0000"/>
                </a:solidFill>
              </a:rPr>
              <a:t>Atomic</a:t>
            </a:r>
            <a:r>
              <a:rPr lang="it-IT" sz="2400" b="1" i="1" dirty="0" smtClean="0">
                <a:solidFill>
                  <a:srgbClr val="FF0000"/>
                </a:solidFill>
              </a:rPr>
              <a:t> data for 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FF0000"/>
                </a:solidFill>
              </a:rPr>
              <a:t>highly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ionised</a:t>
            </a:r>
            <a:r>
              <a:rPr lang="it-IT" sz="2400" b="1" i="1" dirty="0" smtClean="0">
                <a:solidFill>
                  <a:srgbClr val="FF0000"/>
                </a:solidFill>
              </a:rPr>
              <a:t>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species</a:t>
            </a:r>
            <a:endParaRPr lang="it-IT" sz="2400" b="1" i="1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FF0000"/>
                </a:solidFill>
              </a:rPr>
              <a:t>are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current</a:t>
            </a:r>
            <a:endParaRPr lang="it-IT" sz="2400" b="1" i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err="1" smtClean="0">
                <a:solidFill>
                  <a:srgbClr val="FF0000"/>
                </a:solidFill>
              </a:rPr>
              <a:t>unknown</a:t>
            </a:r>
            <a:r>
              <a:rPr lang="it-IT" sz="2400" b="1" i="1" dirty="0" smtClean="0">
                <a:solidFill>
                  <a:srgbClr val="FF0000"/>
                </a:solidFill>
              </a:rPr>
              <a:t>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knowns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3256783" y="488546"/>
            <a:ext cx="5896312" cy="3607953"/>
            <a:chOff x="3256783" y="444750"/>
            <a:chExt cx="5896312" cy="3607953"/>
          </a:xfrm>
        </p:grpSpPr>
        <p:grpSp>
          <p:nvGrpSpPr>
            <p:cNvPr id="5" name="Gruppo 4"/>
            <p:cNvGrpSpPr/>
            <p:nvPr/>
          </p:nvGrpSpPr>
          <p:grpSpPr>
            <a:xfrm>
              <a:off x="3267731" y="444750"/>
              <a:ext cx="5885364" cy="3586055"/>
              <a:chOff x="3267731" y="400954"/>
              <a:chExt cx="5885364" cy="3586055"/>
            </a:xfrm>
          </p:grpSpPr>
          <p:pic>
            <p:nvPicPr>
              <p:cNvPr id="15" name="Immagine 12" descr="Schermata 2019-01-16 alle 13.52.52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67731" y="400954"/>
                <a:ext cx="5876269" cy="2008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Rettangolo 19"/>
              <p:cNvSpPr/>
              <p:nvPr/>
            </p:nvSpPr>
            <p:spPr bwMode="auto">
              <a:xfrm>
                <a:off x="6174457" y="2766120"/>
                <a:ext cx="908652" cy="157186"/>
              </a:xfrm>
              <a:prstGeom prst="rect">
                <a:avLst/>
              </a:prstGeom>
              <a:solidFill>
                <a:srgbClr val="FF6600">
                  <a:alpha val="26000"/>
                </a:srgb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pic>
            <p:nvPicPr>
              <p:cNvPr id="21" name="Immagine 20" descr="Screen Shot 2020-02-10 at 18.04.27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67731" y="2410496"/>
                <a:ext cx="5885364" cy="1576513"/>
              </a:xfrm>
              <a:prstGeom prst="rect">
                <a:avLst/>
              </a:prstGeom>
            </p:spPr>
          </p:pic>
        </p:grpSp>
        <p:sp>
          <p:nvSpPr>
            <p:cNvPr id="22" name="Rettangolo 21"/>
            <p:cNvSpPr/>
            <p:nvPr/>
          </p:nvSpPr>
          <p:spPr>
            <a:xfrm>
              <a:off x="3256783" y="466649"/>
              <a:ext cx="5876269" cy="3586054"/>
            </a:xfrm>
            <a:prstGeom prst="rect">
              <a:avLst/>
            </a:prstGeom>
            <a:noFill/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4" name="Gruppo 33"/>
          <p:cNvGrpSpPr/>
          <p:nvPr/>
        </p:nvGrpSpPr>
        <p:grpSpPr>
          <a:xfrm>
            <a:off x="703257" y="3078167"/>
            <a:ext cx="7395170" cy="3773484"/>
            <a:chOff x="703257" y="3078167"/>
            <a:chExt cx="7395170" cy="3773484"/>
          </a:xfrm>
        </p:grpSpPr>
        <p:pic>
          <p:nvPicPr>
            <p:cNvPr id="35" name="Immagine 34" descr="Schermata 2019-01-16 alle 13.51.38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257" y="3078167"/>
              <a:ext cx="7395170" cy="3773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Rettangolo 35"/>
            <p:cNvSpPr/>
            <p:nvPr/>
          </p:nvSpPr>
          <p:spPr bwMode="auto">
            <a:xfrm>
              <a:off x="721962" y="6013451"/>
              <a:ext cx="2152305" cy="270934"/>
            </a:xfrm>
            <a:prstGeom prst="rect">
              <a:avLst/>
            </a:prstGeom>
            <a:solidFill>
              <a:srgbClr val="FF6600">
                <a:alpha val="2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7" name="Rettangolo 36"/>
            <p:cNvSpPr/>
            <p:nvPr/>
          </p:nvSpPr>
          <p:spPr bwMode="auto">
            <a:xfrm>
              <a:off x="4837864" y="6284385"/>
              <a:ext cx="1222359" cy="251883"/>
            </a:xfrm>
            <a:prstGeom prst="rect">
              <a:avLst/>
            </a:prstGeom>
            <a:solidFill>
              <a:srgbClr val="FF6600">
                <a:alpha val="26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38" name="Rettangolo 37"/>
          <p:cNvSpPr/>
          <p:nvPr/>
        </p:nvSpPr>
        <p:spPr bwMode="auto">
          <a:xfrm>
            <a:off x="6060222" y="2923306"/>
            <a:ext cx="935314" cy="198657"/>
          </a:xfrm>
          <a:prstGeom prst="rect">
            <a:avLst/>
          </a:prstGeom>
          <a:solidFill>
            <a:srgbClr val="FF6600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317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/>
          <p:cNvSpPr txBox="1">
            <a:spLocks/>
          </p:cNvSpPr>
          <p:nvPr/>
        </p:nvSpPr>
        <p:spPr bwMode="auto">
          <a:xfrm>
            <a:off x="72023" y="375165"/>
            <a:ext cx="2830080" cy="1761238"/>
          </a:xfrm>
          <a:prstGeom prst="rect">
            <a:avLst/>
          </a:prstGeom>
          <a:ln w="28575" cmpd="sng">
            <a:solidFill>
              <a:srgbClr val="FF0000"/>
            </a:solidFill>
          </a:ln>
        </p:spPr>
        <p:txBody>
          <a:bodyPr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2400" b="1" i="1" dirty="0" err="1" smtClean="0">
                <a:solidFill>
                  <a:srgbClr val="FF0000"/>
                </a:solidFill>
              </a:rPr>
              <a:t>Atomic</a:t>
            </a:r>
            <a:r>
              <a:rPr lang="it-IT" sz="2400" b="1" i="1" dirty="0" smtClean="0">
                <a:solidFill>
                  <a:srgbClr val="FF0000"/>
                </a:solidFill>
              </a:rPr>
              <a:t> data for </a:t>
            </a: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FF0000"/>
                </a:solidFill>
              </a:rPr>
              <a:t>highly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ionised</a:t>
            </a:r>
            <a:r>
              <a:rPr lang="it-IT" sz="2400" b="1" i="1" dirty="0" smtClean="0">
                <a:solidFill>
                  <a:srgbClr val="FF0000"/>
                </a:solidFill>
              </a:rPr>
              <a:t>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species</a:t>
            </a:r>
            <a:endParaRPr lang="it-IT" sz="2400" b="1" i="1" dirty="0" smtClean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smtClean="0">
                <a:solidFill>
                  <a:srgbClr val="FF0000"/>
                </a:solidFill>
              </a:rPr>
              <a:t>are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current</a:t>
            </a:r>
            <a:endParaRPr lang="it-IT" sz="2400" b="1" i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it-IT" sz="2400" b="1" i="1" dirty="0" err="1" smtClean="0">
                <a:solidFill>
                  <a:srgbClr val="FF0000"/>
                </a:solidFill>
              </a:rPr>
              <a:t>unknown</a:t>
            </a:r>
            <a:r>
              <a:rPr lang="it-IT" sz="2400" b="1" i="1" dirty="0" smtClean="0">
                <a:solidFill>
                  <a:srgbClr val="FF0000"/>
                </a:solidFill>
              </a:rPr>
              <a:t> </a:t>
            </a:r>
            <a:r>
              <a:rPr lang="it-IT" sz="2400" b="1" i="1" dirty="0" err="1" smtClean="0">
                <a:solidFill>
                  <a:srgbClr val="FF0000"/>
                </a:solidFill>
              </a:rPr>
              <a:t>knowns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2969728" y="20320"/>
            <a:ext cx="6146800" cy="4439920"/>
            <a:chOff x="1950599" y="0"/>
            <a:chExt cx="7193401" cy="5273040"/>
          </a:xfrm>
        </p:grpSpPr>
        <p:pic>
          <p:nvPicPr>
            <p:cNvPr id="2" name="Immagine 1" descr="Schermata 2020-07-23 alle 15.17.3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599" y="0"/>
              <a:ext cx="7193401" cy="52730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CasellaDiTesto 15"/>
            <p:cNvSpPr txBox="1"/>
            <p:nvPr/>
          </p:nvSpPr>
          <p:spPr>
            <a:xfrm>
              <a:off x="5527040" y="3361174"/>
              <a:ext cx="1645920" cy="246221"/>
            </a:xfrm>
            <a:prstGeom prst="rect">
              <a:avLst/>
            </a:prstGeom>
            <a:solidFill>
              <a:srgbClr val="FFFF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it-IT" sz="1000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5181600" y="2426454"/>
              <a:ext cx="1828800" cy="246221"/>
            </a:xfrm>
            <a:prstGeom prst="rect">
              <a:avLst/>
            </a:prstGeom>
            <a:solidFill>
              <a:srgbClr val="FFFF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it-IT" sz="1000" dirty="0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30480" y="4003040"/>
            <a:ext cx="6543038" cy="2710339"/>
            <a:chOff x="30482" y="3850640"/>
            <a:chExt cx="7229831" cy="3596640"/>
          </a:xfrm>
        </p:grpSpPr>
        <p:pic>
          <p:nvPicPr>
            <p:cNvPr id="4" name="Immagine 3" descr="Schermata 2020-07-23 alle 15.23.25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2" y="3850640"/>
              <a:ext cx="7229831" cy="35966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CasellaDiTesto 18"/>
            <p:cNvSpPr txBox="1"/>
            <p:nvPr/>
          </p:nvSpPr>
          <p:spPr>
            <a:xfrm>
              <a:off x="2194560" y="6560979"/>
              <a:ext cx="1645920" cy="246221"/>
            </a:xfrm>
            <a:prstGeom prst="rect">
              <a:avLst/>
            </a:prstGeom>
            <a:solidFill>
              <a:srgbClr val="FFFF00">
                <a:alpha val="45000"/>
              </a:srgb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endParaRPr lang="it-IT" sz="1000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6109168" y="4513215"/>
            <a:ext cx="3017520" cy="2344785"/>
            <a:chOff x="6109168" y="4513215"/>
            <a:chExt cx="3017520" cy="2344785"/>
          </a:xfrm>
        </p:grpSpPr>
        <p:pic>
          <p:nvPicPr>
            <p:cNvPr id="7" name="Immagine 6" descr="Schermata 2020-07-23 alle 15.24.44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9168" y="4882547"/>
              <a:ext cx="3017520" cy="1975453"/>
            </a:xfrm>
            <a:prstGeom prst="rect">
              <a:avLst/>
            </a:prstGeom>
          </p:spPr>
        </p:pic>
        <p:sp>
          <p:nvSpPr>
            <p:cNvPr id="10" name="CasellaDiTesto 9"/>
            <p:cNvSpPr txBox="1"/>
            <p:nvPr/>
          </p:nvSpPr>
          <p:spPr>
            <a:xfrm>
              <a:off x="6654800" y="4513215"/>
              <a:ext cx="2381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Electron </a:t>
              </a:r>
              <a:r>
                <a:rPr lang="it-IT" dirty="0" err="1" smtClean="0"/>
                <a:t>Beam</a:t>
              </a:r>
              <a:r>
                <a:rPr lang="it-IT" dirty="0" smtClean="0"/>
                <a:t> </a:t>
              </a:r>
              <a:r>
                <a:rPr lang="it-IT" dirty="0" err="1" smtClean="0"/>
                <a:t>Ion</a:t>
              </a:r>
              <a:r>
                <a:rPr lang="it-IT" dirty="0" smtClean="0"/>
                <a:t> Trap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515511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nello 7"/>
          <p:cNvSpPr/>
          <p:nvPr/>
        </p:nvSpPr>
        <p:spPr>
          <a:xfrm>
            <a:off x="323528" y="945354"/>
            <a:ext cx="8136904" cy="5795302"/>
          </a:xfrm>
          <a:prstGeom prst="donut">
            <a:avLst>
              <a:gd name="adj" fmla="val 978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23728" y="2662687"/>
            <a:ext cx="4004463" cy="306379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0" name="Immagine 39" descr="Schermata 2017-03-02 alle 18.57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45354"/>
            <a:ext cx="2433466" cy="132179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139952" y="4567417"/>
            <a:ext cx="1872208" cy="835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solidFill>
                  <a:srgbClr val="0000FF"/>
                </a:solidFill>
              </a:rPr>
              <a:t>Plasma </a:t>
            </a:r>
            <a:r>
              <a:rPr lang="it-IT" sz="1200" b="1" dirty="0" err="1">
                <a:solidFill>
                  <a:srgbClr val="0000FF"/>
                </a:solidFill>
              </a:rPr>
              <a:t>Traps</a:t>
            </a:r>
            <a:r>
              <a:rPr lang="it-IT" sz="1200" b="1" dirty="0">
                <a:solidFill>
                  <a:srgbClr val="0000FF"/>
                </a:solidFill>
              </a:rPr>
              <a:t> @ LNS</a:t>
            </a:r>
          </a:p>
          <a:p>
            <a:r>
              <a:rPr lang="it-IT" sz="1200" dirty="0">
                <a:solidFill>
                  <a:prstClr val="black"/>
                </a:solidFill>
              </a:rPr>
              <a:t>n</a:t>
            </a:r>
            <a:r>
              <a:rPr lang="it-IT" sz="1200" baseline="-25000" dirty="0">
                <a:solidFill>
                  <a:prstClr val="black"/>
                </a:solidFill>
              </a:rPr>
              <a:t>e</a:t>
            </a:r>
            <a:r>
              <a:rPr lang="it-IT" sz="1200" dirty="0">
                <a:solidFill>
                  <a:prstClr val="black"/>
                </a:solidFill>
              </a:rPr>
              <a:t>=10</a:t>
            </a:r>
            <a:r>
              <a:rPr lang="it-IT" sz="1200" baseline="30000" dirty="0">
                <a:solidFill>
                  <a:prstClr val="black"/>
                </a:solidFill>
              </a:rPr>
              <a:t>10</a:t>
            </a:r>
            <a:r>
              <a:rPr lang="it-IT" sz="1200" dirty="0">
                <a:solidFill>
                  <a:prstClr val="black"/>
                </a:solidFill>
              </a:rPr>
              <a:t>-10</a:t>
            </a:r>
            <a:r>
              <a:rPr lang="it-IT" sz="1200" baseline="30000" dirty="0">
                <a:solidFill>
                  <a:prstClr val="black"/>
                </a:solidFill>
              </a:rPr>
              <a:t>13</a:t>
            </a:r>
          </a:p>
          <a:p>
            <a:r>
              <a:rPr lang="it-IT" sz="1200" dirty="0">
                <a:solidFill>
                  <a:prstClr val="black"/>
                </a:solidFill>
              </a:rPr>
              <a:t>T</a:t>
            </a:r>
            <a:r>
              <a:rPr lang="it-IT" sz="1200" baseline="-25000" dirty="0">
                <a:solidFill>
                  <a:prstClr val="black"/>
                </a:solidFill>
              </a:rPr>
              <a:t>e</a:t>
            </a:r>
            <a:r>
              <a:rPr lang="it-IT" sz="1200" dirty="0">
                <a:solidFill>
                  <a:prstClr val="black"/>
                </a:solidFill>
              </a:rPr>
              <a:t>=0.1 – 100 </a:t>
            </a:r>
            <a:r>
              <a:rPr lang="it-IT" sz="1200" dirty="0" smtClean="0">
                <a:solidFill>
                  <a:prstClr val="black"/>
                </a:solidFill>
              </a:rPr>
              <a:t>keV</a:t>
            </a:r>
          </a:p>
          <a:p>
            <a:r>
              <a:rPr lang="it-IT" sz="1200" dirty="0" smtClean="0">
                <a:solidFill>
                  <a:prstClr val="black"/>
                </a:solidFill>
              </a:rPr>
              <a:t> </a:t>
            </a:r>
            <a:endParaRPr lang="it-IT" sz="1200" dirty="0">
              <a:solidFill>
                <a:prstClr val="black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2027" y="2104414"/>
            <a:ext cx="2129813" cy="1448825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asellaDiTesto 11"/>
          <p:cNvSpPr txBox="1"/>
          <p:nvPr/>
        </p:nvSpPr>
        <p:spPr>
          <a:xfrm>
            <a:off x="291056" y="1114187"/>
            <a:ext cx="2336728" cy="743908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SARG dal</a:t>
            </a:r>
          </a:p>
          <a:p>
            <a:r>
              <a:rPr lang="it-IT" sz="1200" dirty="0" smtClean="0"/>
              <a:t>	                 LNS-INFN</a:t>
            </a:r>
            <a:endParaRPr lang="it-IT" sz="1200" dirty="0"/>
          </a:p>
          <a:p>
            <a:r>
              <a:rPr lang="it-IT" sz="1200" dirty="0" smtClean="0"/>
              <a:t> TNG</a:t>
            </a:r>
            <a:endParaRPr lang="it-IT" sz="1200" dirty="0"/>
          </a:p>
          <a:p>
            <a:r>
              <a:rPr lang="it-IT" sz="1200" b="1" dirty="0" smtClean="0">
                <a:solidFill>
                  <a:srgbClr val="FF0000"/>
                </a:solidFill>
              </a:rPr>
              <a:t>Gennaio 2018</a:t>
            </a:r>
            <a:endParaRPr lang="it-IT" sz="1200" b="1" dirty="0">
              <a:solidFill>
                <a:srgbClr val="FF000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>
            <a:alphaModFix amt="5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1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1760" y="2973710"/>
            <a:ext cx="1762038" cy="166003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3848" y="818954"/>
            <a:ext cx="1883246" cy="1068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CasellaDiTesto 15"/>
          <p:cNvSpPr txBox="1"/>
          <p:nvPr/>
        </p:nvSpPr>
        <p:spPr>
          <a:xfrm>
            <a:off x="3347864" y="1826917"/>
            <a:ext cx="2082621" cy="5785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rgbClr val="0000FF"/>
                </a:solidFill>
              </a:rPr>
              <a:t>Grant INFN</a:t>
            </a:r>
          </a:p>
          <a:p>
            <a:r>
              <a:rPr lang="it-IT" sz="1200" dirty="0" smtClean="0"/>
              <a:t>3D plasma </a:t>
            </a:r>
            <a:r>
              <a:rPr lang="it-IT" sz="1200" dirty="0" err="1" smtClean="0"/>
              <a:t>Spectropolarimetty</a:t>
            </a:r>
            <a:endParaRPr lang="it-IT" sz="1200" dirty="0" smtClean="0"/>
          </a:p>
          <a:p>
            <a:r>
              <a:rPr lang="it-IT" sz="1200" b="1" dirty="0" smtClean="0">
                <a:solidFill>
                  <a:srgbClr val="FF0000"/>
                </a:solidFill>
              </a:rPr>
              <a:t>Gennaio 2018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228184" y="2548233"/>
            <a:ext cx="2356625" cy="650220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200" dirty="0" smtClean="0"/>
              <a:t>Multi-Band High Time </a:t>
            </a:r>
            <a:r>
              <a:rPr lang="it-IT" sz="1200" dirty="0" err="1" smtClean="0"/>
              <a:t>Resolution</a:t>
            </a:r>
            <a:endParaRPr lang="it-IT" sz="1200" dirty="0" smtClean="0"/>
          </a:p>
          <a:p>
            <a:r>
              <a:rPr lang="it-IT" sz="1200" dirty="0" smtClean="0"/>
              <a:t>Plasma </a:t>
            </a:r>
            <a:r>
              <a:rPr lang="it-IT" sz="1200" dirty="0" err="1" smtClean="0"/>
              <a:t>Imaging</a:t>
            </a:r>
            <a:endParaRPr lang="it-IT" sz="1200" dirty="0" smtClean="0"/>
          </a:p>
          <a:p>
            <a:r>
              <a:rPr lang="it-IT" sz="1200" b="1" dirty="0" smtClean="0">
                <a:solidFill>
                  <a:srgbClr val="FF0000"/>
                </a:solidFill>
              </a:rPr>
              <a:t>Settembre 2019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6927545" y="6016243"/>
            <a:ext cx="2080054" cy="661252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0000FF"/>
                </a:solidFill>
              </a:rPr>
              <a:t>Grant </a:t>
            </a:r>
            <a:r>
              <a:rPr lang="it-IT" sz="1400" b="1" dirty="0" smtClean="0">
                <a:solidFill>
                  <a:srgbClr val="0000FF"/>
                </a:solidFill>
              </a:rPr>
              <a:t>ASI-INAF (12/2019)</a:t>
            </a:r>
            <a:endParaRPr lang="it-IT" sz="1400" b="1" dirty="0">
              <a:solidFill>
                <a:srgbClr val="0000FF"/>
              </a:solidFill>
            </a:endParaRPr>
          </a:p>
          <a:p>
            <a:r>
              <a:rPr lang="it-IT" sz="1400" dirty="0" smtClean="0"/>
              <a:t>UV </a:t>
            </a:r>
            <a:r>
              <a:rPr lang="it-IT" sz="1400" dirty="0" err="1" smtClean="0"/>
              <a:t>spectrograph</a:t>
            </a:r>
            <a:endParaRPr lang="it-IT" sz="1400" dirty="0" smtClean="0"/>
          </a:p>
          <a:p>
            <a:r>
              <a:rPr lang="it-IT" sz="1400" dirty="0" smtClean="0"/>
              <a:t>70-400 nm @ </a:t>
            </a:r>
            <a:r>
              <a:rPr lang="it-IT" sz="1400" dirty="0" err="1" smtClean="0"/>
              <a:t>R</a:t>
            </a:r>
            <a:r>
              <a:rPr lang="it-IT" sz="1400" dirty="0" smtClean="0"/>
              <a:t>=20,000</a:t>
            </a:r>
            <a:endParaRPr lang="it-IT" sz="1400" dirty="0"/>
          </a:p>
        </p:txBody>
      </p:sp>
      <p:sp>
        <p:nvSpPr>
          <p:cNvPr id="14" name="Rettangolo 13"/>
          <p:cNvSpPr/>
          <p:nvPr/>
        </p:nvSpPr>
        <p:spPr>
          <a:xfrm>
            <a:off x="1547664" y="5221172"/>
            <a:ext cx="2448272" cy="163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sinistra 26"/>
          <p:cNvSpPr/>
          <p:nvPr/>
        </p:nvSpPr>
        <p:spPr>
          <a:xfrm>
            <a:off x="3881624" y="6523332"/>
            <a:ext cx="762384" cy="289765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it-IT" sz="1200" dirty="0" smtClean="0"/>
              <a:t>TIME </a:t>
            </a:r>
            <a:endParaRPr lang="it-IT" sz="1200" dirty="0"/>
          </a:p>
        </p:txBody>
      </p:sp>
      <p:pic>
        <p:nvPicPr>
          <p:cNvPr id="10" name="pasted-image.pdf"/>
          <p:cNvPicPr>
            <a:picLocks noChangeAspect="1"/>
          </p:cNvPicPr>
          <p:nvPr/>
        </p:nvPicPr>
        <p:blipFill rotWithShape="1">
          <a:blip r:embed="rId8">
            <a:extLst/>
          </a:blip>
          <a:srcRect l="41965" t="1301" r="3786" b="3613"/>
          <a:stretch/>
        </p:blipFill>
        <p:spPr>
          <a:xfrm>
            <a:off x="0" y="3820009"/>
            <a:ext cx="2051720" cy="2703323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magine 22" descr="Macintosh HD:Users:fleone:Desktop:ASI_MAPSUV:ASI_figura_completa.png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7305"/>
          <a:stretch/>
        </p:blipFill>
        <p:spPr bwMode="auto">
          <a:xfrm>
            <a:off x="4644008" y="5478713"/>
            <a:ext cx="2304256" cy="134883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asellaDiTesto 10"/>
          <p:cNvSpPr txBox="1"/>
          <p:nvPr/>
        </p:nvSpPr>
        <p:spPr>
          <a:xfrm>
            <a:off x="954382" y="6161125"/>
            <a:ext cx="1122874" cy="3096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solidFill>
                  <a:srgbClr val="FF0000"/>
                </a:solidFill>
              </a:rPr>
              <a:t>Agosto 2017</a:t>
            </a:r>
            <a:endParaRPr lang="it-IT" sz="1400" b="1" dirty="0">
              <a:solidFill>
                <a:srgbClr val="FF0000"/>
              </a:solidFill>
            </a:endParaRPr>
          </a:p>
        </p:txBody>
      </p:sp>
      <p:pic>
        <p:nvPicPr>
          <p:cNvPr id="21" name="Immagine 20" descr="Schermata 2019-12-05 alle 20.39.52.pn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2669"/>
          <a:stretch/>
        </p:blipFill>
        <p:spPr>
          <a:xfrm>
            <a:off x="5986613" y="1380001"/>
            <a:ext cx="2473819" cy="1231503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3000"/>
              </a:schemeClr>
            </a:outerShdw>
          </a:effectLst>
        </p:spPr>
      </p:pic>
      <p:sp>
        <p:nvSpPr>
          <p:cNvPr id="3" name="Rettangolo 2"/>
          <p:cNvSpPr/>
          <p:nvPr/>
        </p:nvSpPr>
        <p:spPr>
          <a:xfrm>
            <a:off x="234918" y="116885"/>
            <a:ext cx="826011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600" dirty="0" err="1" smtClean="0"/>
              <a:t>Primary</a:t>
            </a:r>
            <a:r>
              <a:rPr lang="it-IT" sz="2600" dirty="0" smtClean="0"/>
              <a:t> Goal: An </a:t>
            </a:r>
            <a:r>
              <a:rPr lang="it-IT" sz="2600" dirty="0" err="1"/>
              <a:t>atomic</a:t>
            </a:r>
            <a:r>
              <a:rPr lang="it-IT" sz="2600" dirty="0"/>
              <a:t> database for </a:t>
            </a:r>
            <a:r>
              <a:rPr lang="it-IT" sz="2600" dirty="0" err="1"/>
              <a:t>highly</a:t>
            </a:r>
            <a:r>
              <a:rPr lang="it-IT" sz="2600" dirty="0"/>
              <a:t> </a:t>
            </a:r>
            <a:r>
              <a:rPr lang="it-IT" sz="2600" dirty="0" err="1"/>
              <a:t>ionised</a:t>
            </a:r>
            <a:r>
              <a:rPr lang="it-IT" sz="2600" dirty="0"/>
              <a:t> </a:t>
            </a:r>
            <a:r>
              <a:rPr lang="it-IT" sz="2600" dirty="0" err="1"/>
              <a:t>species</a:t>
            </a:r>
            <a:endParaRPr lang="it-IT" sz="2600" dirty="0"/>
          </a:p>
        </p:txBody>
      </p:sp>
      <p:pic>
        <p:nvPicPr>
          <p:cNvPr id="25" name="Immagine 24" descr="ii_split_pdf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7191" y="2868897"/>
            <a:ext cx="1587159" cy="2732904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6993556" y="4693020"/>
            <a:ext cx="2014043" cy="307777"/>
          </a:xfrm>
          <a:prstGeom prst="rect">
            <a:avLst/>
          </a:prstGeom>
          <a:solidFill>
            <a:schemeClr val="bg1">
              <a:alpha val="57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sz="1400" dirty="0" smtClean="0"/>
              <a:t>Plasma </a:t>
            </a:r>
            <a:r>
              <a:rPr lang="it-IT" sz="1400" dirty="0" err="1" smtClean="0"/>
              <a:t>Synthetic</a:t>
            </a:r>
            <a:r>
              <a:rPr lang="it-IT" sz="1400" dirty="0" smtClean="0"/>
              <a:t> </a:t>
            </a:r>
            <a:r>
              <a:rPr lang="it-IT" sz="1400" dirty="0" err="1" smtClean="0"/>
              <a:t>Spectra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4116257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043" y="14"/>
            <a:ext cx="9825403" cy="6949426"/>
          </a:xfrm>
          <a:prstGeom prst="rect">
            <a:avLst/>
          </a:prstGeom>
        </p:spPr>
      </p:pic>
      <p:sp>
        <p:nvSpPr>
          <p:cNvPr id="34" name="Shape 162"/>
          <p:cNvSpPr>
            <a:spLocks noChangeArrowheads="1"/>
          </p:cNvSpPr>
          <p:nvPr/>
        </p:nvSpPr>
        <p:spPr bwMode="auto">
          <a:xfrm>
            <a:off x="121496" y="17115"/>
            <a:ext cx="9321551" cy="13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algn="ctr"/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In a </a:t>
            </a:r>
            <a:r>
              <a:rPr lang="it-IT" sz="2800" b="1" i="1" dirty="0" err="1" smtClean="0">
                <a:solidFill>
                  <a:srgbClr val="FFFF00"/>
                </a:solidFill>
                <a:cs typeface="Calibri" charset="0"/>
                <a:sym typeface="Calibri" charset="0"/>
              </a:rPr>
              <a:t>step-by-step</a:t>
            </a:r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 </a:t>
            </a:r>
            <a:r>
              <a:rPr lang="it-IT" sz="2800" b="1" i="1" dirty="0" err="1" smtClean="0">
                <a:solidFill>
                  <a:srgbClr val="FFFF00"/>
                </a:solidFill>
                <a:cs typeface="Calibri" charset="0"/>
                <a:sym typeface="Calibri" charset="0"/>
              </a:rPr>
              <a:t>approach</a:t>
            </a:r>
            <a:endParaRPr lang="it-IT" sz="2800" b="1" i="1" dirty="0" smtClean="0">
              <a:solidFill>
                <a:srgbClr val="FFFF00"/>
              </a:solidFill>
              <a:cs typeface="Calibri" charset="0"/>
              <a:sym typeface="Calibri" charset="0"/>
            </a:endParaRPr>
          </a:p>
          <a:p>
            <a:pPr algn="ctr"/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Building an Atomic Database for UV </a:t>
            </a:r>
            <a:r>
              <a:rPr lang="it-IT" sz="2800" b="1" i="1" dirty="0" err="1" smtClean="0">
                <a:solidFill>
                  <a:srgbClr val="FFFF00"/>
                </a:solidFill>
                <a:cs typeface="Calibri" charset="0"/>
                <a:sym typeface="Calibri" charset="0"/>
              </a:rPr>
              <a:t>transitions</a:t>
            </a:r>
            <a:endParaRPr lang="it-IT" sz="2800" b="1" i="1" dirty="0" smtClean="0">
              <a:solidFill>
                <a:srgbClr val="FFFF00"/>
              </a:solidFill>
              <a:cs typeface="Calibri" charset="0"/>
              <a:sym typeface="Calibri" charset="0"/>
            </a:endParaRPr>
          </a:p>
          <a:p>
            <a:pPr algn="ctr"/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for </a:t>
            </a:r>
            <a:r>
              <a:rPr lang="it-IT" sz="2800" b="1" i="1" dirty="0" err="1" smtClean="0">
                <a:solidFill>
                  <a:srgbClr val="FFFF00"/>
                </a:solidFill>
                <a:cs typeface="Calibri" charset="0"/>
                <a:sym typeface="Calibri" charset="0"/>
              </a:rPr>
              <a:t>present</a:t>
            </a:r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 </a:t>
            </a:r>
            <a:r>
              <a:rPr lang="it-IT" sz="2800" b="1" i="1" dirty="0" err="1" smtClean="0">
                <a:solidFill>
                  <a:srgbClr val="FFFF00"/>
                </a:solidFill>
                <a:cs typeface="Calibri" charset="0"/>
                <a:sym typeface="Calibri" charset="0"/>
              </a:rPr>
              <a:t>space</a:t>
            </a:r>
            <a:r>
              <a:rPr lang="it-IT" sz="2800" b="1" i="1" dirty="0" smtClean="0">
                <a:solidFill>
                  <a:srgbClr val="FFFF00"/>
                </a:solidFill>
                <a:cs typeface="Calibri" charset="0"/>
                <a:sym typeface="Calibri" charset="0"/>
              </a:rPr>
              <a:t> missione</a:t>
            </a:r>
            <a:endParaRPr lang="it-IT" sz="2800" b="1" i="1" dirty="0">
              <a:solidFill>
                <a:srgbClr val="FFFF00"/>
              </a:solidFill>
              <a:cs typeface="Calibri" charset="0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14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/>
          <p:nvPr/>
        </p:nvSpPr>
        <p:spPr>
          <a:xfrm>
            <a:off x="-36628" y="4973"/>
            <a:ext cx="832436" cy="7208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759802" y="3160985"/>
            <a:ext cx="3607353" cy="2151203"/>
            <a:chOff x="-759802" y="3160986"/>
            <a:chExt cx="3607353" cy="2151202"/>
          </a:xfrm>
        </p:grpSpPr>
        <p:grpSp>
          <p:nvGrpSpPr>
            <p:cNvPr id="55" name="Gruppo 54"/>
            <p:cNvGrpSpPr/>
            <p:nvPr/>
          </p:nvGrpSpPr>
          <p:grpSpPr>
            <a:xfrm rot="20758714">
              <a:off x="-759802" y="3160986"/>
              <a:ext cx="3607353" cy="2099999"/>
              <a:chOff x="-36628" y="3820634"/>
              <a:chExt cx="3607353" cy="2099998"/>
            </a:xfrm>
          </p:grpSpPr>
          <p:grpSp>
            <p:nvGrpSpPr>
              <p:cNvPr id="56" name="Gruppo 55"/>
              <p:cNvGrpSpPr/>
              <p:nvPr/>
            </p:nvGrpSpPr>
            <p:grpSpPr>
              <a:xfrm>
                <a:off x="-36628" y="3820634"/>
                <a:ext cx="3607353" cy="2099998"/>
                <a:chOff x="0" y="3394823"/>
                <a:chExt cx="2285186" cy="1455183"/>
              </a:xfrm>
            </p:grpSpPr>
            <p:pic>
              <p:nvPicPr>
                <p:cNvPr id="63" name="Immagine 62" descr="aisha_picture.png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3394823"/>
                  <a:ext cx="2204142" cy="1455183"/>
                </a:xfrm>
                <a:prstGeom prst="rect">
                  <a:avLst/>
                </a:prstGeom>
              </p:spPr>
            </p:pic>
            <p:sp>
              <p:nvSpPr>
                <p:cNvPr id="64" name="Rettangolo 63"/>
                <p:cNvSpPr/>
                <p:nvPr/>
              </p:nvSpPr>
              <p:spPr>
                <a:xfrm>
                  <a:off x="1477968" y="3394823"/>
                  <a:ext cx="623866" cy="27416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5" name="Rettangolo 64"/>
                <p:cNvSpPr/>
                <p:nvPr/>
              </p:nvSpPr>
              <p:spPr>
                <a:xfrm>
                  <a:off x="1605535" y="4178840"/>
                  <a:ext cx="679651" cy="116977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57" name="Rettangolo 56"/>
              <p:cNvSpPr/>
              <p:nvPr/>
            </p:nvSpPr>
            <p:spPr>
              <a:xfrm>
                <a:off x="43445" y="3831658"/>
                <a:ext cx="789326" cy="395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8" name="Rettangolo 57"/>
              <p:cNvSpPr/>
              <p:nvPr/>
            </p:nvSpPr>
            <p:spPr>
              <a:xfrm>
                <a:off x="45357" y="4885728"/>
                <a:ext cx="868234" cy="7037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59" name="Rettangolo 58"/>
              <p:cNvSpPr/>
              <p:nvPr/>
            </p:nvSpPr>
            <p:spPr>
              <a:xfrm>
                <a:off x="573954" y="5056514"/>
                <a:ext cx="573287" cy="2439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0" name="Rettangolo 59"/>
              <p:cNvSpPr/>
              <p:nvPr/>
            </p:nvSpPr>
            <p:spPr>
              <a:xfrm>
                <a:off x="726354" y="5208914"/>
                <a:ext cx="573287" cy="2439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1" name="Rettangolo 60"/>
              <p:cNvSpPr/>
              <p:nvPr/>
            </p:nvSpPr>
            <p:spPr>
              <a:xfrm rot="2292594">
                <a:off x="448467" y="5220302"/>
                <a:ext cx="1753233" cy="395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2" name="Rettangolo 61"/>
              <p:cNvSpPr/>
              <p:nvPr/>
            </p:nvSpPr>
            <p:spPr>
              <a:xfrm rot="19800703">
                <a:off x="570518" y="4578518"/>
                <a:ext cx="249300" cy="395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67" name="Rettangolo 66"/>
            <p:cNvSpPr/>
            <p:nvPr/>
          </p:nvSpPr>
          <p:spPr>
            <a:xfrm rot="18252360">
              <a:off x="1339605" y="4425784"/>
              <a:ext cx="1101456" cy="6713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3" name="Rettangolo 42"/>
          <p:cNvSpPr/>
          <p:nvPr/>
        </p:nvSpPr>
        <p:spPr>
          <a:xfrm>
            <a:off x="1973352" y="5752154"/>
            <a:ext cx="1605447" cy="22634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 descr="im_uv_spectrograph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19" y="4302671"/>
            <a:ext cx="4198411" cy="1069200"/>
          </a:xfrm>
          <a:prstGeom prst="rect">
            <a:avLst/>
          </a:prstGeom>
        </p:spPr>
      </p:pic>
      <p:cxnSp>
        <p:nvCxnSpPr>
          <p:cNvPr id="46" name="Connettore 1 45"/>
          <p:cNvCxnSpPr/>
          <p:nvPr/>
        </p:nvCxnSpPr>
        <p:spPr>
          <a:xfrm flipV="1">
            <a:off x="4936977" y="3370007"/>
            <a:ext cx="1248929" cy="1770953"/>
          </a:xfrm>
          <a:prstGeom prst="line">
            <a:avLst/>
          </a:prstGeom>
          <a:ln w="19050" cmpd="sng">
            <a:solidFill>
              <a:srgbClr val="BE00D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CasellaDiTesto 46"/>
          <p:cNvSpPr txBox="1"/>
          <p:nvPr/>
        </p:nvSpPr>
        <p:spPr>
          <a:xfrm>
            <a:off x="6185906" y="3370007"/>
            <a:ext cx="2404637" cy="1200329"/>
          </a:xfrm>
          <a:prstGeom prst="rect">
            <a:avLst/>
          </a:prstGeom>
          <a:noFill/>
          <a:ln w="28575" cmpd="sng">
            <a:solidFill>
              <a:srgbClr val="BE00D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i="1" dirty="0" err="1">
                <a:solidFill>
                  <a:srgbClr val="660066"/>
                </a:solidFill>
              </a:rPr>
              <a:t>S</a:t>
            </a:r>
            <a:r>
              <a:rPr lang="it-IT" i="1" dirty="0" err="1" smtClean="0">
                <a:solidFill>
                  <a:srgbClr val="660066"/>
                </a:solidFill>
              </a:rPr>
              <a:t>pectra</a:t>
            </a:r>
            <a:r>
              <a:rPr lang="it-IT" i="1" dirty="0" smtClean="0">
                <a:solidFill>
                  <a:srgbClr val="660066"/>
                </a:solidFill>
              </a:rPr>
              <a:t> in </a:t>
            </a:r>
            <a:r>
              <a:rPr lang="it-IT" i="1" dirty="0" err="1" smtClean="0">
                <a:solidFill>
                  <a:srgbClr val="660066"/>
                </a:solidFill>
              </a:rPr>
              <a:t>three</a:t>
            </a:r>
            <a:r>
              <a:rPr lang="it-IT" i="1" dirty="0" smtClean="0">
                <a:solidFill>
                  <a:srgbClr val="660066"/>
                </a:solidFill>
              </a:rPr>
              <a:t> ranges</a:t>
            </a:r>
          </a:p>
          <a:p>
            <a:pPr algn="ctr"/>
            <a:r>
              <a:rPr lang="nb-NO" i="1" dirty="0">
                <a:solidFill>
                  <a:srgbClr val="660066"/>
                </a:solidFill>
              </a:rPr>
              <a:t>700 – </a:t>
            </a:r>
            <a:r>
              <a:rPr lang="nb-NO" i="1" dirty="0" smtClean="0">
                <a:solidFill>
                  <a:srgbClr val="660066"/>
                </a:solidFill>
              </a:rPr>
              <a:t>1000 </a:t>
            </a:r>
            <a:r>
              <a:rPr lang="nb-NO" i="1" dirty="0">
                <a:solidFill>
                  <a:srgbClr val="660066"/>
                </a:solidFill>
              </a:rPr>
              <a:t>Å </a:t>
            </a:r>
          </a:p>
          <a:p>
            <a:pPr algn="ctr"/>
            <a:r>
              <a:rPr lang="nb-NO" i="1" dirty="0" smtClean="0">
                <a:solidFill>
                  <a:srgbClr val="660066"/>
                </a:solidFill>
              </a:rPr>
              <a:t>1000 </a:t>
            </a:r>
            <a:r>
              <a:rPr lang="nb-NO" i="1" dirty="0">
                <a:solidFill>
                  <a:srgbClr val="660066"/>
                </a:solidFill>
              </a:rPr>
              <a:t>– </a:t>
            </a:r>
            <a:r>
              <a:rPr lang="nb-NO" i="1" dirty="0" smtClean="0">
                <a:solidFill>
                  <a:srgbClr val="660066"/>
                </a:solidFill>
              </a:rPr>
              <a:t>2400 Å</a:t>
            </a:r>
          </a:p>
          <a:p>
            <a:pPr algn="ctr"/>
            <a:r>
              <a:rPr lang="nb-NO" i="1" dirty="0" smtClean="0">
                <a:solidFill>
                  <a:srgbClr val="660066"/>
                </a:solidFill>
              </a:rPr>
              <a:t>2400 </a:t>
            </a:r>
            <a:r>
              <a:rPr lang="nb-NO" i="1" dirty="0">
                <a:solidFill>
                  <a:srgbClr val="660066"/>
                </a:solidFill>
              </a:rPr>
              <a:t>– </a:t>
            </a:r>
            <a:r>
              <a:rPr lang="nb-NO" i="1" dirty="0" smtClean="0">
                <a:solidFill>
                  <a:srgbClr val="660066"/>
                </a:solidFill>
              </a:rPr>
              <a:t>4200 Å</a:t>
            </a:r>
            <a:endParaRPr lang="nb-NO" i="1" dirty="0">
              <a:solidFill>
                <a:srgbClr val="660066"/>
              </a:solidFill>
            </a:endParaRPr>
          </a:p>
        </p:txBody>
      </p:sp>
      <p:cxnSp>
        <p:nvCxnSpPr>
          <p:cNvPr id="49" name="Connettore 1 48"/>
          <p:cNvCxnSpPr/>
          <p:nvPr/>
        </p:nvCxnSpPr>
        <p:spPr>
          <a:xfrm flipV="1">
            <a:off x="4946746" y="4561817"/>
            <a:ext cx="1239160" cy="744680"/>
          </a:xfrm>
          <a:prstGeom prst="line">
            <a:avLst/>
          </a:prstGeom>
          <a:ln w="19050" cmpd="sng">
            <a:solidFill>
              <a:srgbClr val="BE00D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Freccia giù 22"/>
          <p:cNvSpPr/>
          <p:nvPr/>
        </p:nvSpPr>
        <p:spPr>
          <a:xfrm>
            <a:off x="7114127" y="4621948"/>
            <a:ext cx="376284" cy="790461"/>
          </a:xfrm>
          <a:prstGeom prst="downArrow">
            <a:avLst/>
          </a:prstGeom>
          <a:solidFill>
            <a:srgbClr val="FFFF00">
              <a:alpha val="25000"/>
            </a:srgbClr>
          </a:solidFill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/>
          <p:cNvSpPr/>
          <p:nvPr/>
        </p:nvSpPr>
        <p:spPr>
          <a:xfrm>
            <a:off x="4946748" y="5470265"/>
            <a:ext cx="4080941" cy="871017"/>
          </a:xfrm>
          <a:prstGeom prst="ellipse">
            <a:avLst/>
          </a:prstGeom>
          <a:solidFill>
            <a:srgbClr val="FFFF00">
              <a:alpha val="25000"/>
            </a:srgbClr>
          </a:solidFill>
          <a:ln w="57150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/>
          <p:cNvSpPr txBox="1"/>
          <p:nvPr/>
        </p:nvSpPr>
        <p:spPr>
          <a:xfrm>
            <a:off x="5271517" y="5578001"/>
            <a:ext cx="3676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i="1" dirty="0" smtClean="0">
                <a:solidFill>
                  <a:srgbClr val="FF0000"/>
                </a:solidFill>
              </a:rPr>
              <a:t>New </a:t>
            </a:r>
            <a:r>
              <a:rPr lang="it-IT" sz="3600" b="1" i="1" dirty="0">
                <a:solidFill>
                  <a:srgbClr val="FF0000"/>
                </a:solidFill>
              </a:rPr>
              <a:t>A</a:t>
            </a:r>
            <a:r>
              <a:rPr lang="it-IT" sz="3600" b="1" i="1" dirty="0" smtClean="0">
                <a:solidFill>
                  <a:srgbClr val="FF0000"/>
                </a:solidFill>
              </a:rPr>
              <a:t>tomic </a:t>
            </a:r>
            <a:r>
              <a:rPr lang="it-IT" sz="3600" b="1" i="1" dirty="0">
                <a:solidFill>
                  <a:srgbClr val="FF0000"/>
                </a:solidFill>
              </a:rPr>
              <a:t>D</a:t>
            </a:r>
            <a:r>
              <a:rPr lang="it-IT" sz="3600" b="1" i="1" dirty="0" smtClean="0">
                <a:solidFill>
                  <a:srgbClr val="FF0000"/>
                </a:solidFill>
              </a:rPr>
              <a:t>ata</a:t>
            </a:r>
            <a:endParaRPr lang="it-IT" sz="3600" b="1" i="1" dirty="0">
              <a:solidFill>
                <a:srgbClr val="FF0000"/>
              </a:solidFill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63543" y="2889780"/>
            <a:ext cx="2111914" cy="369332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660066"/>
                </a:solidFill>
              </a:rPr>
              <a:t>WP: PLASMA TRAPS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2107102" y="5408724"/>
            <a:ext cx="2524437" cy="369332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1296FF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660066"/>
                </a:solidFill>
              </a:rPr>
              <a:t>WP: UV SPECTROGRAPH</a:t>
            </a:r>
          </a:p>
        </p:txBody>
      </p:sp>
      <p:sp>
        <p:nvSpPr>
          <p:cNvPr id="45" name="CasellaDiTesto 44"/>
          <p:cNvSpPr txBox="1"/>
          <p:nvPr/>
        </p:nvSpPr>
        <p:spPr>
          <a:xfrm>
            <a:off x="6333143" y="2941057"/>
            <a:ext cx="2133918" cy="369332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BE00D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660066"/>
                </a:solidFill>
              </a:rPr>
              <a:t>WP: SPECTROSCOPY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1847997" y="3536282"/>
            <a:ext cx="1957174" cy="584776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1600" i="1" dirty="0">
                <a:solidFill>
                  <a:srgbClr val="660066"/>
                </a:solidFill>
              </a:rPr>
              <a:t>E</a:t>
            </a:r>
            <a:r>
              <a:rPr lang="it-IT" sz="1600" i="1" dirty="0" smtClean="0">
                <a:solidFill>
                  <a:srgbClr val="660066"/>
                </a:solidFill>
              </a:rPr>
              <a:t>lement-by-element</a:t>
            </a:r>
          </a:p>
          <a:p>
            <a:pPr algn="ctr"/>
            <a:r>
              <a:rPr lang="it-IT" sz="1600" i="1" dirty="0" smtClean="0">
                <a:solidFill>
                  <a:srgbClr val="660066"/>
                </a:solidFill>
              </a:rPr>
              <a:t>plasma emission</a:t>
            </a:r>
            <a:endParaRPr lang="it-IT" sz="1600" i="1" dirty="0">
              <a:solidFill>
                <a:srgbClr val="660066"/>
              </a:solidFill>
            </a:endParaRPr>
          </a:p>
        </p:txBody>
      </p:sp>
      <p:sp>
        <p:nvSpPr>
          <p:cNvPr id="53" name="CasellaDiTesto 52"/>
          <p:cNvSpPr txBox="1"/>
          <p:nvPr/>
        </p:nvSpPr>
        <p:spPr>
          <a:xfrm>
            <a:off x="2218113" y="5854365"/>
            <a:ext cx="2308632" cy="900759"/>
          </a:xfrm>
          <a:prstGeom prst="rect">
            <a:avLst/>
          </a:prstGeom>
          <a:solidFill>
            <a:schemeClr val="bg1"/>
          </a:solidFill>
          <a:ln w="28575" cmpd="sng">
            <a:solidFill>
              <a:srgbClr val="1296FF"/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1600" i="1" dirty="0" smtClean="0">
                <a:solidFill>
                  <a:srgbClr val="660066"/>
                </a:solidFill>
              </a:rPr>
              <a:t>UV </a:t>
            </a:r>
            <a:r>
              <a:rPr lang="it-IT" sz="1600" i="1" dirty="0">
                <a:solidFill>
                  <a:srgbClr val="660066"/>
                </a:solidFill>
              </a:rPr>
              <a:t>è</a:t>
            </a:r>
            <a:r>
              <a:rPr lang="it-IT" sz="1600" i="1" dirty="0" smtClean="0">
                <a:solidFill>
                  <a:srgbClr val="660066"/>
                </a:solidFill>
              </a:rPr>
              <a:t>chelle spectrograph</a:t>
            </a:r>
          </a:p>
          <a:p>
            <a:pPr algn="ctr">
              <a:lnSpc>
                <a:spcPct val="110000"/>
              </a:lnSpc>
            </a:pPr>
            <a:r>
              <a:rPr lang="it-IT" sz="1600" i="1" dirty="0" smtClean="0">
                <a:solidFill>
                  <a:srgbClr val="660066"/>
                </a:solidFill>
              </a:rPr>
              <a:t>700 </a:t>
            </a:r>
            <a:r>
              <a:rPr lang="mr-IN" sz="1600" i="1" dirty="0" smtClean="0">
                <a:solidFill>
                  <a:srgbClr val="660066"/>
                </a:solidFill>
              </a:rPr>
              <a:t>–</a:t>
            </a:r>
            <a:r>
              <a:rPr lang="it-IT" sz="1600" i="1" dirty="0" smtClean="0">
                <a:solidFill>
                  <a:srgbClr val="660066"/>
                </a:solidFill>
              </a:rPr>
              <a:t> 4200 Å </a:t>
            </a:r>
          </a:p>
          <a:p>
            <a:pPr algn="ctr">
              <a:lnSpc>
                <a:spcPct val="110000"/>
              </a:lnSpc>
            </a:pPr>
            <a:r>
              <a:rPr lang="it-IT" sz="1600" i="1" dirty="0" smtClean="0">
                <a:solidFill>
                  <a:srgbClr val="660066"/>
                </a:solidFill>
              </a:rPr>
              <a:t>R = </a:t>
            </a:r>
            <a:r>
              <a:rPr lang="it-IT" altLang="it-IT" sz="1600" i="1" dirty="0" smtClean="0">
                <a:solidFill>
                  <a:srgbClr val="660066"/>
                </a:solidFill>
                <a:latin typeface="Symbol" charset="2"/>
                <a:cs typeface="Symbol" charset="2"/>
                <a:sym typeface="Wingdings" charset="2"/>
              </a:rPr>
              <a:t>l</a:t>
            </a:r>
            <a:r>
              <a:rPr lang="it-IT" altLang="it-IT" sz="1600" i="1" dirty="0">
                <a:solidFill>
                  <a:srgbClr val="660066"/>
                </a:solidFill>
                <a:latin typeface="Symbol" charset="2"/>
                <a:cs typeface="Symbol" charset="2"/>
                <a:sym typeface="Wingdings" charset="2"/>
              </a:rPr>
              <a:t>/Dl </a:t>
            </a:r>
            <a:r>
              <a:rPr lang="it-IT" sz="1600" i="1" dirty="0">
                <a:solidFill>
                  <a:srgbClr val="660066"/>
                </a:solidFill>
                <a:sym typeface="Wingdings" panose="05000000000000000000" pitchFamily="2" charset="2"/>
              </a:rPr>
              <a:t>= 2</a:t>
            </a:r>
            <a:r>
              <a:rPr lang="it-IT" sz="1600" i="1" dirty="0" smtClean="0">
                <a:solidFill>
                  <a:srgbClr val="660066"/>
                </a:solidFill>
                <a:sym typeface="Wingdings" panose="05000000000000000000" pitchFamily="2" charset="2"/>
              </a:rPr>
              <a:t>0000</a:t>
            </a:r>
            <a:endParaRPr lang="it-IT" sz="1600" i="1" dirty="0">
              <a:solidFill>
                <a:srgbClr val="660066"/>
              </a:solidFill>
            </a:endParaRPr>
          </a:p>
        </p:txBody>
      </p:sp>
      <p:sp>
        <p:nvSpPr>
          <p:cNvPr id="54" name="Shape 162"/>
          <p:cNvSpPr>
            <a:spLocks noChangeArrowheads="1"/>
          </p:cNvSpPr>
          <p:nvPr/>
        </p:nvSpPr>
        <p:spPr bwMode="auto">
          <a:xfrm>
            <a:off x="0" y="88385"/>
            <a:ext cx="9321551" cy="50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algn="ctr"/>
            <a:r>
              <a:rPr lang="it-IT" sz="2800" b="1" i="1" dirty="0" smtClean="0">
                <a:cs typeface="Calibri" charset="0"/>
                <a:sym typeface="Calibri" charset="0"/>
              </a:rPr>
              <a:t>Building an Atomic Database for UV transitions</a:t>
            </a:r>
            <a:endParaRPr lang="it-IT" sz="2800" b="1" i="1" dirty="0">
              <a:cs typeface="Calibri" charset="0"/>
              <a:sym typeface="Calibri" charset="0"/>
            </a:endParaRPr>
          </a:p>
        </p:txBody>
      </p:sp>
      <p:grpSp>
        <p:nvGrpSpPr>
          <p:cNvPr id="41" name="Gruppo 40"/>
          <p:cNvGrpSpPr/>
          <p:nvPr/>
        </p:nvGrpSpPr>
        <p:grpSpPr>
          <a:xfrm>
            <a:off x="221542" y="709072"/>
            <a:ext cx="8369001" cy="1893603"/>
            <a:chOff x="221542" y="583632"/>
            <a:chExt cx="8369001" cy="1893603"/>
          </a:xfrm>
        </p:grpSpPr>
        <p:sp>
          <p:nvSpPr>
            <p:cNvPr id="50" name="CasellaDiTesto 2"/>
            <p:cNvSpPr txBox="1">
              <a:spLocks noChangeArrowheads="1"/>
            </p:cNvSpPr>
            <p:nvPr/>
          </p:nvSpPr>
          <p:spPr bwMode="auto">
            <a:xfrm>
              <a:off x="704768" y="1461572"/>
              <a:ext cx="759169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it-IT" sz="2000" b="1" i="1" dirty="0" smtClean="0"/>
                <a:t>PI M. </a:t>
              </a:r>
              <a:r>
                <a:rPr lang="it-IT" sz="2000" b="1" i="1" dirty="0" err="1" smtClean="0"/>
                <a:t>Giarrusso</a:t>
              </a:r>
              <a:endParaRPr lang="it-IT" sz="2000" b="1" i="1" dirty="0" smtClean="0"/>
            </a:p>
            <a:p>
              <a:pPr algn="ctr" eaLnBrk="1" hangingPunct="1"/>
              <a:r>
                <a:rPr lang="it-IT" sz="1600" i="1" dirty="0" smtClean="0"/>
                <a:t>(grant “</a:t>
              </a:r>
              <a:r>
                <a:rPr lang="it-IT" sz="1600" dirty="0" smtClean="0"/>
                <a:t>Analisi Dati, Modellistica, Analisi in laboratorio e/o su campo, Ricerca e Sviluppo”</a:t>
              </a:r>
              <a:br>
                <a:rPr lang="it-IT" sz="1600" dirty="0" smtClean="0"/>
              </a:br>
              <a:r>
                <a:rPr lang="it-IT" sz="1600" dirty="0" smtClean="0"/>
                <a:t>under the ASI-INAF agreement </a:t>
              </a:r>
              <a:r>
                <a:rPr lang="mr-IN" sz="1600" dirty="0"/>
                <a:t>n</a:t>
              </a:r>
              <a:r>
                <a:rPr lang="mr-IN" sz="1600" dirty="0" smtClean="0"/>
                <a:t>.</a:t>
              </a:r>
              <a:r>
                <a:rPr lang="it-IT" sz="1600" dirty="0" smtClean="0"/>
                <a:t>2018-16-HH.0</a:t>
              </a:r>
              <a:r>
                <a:rPr lang="it-IT" sz="1600" i="1" dirty="0" smtClean="0"/>
                <a:t>, experimental program 2020-2022)</a:t>
              </a:r>
            </a:p>
            <a:p>
              <a:pPr algn="ctr" eaLnBrk="1" hangingPunct="1"/>
              <a:endParaRPr lang="it-IT" sz="800" dirty="0" smtClean="0"/>
            </a:p>
          </p:txBody>
        </p:sp>
        <p:sp>
          <p:nvSpPr>
            <p:cNvPr id="51" name="Titolo 1"/>
            <p:cNvSpPr txBox="1">
              <a:spLocks/>
            </p:cNvSpPr>
            <p:nvPr/>
          </p:nvSpPr>
          <p:spPr bwMode="auto">
            <a:xfrm>
              <a:off x="221542" y="583632"/>
              <a:ext cx="8369001" cy="9883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it-IT" sz="2800" dirty="0">
                  <a:solidFill>
                    <a:srgbClr val="660066"/>
                  </a:solidFill>
                </a:rPr>
                <a:t>LAPSUS</a:t>
              </a:r>
              <a:r>
                <a:rPr lang="it-IT" sz="2800" dirty="0">
                  <a:solidFill>
                    <a:srgbClr val="8200E7"/>
                  </a:solidFill>
                </a:rPr>
                <a:t/>
              </a:r>
              <a:br>
                <a:rPr lang="it-IT" sz="2800" dirty="0">
                  <a:solidFill>
                    <a:srgbClr val="8200E7"/>
                  </a:solidFill>
                </a:rPr>
              </a:br>
              <a:r>
                <a:rPr lang="it-IT" sz="2800" dirty="0" err="1">
                  <a:solidFill>
                    <a:srgbClr val="660066"/>
                  </a:solidFill>
                </a:rPr>
                <a:t>LA</a:t>
              </a:r>
              <a:r>
                <a:rPr lang="it-IT" sz="2800" dirty="0" err="1">
                  <a:solidFill>
                    <a:srgbClr val="3366FF"/>
                  </a:solidFill>
                </a:rPr>
                <a:t>boratory</a:t>
              </a:r>
              <a:r>
                <a:rPr lang="it-IT" sz="2800" dirty="0"/>
                <a:t> </a:t>
              </a:r>
              <a:r>
                <a:rPr lang="it-IT" sz="2800" dirty="0">
                  <a:solidFill>
                    <a:srgbClr val="660066"/>
                  </a:solidFill>
                </a:rPr>
                <a:t>P</a:t>
              </a:r>
              <a:r>
                <a:rPr lang="it-IT" sz="2800" dirty="0">
                  <a:solidFill>
                    <a:srgbClr val="3366FF"/>
                  </a:solidFill>
                </a:rPr>
                <a:t>lasma</a:t>
              </a:r>
              <a:r>
                <a:rPr lang="it-IT" sz="2800" dirty="0">
                  <a:solidFill>
                    <a:srgbClr val="42BDFF"/>
                  </a:solidFill>
                </a:rPr>
                <a:t> </a:t>
              </a:r>
              <a:r>
                <a:rPr lang="it-IT" sz="2800" dirty="0" err="1">
                  <a:solidFill>
                    <a:srgbClr val="660066"/>
                  </a:solidFill>
                </a:rPr>
                <a:t>S</a:t>
              </a:r>
              <a:r>
                <a:rPr lang="it-IT" sz="2800" dirty="0" err="1">
                  <a:solidFill>
                    <a:srgbClr val="3366FF"/>
                  </a:solidFill>
                </a:rPr>
                <a:t>pectroscopy</a:t>
              </a:r>
              <a:r>
                <a:rPr lang="it-IT" sz="2800" dirty="0">
                  <a:solidFill>
                    <a:srgbClr val="42BDFF"/>
                  </a:solidFill>
                </a:rPr>
                <a:t> </a:t>
              </a:r>
              <a:r>
                <a:rPr lang="it-IT" sz="2800" dirty="0">
                  <a:solidFill>
                    <a:srgbClr val="3366FF"/>
                  </a:solidFill>
                </a:rPr>
                <a:t>for</a:t>
              </a:r>
              <a:r>
                <a:rPr lang="it-IT" sz="2800" dirty="0">
                  <a:solidFill>
                    <a:srgbClr val="42BDFF"/>
                  </a:solidFill>
                </a:rPr>
                <a:t> </a:t>
              </a:r>
              <a:r>
                <a:rPr lang="it-IT" sz="2800" dirty="0">
                  <a:solidFill>
                    <a:srgbClr val="660066"/>
                  </a:solidFill>
                </a:rPr>
                <a:t>U</a:t>
              </a:r>
              <a:r>
                <a:rPr lang="it-IT" sz="2800" dirty="0">
                  <a:solidFill>
                    <a:srgbClr val="3366FF"/>
                  </a:solidFill>
                </a:rPr>
                <a:t>ltraviolet  </a:t>
              </a:r>
              <a:r>
                <a:rPr lang="it-IT" sz="2800" dirty="0">
                  <a:solidFill>
                    <a:srgbClr val="660066"/>
                  </a:solidFill>
                </a:rPr>
                <a:t>S</a:t>
              </a:r>
              <a:r>
                <a:rPr lang="it-IT" sz="2800" dirty="0">
                  <a:solidFill>
                    <a:srgbClr val="3366FF"/>
                  </a:solidFill>
                </a:rPr>
                <a:t>pace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4514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tangolo 31"/>
          <p:cNvSpPr/>
          <p:nvPr/>
        </p:nvSpPr>
        <p:spPr>
          <a:xfrm>
            <a:off x="4608945" y="3844554"/>
            <a:ext cx="1514764" cy="524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1" name="Gruppo 20"/>
          <p:cNvGrpSpPr/>
          <p:nvPr/>
        </p:nvGrpSpPr>
        <p:grpSpPr>
          <a:xfrm>
            <a:off x="4158607" y="1518313"/>
            <a:ext cx="4914273" cy="3218180"/>
            <a:chOff x="640990" y="1767840"/>
            <a:chExt cx="8299809" cy="4975860"/>
          </a:xfrm>
        </p:grpSpPr>
        <p:pic>
          <p:nvPicPr>
            <p:cNvPr id="28" name="Immagine 2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0990" y="1767840"/>
              <a:ext cx="3410309" cy="4975860"/>
            </a:xfrm>
            <a:prstGeom prst="rect">
              <a:avLst/>
            </a:prstGeom>
          </p:spPr>
        </p:pic>
        <p:grpSp>
          <p:nvGrpSpPr>
            <p:cNvPr id="29" name="Gruppo 28"/>
            <p:cNvGrpSpPr/>
            <p:nvPr/>
          </p:nvGrpSpPr>
          <p:grpSpPr>
            <a:xfrm>
              <a:off x="1395431" y="1772462"/>
              <a:ext cx="7545368" cy="4971238"/>
              <a:chOff x="1395431" y="1772462"/>
              <a:chExt cx="7545368" cy="4971238"/>
            </a:xfrm>
          </p:grpSpPr>
          <p:grpSp>
            <p:nvGrpSpPr>
              <p:cNvPr id="30" name="Gruppo 29"/>
              <p:cNvGrpSpPr/>
              <p:nvPr/>
            </p:nvGrpSpPr>
            <p:grpSpPr>
              <a:xfrm>
                <a:off x="1395431" y="1879600"/>
                <a:ext cx="7545368" cy="4864100"/>
                <a:chOff x="1395431" y="1879600"/>
                <a:chExt cx="7545368" cy="4864100"/>
              </a:xfrm>
            </p:grpSpPr>
            <p:pic>
              <p:nvPicPr>
                <p:cNvPr id="41" name="Immagine 4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714311" y="1879600"/>
                  <a:ext cx="3226488" cy="4864100"/>
                </a:xfrm>
                <a:prstGeom prst="rect">
                  <a:avLst/>
                </a:prstGeom>
              </p:spPr>
            </p:pic>
            <p:sp>
              <p:nvSpPr>
                <p:cNvPr id="43" name="Freccia destra 42"/>
                <p:cNvSpPr/>
                <p:nvPr/>
              </p:nvSpPr>
              <p:spPr>
                <a:xfrm>
                  <a:off x="4315518" y="3982720"/>
                  <a:ext cx="1074164" cy="447040"/>
                </a:xfrm>
                <a:prstGeom prst="right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pic>
              <p:nvPicPr>
                <p:cNvPr id="44" name="Picture 1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95431" y="3935610"/>
                  <a:ext cx="1882127" cy="537438"/>
                </a:xfrm>
                <a:prstGeom prst="rect">
                  <a:avLst/>
                </a:prstGeom>
                <a:solidFill>
                  <a:schemeClr val="bg1"/>
                </a:solidFill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extLst/>
              </p:spPr>
            </p:pic>
            <p:pic>
              <p:nvPicPr>
                <p:cNvPr id="45" name="Picture 2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90348" y="3965678"/>
                  <a:ext cx="2752412" cy="446410"/>
                </a:xfrm>
                <a:prstGeom prst="rect">
                  <a:avLst/>
                </a:prstGeom>
                <a:solidFill>
                  <a:schemeClr val="bg1"/>
                </a:solidFill>
                <a:ln w="9360">
                  <a:noFill/>
                  <a:miter lim="800000"/>
                  <a:headEnd/>
                  <a:tailEnd/>
                </a:ln>
                <a:extLst/>
              </p:spPr>
            </p:pic>
          </p:grpSp>
          <p:sp>
            <p:nvSpPr>
              <p:cNvPr id="31" name="CasellaDiTesto 30"/>
              <p:cNvSpPr txBox="1"/>
              <p:nvPr/>
            </p:nvSpPr>
            <p:spPr>
              <a:xfrm>
                <a:off x="2937611" y="1772462"/>
                <a:ext cx="1164652" cy="5710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>
                    <a:solidFill>
                      <a:schemeClr val="bg1"/>
                    </a:solidFill>
                  </a:rPr>
                  <a:t>1978</a:t>
                </a:r>
                <a:endParaRPr lang="it-IT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CasellaDiTesto 32"/>
              <p:cNvSpPr txBox="1"/>
              <p:nvPr/>
            </p:nvSpPr>
            <p:spPr>
              <a:xfrm>
                <a:off x="7843256" y="1796454"/>
                <a:ext cx="652644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>
                    <a:solidFill>
                      <a:schemeClr val="bg1"/>
                    </a:solidFill>
                  </a:rPr>
                  <a:t>2004</a:t>
                </a:r>
                <a:endParaRPr lang="it-IT" dirty="0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3" name="Immagine 2" descr="Schermata 2020-07-27 alle 00.03.5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54" y="1325273"/>
            <a:ext cx="3992753" cy="3578636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14019" y="199628"/>
            <a:ext cx="648147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dirty="0" smtClean="0"/>
              <a:t>Information on </a:t>
            </a:r>
            <a:r>
              <a:rPr lang="it-IT" sz="2600" dirty="0" err="1" smtClean="0"/>
              <a:t>Magnetic</a:t>
            </a:r>
            <a:r>
              <a:rPr lang="it-IT" sz="2600" dirty="0" smtClean="0"/>
              <a:t> </a:t>
            </a:r>
            <a:r>
              <a:rPr lang="it-IT" sz="2600" dirty="0" err="1" smtClean="0"/>
              <a:t>Fields</a:t>
            </a:r>
            <a:r>
              <a:rPr lang="it-IT" sz="2600" dirty="0" smtClean="0"/>
              <a:t> are </a:t>
            </a:r>
            <a:r>
              <a:rPr lang="it-IT" sz="2600" dirty="0" err="1" smtClean="0"/>
              <a:t>coded</a:t>
            </a:r>
            <a:r>
              <a:rPr lang="it-IT" sz="2600" dirty="0" smtClean="0"/>
              <a:t> in</a:t>
            </a:r>
          </a:p>
          <a:p>
            <a:r>
              <a:rPr lang="it-IT" sz="2600" dirty="0" smtClean="0"/>
              <a:t>high </a:t>
            </a:r>
            <a:r>
              <a:rPr lang="it-IT" sz="2600" dirty="0" err="1" smtClean="0"/>
              <a:t>resolution</a:t>
            </a:r>
            <a:r>
              <a:rPr lang="it-IT" sz="2600" dirty="0" smtClean="0"/>
              <a:t> </a:t>
            </a:r>
            <a:r>
              <a:rPr lang="it-IT" sz="2600" dirty="0" err="1" smtClean="0"/>
              <a:t>Stokes</a:t>
            </a:r>
            <a:r>
              <a:rPr lang="it-IT" sz="2600" dirty="0" smtClean="0"/>
              <a:t> </a:t>
            </a:r>
            <a:r>
              <a:rPr lang="it-IT" sz="2600" dirty="0" err="1" smtClean="0"/>
              <a:t>profiles</a:t>
            </a:r>
            <a:r>
              <a:rPr lang="it-IT" sz="2600" dirty="0" smtClean="0"/>
              <a:t> of </a:t>
            </a:r>
            <a:r>
              <a:rPr lang="it-IT" sz="2600" dirty="0" err="1" smtClean="0"/>
              <a:t>spectral</a:t>
            </a:r>
            <a:r>
              <a:rPr lang="it-IT" sz="2600" dirty="0" smtClean="0"/>
              <a:t> </a:t>
            </a:r>
            <a:r>
              <a:rPr lang="it-IT" sz="2600" dirty="0" err="1" smtClean="0"/>
              <a:t>lines</a:t>
            </a:r>
            <a:r>
              <a:rPr lang="it-IT" sz="2600" dirty="0" smtClean="0"/>
              <a:t> 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3973982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bkblog.com/wp-content/uploads/2011/05/mount-etna-eruption-2002-road_31321_600x4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12364" y="333829"/>
            <a:ext cx="10199909" cy="6799939"/>
          </a:xfrm>
          <a:prstGeom prst="rect">
            <a:avLst/>
          </a:prstGeom>
          <a:noFill/>
        </p:spPr>
      </p:pic>
      <p:sp>
        <p:nvSpPr>
          <p:cNvPr id="6" name="Shape 131"/>
          <p:cNvSpPr txBox="1">
            <a:spLocks/>
          </p:cNvSpPr>
          <p:nvPr/>
        </p:nvSpPr>
        <p:spPr>
          <a:xfrm>
            <a:off x="-87086" y="-217713"/>
            <a:ext cx="8563542" cy="2615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21457">
              <a:defRPr sz="40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lang="en-US" b="1" i="1" dirty="0" smtClean="0">
                <a:solidFill>
                  <a:srgbClr val="A74A44"/>
                </a:solidFill>
                <a:latin typeface="Calibri"/>
                <a:ea typeface="Calibri"/>
                <a:cs typeface="Calibri"/>
                <a:sym typeface="Calibri"/>
              </a:rPr>
              <a:t>Grazie</a:t>
            </a:r>
            <a:endParaRPr lang="en-US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4234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3" y="2448561"/>
            <a:ext cx="7079728" cy="364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2" name="CasellaDiTesto 41"/>
          <p:cNvSpPr txBox="1"/>
          <p:nvPr/>
        </p:nvSpPr>
        <p:spPr>
          <a:xfrm>
            <a:off x="4146143" y="57787"/>
            <a:ext cx="4521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Stift</a:t>
            </a:r>
            <a:r>
              <a:rPr lang="it-IT" dirty="0" smtClean="0"/>
              <a:t>, Leone &amp; </a:t>
            </a:r>
            <a:r>
              <a:rPr lang="it-IT" dirty="0" err="1" smtClean="0"/>
              <a:t>Cowley</a:t>
            </a:r>
            <a:r>
              <a:rPr lang="it-IT" dirty="0" smtClean="0"/>
              <a:t> 2012, MNRAS 419, 2912</a:t>
            </a:r>
            <a:endParaRPr lang="it-IT" dirty="0"/>
          </a:p>
        </p:txBody>
      </p:sp>
      <p:sp>
        <p:nvSpPr>
          <p:cNvPr id="20" name="Rettangolo 19"/>
          <p:cNvSpPr/>
          <p:nvPr/>
        </p:nvSpPr>
        <p:spPr>
          <a:xfrm>
            <a:off x="40010" y="57787"/>
            <a:ext cx="3940325" cy="2025014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 cmpd="sng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b="1" dirty="0" smtClean="0">
                <a:solidFill>
                  <a:srgbClr val="FFFFFF"/>
                </a:solidFill>
              </a:rPr>
              <a:t>COSSAM</a:t>
            </a:r>
          </a:p>
          <a:p>
            <a:pPr algn="ctr"/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COdice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per la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Sintesi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Spettrale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nelle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Atmosfere</a:t>
            </a:r>
            <a:r>
              <a:rPr lang="en-GB" i="1" dirty="0">
                <a:solidFill>
                  <a:srgbClr val="0000FF"/>
                </a:solidFill>
                <a:latin typeface="Verdana" charset="0"/>
                <a:cs typeface="HG Mincho Light J" charset="0"/>
              </a:rPr>
              <a:t> </a:t>
            </a:r>
            <a:r>
              <a:rPr lang="en-GB" i="1" dirty="0" err="1">
                <a:solidFill>
                  <a:srgbClr val="0000FF"/>
                </a:solidFill>
                <a:latin typeface="Verdana" charset="0"/>
                <a:cs typeface="HG Mincho Light J" charset="0"/>
              </a:rPr>
              <a:t>Magnetiche</a:t>
            </a:r>
            <a:endParaRPr lang="en-GB" dirty="0">
              <a:solidFill>
                <a:srgbClr val="0000FF"/>
              </a:solidFill>
              <a:latin typeface="Nimbus Roman No9 L" charset="0"/>
              <a:cs typeface="HG Mincho Light J" charset="0"/>
            </a:endParaRPr>
          </a:p>
          <a:p>
            <a:pPr algn="ctr"/>
            <a:r>
              <a:rPr lang="it-IT" sz="2000" dirty="0" smtClean="0">
                <a:solidFill>
                  <a:srgbClr val="FF0000"/>
                </a:solidFill>
              </a:rPr>
              <a:t>LTE </a:t>
            </a:r>
            <a:r>
              <a:rPr lang="it-IT" sz="2000" dirty="0" err="1" smtClean="0">
                <a:solidFill>
                  <a:srgbClr val="FF0000"/>
                </a:solidFill>
              </a:rPr>
              <a:t>approximation</a:t>
            </a:r>
            <a:endParaRPr lang="it-IT" sz="2000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dirty="0" err="1" smtClean="0">
                <a:solidFill>
                  <a:srgbClr val="FF0000"/>
                </a:solidFill>
              </a:rPr>
              <a:t>Zeeman</a:t>
            </a:r>
            <a:r>
              <a:rPr lang="it-IT" sz="2000" dirty="0" smtClean="0">
                <a:solidFill>
                  <a:srgbClr val="FF0000"/>
                </a:solidFill>
              </a:rPr>
              <a:t> </a:t>
            </a:r>
            <a:r>
              <a:rPr lang="it-IT" sz="2000" dirty="0" err="1" smtClean="0">
                <a:solidFill>
                  <a:srgbClr val="FF0000"/>
                </a:solidFill>
              </a:rPr>
              <a:t>Splitting</a:t>
            </a:r>
            <a:endParaRPr lang="it-IT" sz="2000" dirty="0" smtClean="0">
              <a:solidFill>
                <a:srgbClr val="FF0000"/>
              </a:solidFill>
            </a:endParaRPr>
          </a:p>
          <a:p>
            <a:pPr algn="ctr"/>
            <a:r>
              <a:rPr lang="it-IT" sz="2000" dirty="0" err="1" smtClean="0">
                <a:solidFill>
                  <a:srgbClr val="FF0000"/>
                </a:solidFill>
              </a:rPr>
              <a:t>Polarised</a:t>
            </a:r>
            <a:r>
              <a:rPr lang="it-IT" sz="2000" dirty="0" smtClean="0">
                <a:solidFill>
                  <a:srgbClr val="FF0000"/>
                </a:solidFill>
              </a:rPr>
              <a:t> Radiative Transfer</a:t>
            </a:r>
            <a:endParaRPr lang="it-IT" dirty="0">
              <a:solidFill>
                <a:srgbClr val="1FFF6A"/>
              </a:solidFill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929643" y="4864661"/>
            <a:ext cx="11095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sym typeface="Wingdings"/>
              </a:rPr>
              <a:t>|B|= 5 </a:t>
            </a:r>
            <a:r>
              <a:rPr lang="it-IT" dirty="0" err="1" smtClean="0">
                <a:solidFill>
                  <a:prstClr val="black"/>
                </a:solidFill>
                <a:sym typeface="Wingdings"/>
              </a:rPr>
              <a:t>kG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6929643" y="3926867"/>
            <a:ext cx="1681162" cy="573613"/>
            <a:chOff x="7114045" y="5299141"/>
            <a:chExt cx="1681162" cy="573613"/>
          </a:xfrm>
        </p:grpSpPr>
        <p:grpSp>
          <p:nvGrpSpPr>
            <p:cNvPr id="23" name="Gruppo 17"/>
            <p:cNvGrpSpPr>
              <a:grpSpLocks/>
            </p:cNvGrpSpPr>
            <p:nvPr/>
          </p:nvGrpSpPr>
          <p:grpSpPr bwMode="auto">
            <a:xfrm>
              <a:off x="7128310" y="5595434"/>
              <a:ext cx="1465168" cy="277320"/>
              <a:chOff x="4709541" y="992597"/>
              <a:chExt cx="1465229" cy="207939"/>
            </a:xfrm>
          </p:grpSpPr>
          <p:cxnSp>
            <p:nvCxnSpPr>
              <p:cNvPr id="26" name="Connettore 1 25"/>
              <p:cNvCxnSpPr/>
              <p:nvPr/>
            </p:nvCxnSpPr>
            <p:spPr bwMode="auto">
              <a:xfrm>
                <a:off x="4709541" y="1105295"/>
                <a:ext cx="388953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Shape 162"/>
              <p:cNvSpPr/>
              <p:nvPr/>
            </p:nvSpPr>
            <p:spPr bwMode="auto">
              <a:xfrm>
                <a:off x="4903129" y="992597"/>
                <a:ext cx="1271641" cy="20793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lIns="35719" tIns="35719" rIns="35719" bIns="35719" anchor="ctr">
                <a:spAutoFit/>
              </a:bodyPr>
              <a:lstStyle>
                <a:lvl1pPr algn="l" defTabSz="457200">
                  <a:defRPr sz="4400" b="1" i="1">
                    <a:solidFill>
                      <a:schemeClr val="accent1">
                        <a:hueOff val="40199"/>
                        <a:satOff val="4101"/>
                        <a:lumOff val="-20642"/>
                      </a:schemeClr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algn="ctr" fontAlgn="auto">
                  <a:lnSpc>
                    <a:spcPct val="8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it-IT" sz="1600" b="0" dirty="0" smtClean="0">
                    <a:solidFill>
                      <a:srgbClr val="FF0000"/>
                    </a:solidFill>
                    <a:latin typeface="+mn-lt"/>
                  </a:rPr>
                  <a:t>synthetic</a:t>
                </a:r>
                <a:endParaRPr sz="1600" b="0" dirty="0">
                  <a:solidFill>
                    <a:srgbClr val="FF0000"/>
                  </a:solidFill>
                  <a:latin typeface="+mn-lt"/>
                </a:endParaRPr>
              </a:p>
            </p:txBody>
          </p:sp>
        </p:grpSp>
        <p:sp>
          <p:nvSpPr>
            <p:cNvPr id="24" name="Shape 162"/>
            <p:cNvSpPr/>
            <p:nvPr/>
          </p:nvSpPr>
          <p:spPr bwMode="auto">
            <a:xfrm>
              <a:off x="7114045" y="5299141"/>
              <a:ext cx="1681162" cy="27732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lIns="35719" tIns="35719" rIns="35719" bIns="35719" anchor="ctr">
              <a:spAutoFit/>
            </a:bodyPr>
            <a:lstStyle>
              <a:lvl1pPr algn="l" defTabSz="457200">
                <a:defRPr sz="4400" b="1" i="1">
                  <a:solidFill>
                    <a:schemeClr val="accent1">
                      <a:hueOff val="40199"/>
                      <a:satOff val="4101"/>
                      <a:lumOff val="-20642"/>
                    </a:schemeClr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1600" b="0" dirty="0" smtClean="0">
                  <a:solidFill>
                    <a:schemeClr val="tx1"/>
                  </a:solidFill>
                  <a:latin typeface="+mn-lt"/>
                </a:rPr>
                <a:t>observed</a:t>
              </a:r>
              <a:endParaRPr sz="1600" b="0" dirty="0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25" name="Connettore 1 24"/>
            <p:cNvCxnSpPr/>
            <p:nvPr/>
          </p:nvCxnSpPr>
          <p:spPr bwMode="auto">
            <a:xfrm>
              <a:off x="7123504" y="5458011"/>
              <a:ext cx="384175" cy="0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879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HD94660_B6000_I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70" y="2424814"/>
            <a:ext cx="9144000" cy="4433186"/>
          </a:xfrm>
          <a:prstGeom prst="rect">
            <a:avLst/>
          </a:prstGeom>
        </p:spPr>
      </p:pic>
      <p:pic>
        <p:nvPicPr>
          <p:cNvPr id="6" name="Immagine 5" descr="HD94660_B6000T65_V.tif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70" y="1102351"/>
            <a:ext cx="9144000" cy="344933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3200" dirty="0" smtClean="0"/>
              <a:t>HD94660 </a:t>
            </a:r>
            <a:br>
              <a:rPr lang="it-IT" sz="3200" dirty="0" smtClean="0"/>
            </a:br>
            <a:r>
              <a:rPr lang="it-IT" sz="3200" dirty="0" smtClean="0"/>
              <a:t>V=6.08 </a:t>
            </a:r>
            <a:r>
              <a:rPr lang="it-IT" sz="3200" dirty="0" err="1" smtClean="0"/>
              <a:t>vsin</a:t>
            </a:r>
            <a:r>
              <a:rPr lang="it-IT" sz="3200" dirty="0" smtClean="0"/>
              <a:t>(i)=3km/</a:t>
            </a:r>
            <a:r>
              <a:rPr lang="it-IT" sz="3200" dirty="0" err="1" smtClean="0"/>
              <a:t>s</a:t>
            </a:r>
            <a:r>
              <a:rPr lang="it-IT" sz="3200" dirty="0" smtClean="0"/>
              <a:t> B</a:t>
            </a:r>
            <a:r>
              <a:rPr lang="it-IT" sz="2800" baseline="-25000" dirty="0" smtClean="0"/>
              <a:t>|| </a:t>
            </a:r>
            <a:r>
              <a:rPr lang="it-IT" sz="3200" dirty="0" smtClean="0"/>
              <a:t>= -2.8kG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42104158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6" descr="http://www.arm.ac.uk/highlights/Animated_ORM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16961"/>
            <a:ext cx="933450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57200" y="14287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Recovering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magnetic</a:t>
            </a:r>
            <a:r>
              <a:rPr kumimoji="0" lang="it-IT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it-IT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geometries</a:t>
            </a:r>
            <a:endParaRPr kumimoji="0" lang="it-IT" sz="3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341516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\begin{equation} \frac{{\cal F}_V}{{\cal F}_I}=-C g_{\rm eff} \lambda _0^2 \frac{1}{{\cal F}_I} \frac{{d}{\cal F}_I(\lambda)}{{d}\lambda } B_{\rm eff}, \end{equation}"/>
          <p:cNvPicPr>
            <a:picLocks noChangeAspect="1" noChangeArrowheads="1"/>
          </p:cNvPicPr>
          <p:nvPr/>
        </p:nvPicPr>
        <p:blipFill>
          <a:blip r:embed="rId2"/>
          <a:srcRect r="33618"/>
          <a:stretch>
            <a:fillRect/>
          </a:stretch>
        </p:blipFill>
        <p:spPr bwMode="auto">
          <a:xfrm>
            <a:off x="208399" y="543367"/>
            <a:ext cx="4038481" cy="84810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0" y="0"/>
            <a:ext cx="462097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 smtClean="0"/>
              <a:t>If</a:t>
            </a:r>
            <a:r>
              <a:rPr lang="it-IT" sz="3200" b="1" dirty="0" smtClean="0"/>
              <a:t> High Res </a:t>
            </a:r>
            <a:r>
              <a:rPr lang="it-IT" sz="3200" b="1" dirty="0" err="1" smtClean="0"/>
              <a:t>is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not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possible</a:t>
            </a:r>
            <a:r>
              <a:rPr lang="it-IT" sz="3200" b="1" dirty="0" smtClean="0"/>
              <a:t>:</a:t>
            </a:r>
            <a:endParaRPr lang="it-IT" sz="3200" b="1" dirty="0"/>
          </a:p>
        </p:txBody>
      </p:sp>
      <p:grpSp>
        <p:nvGrpSpPr>
          <p:cNvPr id="4" name="Gruppo 3"/>
          <p:cNvGrpSpPr/>
          <p:nvPr/>
        </p:nvGrpSpPr>
        <p:grpSpPr>
          <a:xfrm>
            <a:off x="0" y="1404543"/>
            <a:ext cx="9242012" cy="5453457"/>
            <a:chOff x="0" y="1404543"/>
            <a:chExt cx="9242012" cy="5453457"/>
          </a:xfrm>
        </p:grpSpPr>
        <p:grpSp>
          <p:nvGrpSpPr>
            <p:cNvPr id="13" name="Gruppo 12"/>
            <p:cNvGrpSpPr/>
            <p:nvPr/>
          </p:nvGrpSpPr>
          <p:grpSpPr>
            <a:xfrm>
              <a:off x="0" y="3213245"/>
              <a:ext cx="9242012" cy="3644755"/>
              <a:chOff x="740463" y="3915571"/>
              <a:chExt cx="9242012" cy="3644755"/>
            </a:xfrm>
          </p:grpSpPr>
          <p:pic>
            <p:nvPicPr>
              <p:cNvPr id="7" name="Picture 2" descr="http://articles.adsabs.harvard.edu/cgi-bin/t2png?bg=%23FFFFFF&amp;/seri/MNRAS/0382/600/0001692.000&amp;db_key=PRE&amp;bits=4&amp;res=100&amp;filetype=.gif"/>
              <p:cNvPicPr>
                <a:picLocks noChangeAspect="1" noChangeArrowheads="1"/>
              </p:cNvPicPr>
              <p:nvPr/>
            </p:nvPicPr>
            <p:blipFill>
              <a:blip r:embed="rId3"/>
              <a:srcRect l="14085" t="66142" r="14085" b="13498"/>
              <a:stretch>
                <a:fillRect/>
              </a:stretch>
            </p:blipFill>
            <p:spPr bwMode="auto">
              <a:xfrm>
                <a:off x="740463" y="3915571"/>
                <a:ext cx="9242012" cy="3644755"/>
              </a:xfrm>
              <a:prstGeom prst="rect">
                <a:avLst/>
              </a:prstGeom>
              <a:noFill/>
            </p:spPr>
          </p:pic>
          <p:cxnSp>
            <p:nvCxnSpPr>
              <p:cNvPr id="11" name="Connettore 1 10"/>
              <p:cNvCxnSpPr/>
              <p:nvPr/>
            </p:nvCxnSpPr>
            <p:spPr>
              <a:xfrm>
                <a:off x="7727337" y="5770176"/>
                <a:ext cx="1918926" cy="97746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" name="Immagine 1" descr="Schermata 2020-07-27 alle 00.13.2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0560" y="1404543"/>
              <a:ext cx="7203440" cy="18087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1504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101945"/>
            <a:ext cx="8524240" cy="842963"/>
          </a:xfrm>
        </p:spPr>
        <p:txBody>
          <a:bodyPr>
            <a:normAutofit fontScale="90000"/>
          </a:bodyPr>
          <a:lstStyle/>
          <a:p>
            <a:pPr algn="l"/>
            <a:r>
              <a:rPr lang="it-IT" sz="3400" b="1" dirty="0" err="1" smtClean="0"/>
              <a:t>If</a:t>
            </a:r>
            <a:r>
              <a:rPr lang="it-IT" sz="3400" b="1" dirty="0" smtClean="0"/>
              <a:t> </a:t>
            </a:r>
            <a:r>
              <a:rPr lang="it-IT" sz="3400" b="1" dirty="0" err="1" smtClean="0"/>
              <a:t>S</a:t>
            </a:r>
            <a:r>
              <a:rPr lang="it-IT" sz="3400" b="1" dirty="0" smtClean="0"/>
              <a:t>/</a:t>
            </a:r>
            <a:r>
              <a:rPr lang="it-IT" sz="3400" b="1" dirty="0" err="1" smtClean="0"/>
              <a:t>N</a:t>
            </a:r>
            <a:r>
              <a:rPr lang="it-IT" sz="3400" b="1" dirty="0" smtClean="0"/>
              <a:t> </a:t>
            </a:r>
            <a:r>
              <a:rPr lang="it-IT" sz="3400" b="1" dirty="0" err="1" smtClean="0"/>
              <a:t>is</a:t>
            </a:r>
            <a:r>
              <a:rPr lang="it-IT" sz="3400" b="1" dirty="0" smtClean="0"/>
              <a:t> </a:t>
            </a:r>
            <a:r>
              <a:rPr lang="it-IT" sz="3400" b="1" dirty="0" err="1" smtClean="0"/>
              <a:t>low</a:t>
            </a:r>
            <a:r>
              <a:rPr lang="it-IT" sz="3400" b="1" dirty="0" smtClean="0"/>
              <a:t>: </a:t>
            </a:r>
            <a:r>
              <a:rPr lang="it-IT" sz="3400" dirty="0" err="1" smtClean="0"/>
              <a:t>we</a:t>
            </a:r>
            <a:r>
              <a:rPr lang="it-IT" sz="3400" dirty="0" smtClean="0"/>
              <a:t> co-</a:t>
            </a:r>
            <a:r>
              <a:rPr lang="it-IT" sz="3400" dirty="0" err="1" smtClean="0"/>
              <a:t>add</a:t>
            </a:r>
            <a:r>
              <a:rPr lang="it-IT" sz="3400" dirty="0" smtClean="0"/>
              <a:t> </a:t>
            </a:r>
            <a:r>
              <a:rPr lang="it-IT" sz="3400" dirty="0" err="1" smtClean="0"/>
              <a:t>spectral</a:t>
            </a:r>
            <a:r>
              <a:rPr lang="it-IT" sz="3400" dirty="0" smtClean="0"/>
              <a:t> </a:t>
            </a:r>
            <a:r>
              <a:rPr lang="it-IT" sz="3400" dirty="0" err="1" smtClean="0"/>
              <a:t>lines</a:t>
            </a:r>
            <a:endParaRPr lang="it-IT" sz="3400" dirty="0"/>
          </a:p>
        </p:txBody>
      </p:sp>
      <p:pic>
        <p:nvPicPr>
          <p:cNvPr id="30724" name="Picture 4" descr="http://www.astrosurf.com/antilhue/NGC1360-CRG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26" y="4708479"/>
            <a:ext cx="3189234" cy="2149521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3924" y="1056633"/>
            <a:ext cx="5867098" cy="307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6" descr="http://crescent.astro.illinois.edu/projects/spitzer-pne/PNe/LSS_1362/rg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84644" y="4708479"/>
            <a:ext cx="3052753" cy="2149521"/>
          </a:xfrm>
          <a:prstGeom prst="rect">
            <a:avLst/>
          </a:prstGeom>
          <a:noFill/>
        </p:spPr>
      </p:pic>
      <p:pic>
        <p:nvPicPr>
          <p:cNvPr id="30722" name="Picture 2" descr="apjl387427f3_l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295539"/>
            <a:ext cx="9141774" cy="2437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035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1313</Words>
  <Application>Microsoft Macintosh PowerPoint</Application>
  <PresentationFormat>Presentazione su schermo (4:3)</PresentationFormat>
  <Paragraphs>380</Paragraphs>
  <Slides>40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Tema di Office</vt:lpstr>
      <vt:lpstr>Presentazione di PowerPoint</vt:lpstr>
      <vt:lpstr>Background:                                          Astrophysics Stellar Magnetic Fields                           Radiative Transfer in Magnetised Atmospheres</vt:lpstr>
      <vt:lpstr>Presentazione di PowerPoint</vt:lpstr>
      <vt:lpstr>Presentazione di PowerPoint</vt:lpstr>
      <vt:lpstr>Presentazione di PowerPoint</vt:lpstr>
      <vt:lpstr>HD94660  V=6.08 vsin(i)=3km/s B|| = -2.8kG</vt:lpstr>
      <vt:lpstr>Presentazione di PowerPoint</vt:lpstr>
      <vt:lpstr>Presentazione di PowerPoint</vt:lpstr>
      <vt:lpstr>If S/N is low: we co-add spectral lines</vt:lpstr>
      <vt:lpstr>Presentazione di PowerPoint</vt:lpstr>
      <vt:lpstr>Presentazione di PowerPoint</vt:lpstr>
      <vt:lpstr>Presentazione di PowerPoint</vt:lpstr>
      <vt:lpstr>In 2016 High-Resolution Spectropolarimetry from Astrophysics to Laboratory Plasma </vt:lpstr>
      <vt:lpstr>We are full of Laboratory Plasmas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Francesco</dc:creator>
  <cp:lastModifiedBy>Francesco</cp:lastModifiedBy>
  <cp:revision>87</cp:revision>
  <dcterms:created xsi:type="dcterms:W3CDTF">2020-07-20T15:41:48Z</dcterms:created>
  <dcterms:modified xsi:type="dcterms:W3CDTF">2020-08-03T07:50:23Z</dcterms:modified>
</cp:coreProperties>
</file>