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video/unknown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93.jpg" ContentType="image/p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118.gif" ContentType="image/gif"/>
  <Override PartName="/ppt/media/image120.gif" ContentType="image/gif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38" r:id="rId2"/>
    <p:sldMasterId id="2147483748" r:id="rId3"/>
    <p:sldMasterId id="2147483757" r:id="rId4"/>
    <p:sldMasterId id="2147483764" r:id="rId5"/>
    <p:sldMasterId id="2147483779" r:id="rId6"/>
    <p:sldMasterId id="2147483794" r:id="rId7"/>
    <p:sldMasterId id="2147483809" r:id="rId8"/>
  </p:sldMasterIdLst>
  <p:notesMasterIdLst>
    <p:notesMasterId r:id="rId60"/>
  </p:notesMasterIdLst>
  <p:handoutMasterIdLst>
    <p:handoutMasterId r:id="rId61"/>
  </p:handoutMasterIdLst>
  <p:sldIdLst>
    <p:sldId id="622" r:id="rId9"/>
    <p:sldId id="665" r:id="rId10"/>
    <p:sldId id="623" r:id="rId11"/>
    <p:sldId id="659" r:id="rId12"/>
    <p:sldId id="569" r:id="rId13"/>
    <p:sldId id="625" r:id="rId14"/>
    <p:sldId id="618" r:id="rId15"/>
    <p:sldId id="582" r:id="rId16"/>
    <p:sldId id="584" r:id="rId17"/>
    <p:sldId id="583" r:id="rId18"/>
    <p:sldId id="630" r:id="rId19"/>
    <p:sldId id="626" r:id="rId20"/>
    <p:sldId id="627" r:id="rId21"/>
    <p:sldId id="628" r:id="rId22"/>
    <p:sldId id="639" r:id="rId23"/>
    <p:sldId id="663" r:id="rId24"/>
    <p:sldId id="656" r:id="rId25"/>
    <p:sldId id="646" r:id="rId26"/>
    <p:sldId id="641" r:id="rId27"/>
    <p:sldId id="648" r:id="rId28"/>
    <p:sldId id="647" r:id="rId29"/>
    <p:sldId id="644" r:id="rId30"/>
    <p:sldId id="643" r:id="rId31"/>
    <p:sldId id="649" r:id="rId32"/>
    <p:sldId id="651" r:id="rId33"/>
    <p:sldId id="558" r:id="rId34"/>
    <p:sldId id="616" r:id="rId35"/>
    <p:sldId id="607" r:id="rId36"/>
    <p:sldId id="568" r:id="rId37"/>
    <p:sldId id="586" r:id="rId38"/>
    <p:sldId id="447" r:id="rId39"/>
    <p:sldId id="633" r:id="rId40"/>
    <p:sldId id="634" r:id="rId41"/>
    <p:sldId id="652" r:id="rId42"/>
    <p:sldId id="655" r:id="rId43"/>
    <p:sldId id="654" r:id="rId44"/>
    <p:sldId id="657" r:id="rId45"/>
    <p:sldId id="660" r:id="rId46"/>
    <p:sldId id="662" r:id="rId47"/>
    <p:sldId id="661" r:id="rId48"/>
    <p:sldId id="635" r:id="rId49"/>
    <p:sldId id="636" r:id="rId50"/>
    <p:sldId id="637" r:id="rId51"/>
    <p:sldId id="638" r:id="rId52"/>
    <p:sldId id="570" r:id="rId53"/>
    <p:sldId id="612" r:id="rId54"/>
    <p:sldId id="608" r:id="rId55"/>
    <p:sldId id="645" r:id="rId56"/>
    <p:sldId id="640" r:id="rId57"/>
    <p:sldId id="632" r:id="rId58"/>
    <p:sldId id="631" r:id="rId59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6">
          <p15:clr>
            <a:srgbClr val="A4A3A4"/>
          </p15:clr>
        </p15:guide>
        <p15:guide id="2" pos="67">
          <p15:clr>
            <a:srgbClr val="A4A3A4"/>
          </p15:clr>
        </p15:guide>
        <p15:guide id="3" pos="5692">
          <p15:clr>
            <a:srgbClr val="A4A3A4"/>
          </p15:clr>
        </p15:guide>
        <p15:guide id="4" pos="1107">
          <p15:clr>
            <a:srgbClr val="A4A3A4"/>
          </p15:clr>
        </p15:guide>
        <p15:guide id="5" pos="157">
          <p15:clr>
            <a:srgbClr val="A4A3A4"/>
          </p15:clr>
        </p15:guide>
        <p15:guide id="6" pos="455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A83F2E"/>
    <a:srgbClr val="0000CC"/>
    <a:srgbClr val="0000FF"/>
    <a:srgbClr val="E05098"/>
    <a:srgbClr val="7F649A"/>
    <a:srgbClr val="5B22AE"/>
    <a:srgbClr val="AB412F"/>
    <a:srgbClr val="6666FF"/>
    <a:srgbClr val="C56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433" autoAdjust="0"/>
    <p:restoredTop sz="93620" autoAdjust="0"/>
  </p:normalViewPr>
  <p:slideViewPr>
    <p:cSldViewPr snapToGrid="0" showGuides="1">
      <p:cViewPr>
        <p:scale>
          <a:sx n="60" d="100"/>
          <a:sy n="60" d="100"/>
        </p:scale>
        <p:origin x="260" y="0"/>
      </p:cViewPr>
      <p:guideLst>
        <p:guide orient="horz" pos="2956"/>
        <p:guide pos="67"/>
        <p:guide pos="5692"/>
        <p:guide pos="1107"/>
        <p:guide pos="157"/>
        <p:guide pos="45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04" y="44"/>
      </p:cViewPr>
      <p:guideLst>
        <p:guide orient="horz" pos="3224"/>
        <p:guide pos="223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5" Type="http://schemas.openxmlformats.org/officeDocument/2006/relationships/slideMaster" Target="slideMasters/slideMaster5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E050566-2B49-44DE-8C62-A8C8E700B8AE}" type="datetimeFigureOut">
              <a:rPr lang="it-IT" smtClean="0"/>
              <a:pPr/>
              <a:t>21/06/2018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A7005AE-982B-4239-BB47-62DA7F9566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0420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1424702-F8BD-4313-97EE-1112862BF17C}" type="datetimeFigureOut">
              <a:rPr lang="it-IT" smtClean="0"/>
              <a:pPr/>
              <a:t>21/06/2018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44FE924-B9B0-4DC1-A2BC-7BF77643DA4D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90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Tecnologia</a:t>
            </a:r>
            <a:r>
              <a:rPr lang="en-US" baseline="0" dirty="0" smtClean="0"/>
              <a:t> SDD principio di </a:t>
            </a:r>
            <a:r>
              <a:rPr lang="en-US" baseline="0" dirty="0" err="1" smtClean="0"/>
              <a:t>funzionamento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caratteristiche</a:t>
            </a:r>
            <a:r>
              <a:rPr lang="en-US" baseline="0" dirty="0" smtClean="0"/>
              <a:t> e FEE </a:t>
            </a:r>
            <a:r>
              <a:rPr lang="en-US" baseline="0" dirty="0" err="1" smtClean="0"/>
              <a:t>giusta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dirty="0" err="1" smtClean="0"/>
              <a:t>Descrizione</a:t>
            </a:r>
            <a:r>
              <a:rPr lang="en-US" dirty="0" smtClean="0"/>
              <a:t> </a:t>
            </a:r>
            <a:r>
              <a:rPr lang="en-US" dirty="0" err="1" smtClean="0"/>
              <a:t>redsox</a:t>
            </a:r>
            <a:r>
              <a:rPr lang="en-US" dirty="0" smtClean="0"/>
              <a:t> come </a:t>
            </a:r>
            <a:r>
              <a:rPr lang="en-US" dirty="0" err="1" smtClean="0"/>
              <a:t>temi</a:t>
            </a:r>
            <a:r>
              <a:rPr lang="en-US" dirty="0" smtClean="0"/>
              <a:t> di </a:t>
            </a:r>
            <a:r>
              <a:rPr lang="en-US" dirty="0" err="1" smtClean="0"/>
              <a:t>apllicazione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Dal </a:t>
            </a:r>
            <a:r>
              <a:rPr lang="en-US" dirty="0" err="1" smtClean="0"/>
              <a:t>disegno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prodotto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finito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1358A-938E-814F-A12B-FFFEFE6EAE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15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FE924-B9B0-4DC1-A2BC-7BF77643DA4D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4209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How do we translate this into observables? 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Animate (1):  Fortunately the stellar structure equations (hydrostatic equilibrium) means that there is a direct, and unique relation between the EOS and the mass-radius relation of NS.     Each line in left panel corresponds to a line in the right hand panel.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Thus by measuring MR we uniquely determine the EOS.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What do we need to do this?  1.  We need both M and R simultaneously.  2.  We need multiple measurements, over a range of M.  3.   We need small error bars – for any method or source type we need to think about both statistical errors (e.g. do we have enough photons) and systematic errors (in which I include standard systematics, and model dependencies).  For the latter, where they exist, aim to mitigate by independent and cross checks.  </a:t>
            </a:r>
          </a:p>
          <a:p>
            <a:endParaRPr lang="en-US" baseline="0" dirty="0" smtClean="0"/>
          </a:p>
          <a:p>
            <a:r>
              <a:rPr lang="en-US" dirty="0" smtClean="0"/>
              <a:t>MR</a:t>
            </a:r>
            <a:r>
              <a:rPr lang="en-US" baseline="0" dirty="0" smtClean="0"/>
              <a:t> (Mass-Radius)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3D8A-E82C-4790-AD62-564DA2C7DE14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769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Time series</a:t>
            </a:r>
            <a:r>
              <a:rPr lang="en-US" baseline="0"/>
              <a:t> different at different energies</a:t>
            </a:r>
            <a:endParaRPr lang="en-US"/>
          </a:p>
          <a:p>
            <a:r>
              <a:rPr lang="en-US"/>
              <a:t>Fourier analysis</a:t>
            </a:r>
          </a:p>
          <a:p>
            <a:r>
              <a:rPr lang="en-US"/>
              <a:t>15 times the s/n</a:t>
            </a:r>
            <a:r>
              <a:rPr lang="en-US" baseline="0"/>
              <a:t> mean 1 sigma effect becomes 15 sigma!</a:t>
            </a:r>
          </a:p>
          <a:p>
            <a:r>
              <a:rPr lang="en-US" baseline="0"/>
              <a:t>you measure it in 1/225 of the time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30155-66CE-1E48-AD21-89A4DA04B03F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609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result of one our our calculations. On the left, we see flux and polarization</a:t>
            </a:r>
            <a:r>
              <a:rPr lang="en-US" baseline="0" dirty="0" smtClean="0"/>
              <a:t> (position=angle, size=degree). All GR effects are included, and a=0.998 id assumed to wash out variability as much as possible to get a conservative estimate.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2E8C2-9C9A-E947-A708-DC87AF6D2753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05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7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95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4FE924-B9B0-4DC1-A2BC-7BF77643DA4D}" type="slidenum">
              <a:rPr kumimoji="0" lang="it-IT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95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it-IT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369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FE924-B9B0-4DC1-A2BC-7BF77643DA4D}" type="slidenum">
              <a:rPr lang="it-IT" smtClean="0"/>
              <a:pPr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418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FE924-B9B0-4DC1-A2BC-7BF77643DA4D}" type="slidenum">
              <a:rPr lang="it-IT" smtClean="0"/>
              <a:pPr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48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BBBB337-93D2-B446-AFAD-2417AD2354A3}" type="slidenum">
              <a:rPr lang="en-US" sz="1200">
                <a:latin typeface="Calibri" charset="0"/>
              </a:rPr>
              <a:pPr eaLnBrk="1" hangingPunct="1"/>
              <a:t>12</a:t>
            </a:fld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983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7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95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4FE924-B9B0-4DC1-A2BC-7BF77643DA4D}" type="slidenum">
              <a:rPr kumimoji="0" lang="it-IT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95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748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FE924-B9B0-4DC1-A2BC-7BF77643DA4D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845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FE924-B9B0-4DC1-A2BC-7BF77643DA4D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61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FE924-B9B0-4DC1-A2BC-7BF77643DA4D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279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7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95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4FE924-B9B0-4DC1-A2BC-7BF77643DA4D}" type="slidenum">
              <a:rPr kumimoji="0" lang="it-IT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95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it-IT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621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7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95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4FE924-B9B0-4DC1-A2BC-7BF77643DA4D}" type="slidenum">
              <a:rPr kumimoji="0" lang="it-IT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95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it-IT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054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FE924-B9B0-4DC1-A2BC-7BF77643DA4D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346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61C9-E474-4553-8B3C-4D7614A5ECFB}" type="datetime1">
              <a:rPr lang="it-IT" smtClean="0"/>
              <a:t>21/06/2018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23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15B4-4F1A-468A-95EB-E99F4F6427CC}" type="datetime1">
              <a:rPr lang="it-IT" smtClean="0"/>
              <a:t>21/06/2018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11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E8369-73BE-4316-8FDC-C151F61C4029}" type="datetime1">
              <a:rPr lang="it-IT" smtClean="0"/>
              <a:t>21/06/2018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525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s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41217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6637E-B93E-4D50-94FE-76E8012E2146}" type="datetime1">
              <a:rPr lang="it-IT" smtClean="0"/>
              <a:t>21/06/2018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671" y="106926"/>
            <a:ext cx="1033616" cy="10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88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s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tes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4774" y="69743"/>
            <a:ext cx="6576763" cy="25572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buNone/>
              <a:defRPr sz="1800" cap="all" baseline="0">
                <a:solidFill>
                  <a:srgbClr val="00B0F0"/>
                </a:solidFill>
                <a:latin typeface="Gotham Book" pitchFamily="2" charset="0"/>
              </a:defRPr>
            </a:lvl1pPr>
            <a:lvl2pPr>
              <a:defRPr sz="1800">
                <a:solidFill>
                  <a:srgbClr val="00B0F0"/>
                </a:solidFill>
                <a:latin typeface="Gotham Book" pitchFamily="2" charset="0"/>
              </a:defRPr>
            </a:lvl2pPr>
            <a:lvl3pPr>
              <a:defRPr sz="1800">
                <a:solidFill>
                  <a:srgbClr val="00B0F0"/>
                </a:solidFill>
                <a:latin typeface="Gotham Book" pitchFamily="2" charset="0"/>
              </a:defRPr>
            </a:lvl3pPr>
            <a:lvl4pPr>
              <a:defRPr sz="1800">
                <a:solidFill>
                  <a:srgbClr val="00B0F0"/>
                </a:solidFill>
                <a:latin typeface="Gotham Book" pitchFamily="2" charset="0"/>
              </a:defRPr>
            </a:lvl4pPr>
            <a:lvl5pPr>
              <a:defRPr sz="1800">
                <a:solidFill>
                  <a:srgbClr val="00B0F0"/>
                </a:solidFill>
                <a:latin typeface="Gotham Book" pitchFamily="2" charset="0"/>
              </a:defRPr>
            </a:lvl5pPr>
          </a:lstStyle>
          <a:p>
            <a:pPr lvl="0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1" hasCustomPrompt="1"/>
          </p:nvPr>
        </p:nvSpPr>
        <p:spPr>
          <a:xfrm>
            <a:off x="104774" y="310183"/>
            <a:ext cx="6568741" cy="20960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buNone/>
              <a:defRPr sz="1600" cap="small" baseline="0">
                <a:solidFill>
                  <a:schemeClr val="bg1">
                    <a:lumMod val="50000"/>
                  </a:schemeClr>
                </a:solidFill>
                <a:latin typeface="Gotham Book" pitchFamily="2" charset="0"/>
              </a:defRPr>
            </a:lvl1pPr>
            <a:lvl2pPr>
              <a:defRPr sz="16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Book" pitchFamily="2" charset="0"/>
              </a:defRPr>
            </a:lvl2pPr>
            <a:lvl3pPr>
              <a:defRPr sz="16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Book" pitchFamily="2" charset="0"/>
              </a:defRPr>
            </a:lvl3pPr>
            <a:lvl4pPr>
              <a:defRPr sz="16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Book" pitchFamily="2" charset="0"/>
              </a:defRPr>
            </a:lvl4pPr>
            <a:lvl5pPr>
              <a:defRPr sz="16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Book" pitchFamily="2" charset="0"/>
              </a:defRPr>
            </a:lvl5pPr>
          </a:lstStyle>
          <a:p>
            <a:pPr lvl="0"/>
            <a:r>
              <a:rPr lang="en-US" noProof="0" smtClean="0"/>
              <a:t>subtitle line – be descriptive</a:t>
            </a:r>
            <a:endParaRPr lang="en-US" noProof="0"/>
          </a:p>
        </p:txBody>
      </p:sp>
      <p:sp>
        <p:nvSpPr>
          <p:cNvPr id="21" name="Rettangolo 20"/>
          <p:cNvSpPr/>
          <p:nvPr userDrawn="1"/>
        </p:nvSpPr>
        <p:spPr>
          <a:xfrm>
            <a:off x="0" y="600075"/>
            <a:ext cx="9144000" cy="5928533"/>
          </a:xfrm>
          <a:prstGeom prst="rect">
            <a:avLst/>
          </a:prstGeom>
          <a:solidFill>
            <a:schemeClr val="bg1">
              <a:lumMod val="9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</a:endParaRPr>
          </a:p>
        </p:txBody>
      </p:sp>
      <p:grpSp>
        <p:nvGrpSpPr>
          <p:cNvPr id="9" name="Gruppo 8"/>
          <p:cNvGrpSpPr/>
          <p:nvPr userDrawn="1"/>
        </p:nvGrpSpPr>
        <p:grpSpPr>
          <a:xfrm>
            <a:off x="7066966" y="49678"/>
            <a:ext cx="2188992" cy="532508"/>
            <a:chOff x="6378277" y="968382"/>
            <a:chExt cx="2662536" cy="647706"/>
          </a:xfrm>
        </p:grpSpPr>
        <p:pic>
          <p:nvPicPr>
            <p:cNvPr id="10" name="Immagine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60691">
              <a:off x="6378277" y="968382"/>
              <a:ext cx="717688" cy="573270"/>
            </a:xfrm>
            <a:prstGeom prst="rect">
              <a:avLst/>
            </a:prstGeom>
          </p:spPr>
        </p:pic>
        <p:sp>
          <p:nvSpPr>
            <p:cNvPr id="11" name="CasellaDiTesto 10"/>
            <p:cNvSpPr txBox="1"/>
            <p:nvPr userDrawn="1"/>
          </p:nvSpPr>
          <p:spPr>
            <a:xfrm>
              <a:off x="7027321" y="973380"/>
              <a:ext cx="1863635" cy="374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bg1">
                      <a:lumMod val="65000"/>
                    </a:schemeClr>
                  </a:solidFill>
                  <a:latin typeface="Offside" panose="02000503040000020004" pitchFamily="2" charset="0"/>
                </a:rPr>
                <a:t>eXTP</a:t>
              </a:r>
              <a:endParaRPr lang="en-US" sz="1050" dirty="0" smtClean="0">
                <a:solidFill>
                  <a:schemeClr val="bg1">
                    <a:lumMod val="65000"/>
                  </a:schemeClr>
                </a:solidFill>
                <a:latin typeface="Offside" panose="02000503040000020004" pitchFamily="2" charset="0"/>
              </a:endParaRPr>
            </a:p>
          </p:txBody>
        </p:sp>
        <p:sp>
          <p:nvSpPr>
            <p:cNvPr id="12" name="CasellaDiTesto 11"/>
            <p:cNvSpPr txBox="1"/>
            <p:nvPr userDrawn="1"/>
          </p:nvSpPr>
          <p:spPr>
            <a:xfrm>
              <a:off x="7027321" y="1204295"/>
              <a:ext cx="2013492" cy="411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60" baseline="0" dirty="0" err="1" smtClean="0">
                  <a:solidFill>
                    <a:schemeClr val="bg1">
                      <a:lumMod val="65000"/>
                    </a:schemeClr>
                  </a:solidFill>
                  <a:latin typeface="Offside" panose="02000503040000020004" pitchFamily="2" charset="0"/>
                </a:rPr>
                <a:t>enanched</a:t>
              </a:r>
              <a:r>
                <a:rPr lang="en-US" sz="800" spc="60" baseline="0" dirty="0" smtClean="0">
                  <a:solidFill>
                    <a:schemeClr val="bg1">
                      <a:lumMod val="65000"/>
                    </a:schemeClr>
                  </a:solidFill>
                  <a:latin typeface="Offside" panose="02000503040000020004" pitchFamily="2" charset="0"/>
                </a:rPr>
                <a:t> x-ray timing</a:t>
              </a:r>
            </a:p>
            <a:p>
              <a:r>
                <a:rPr lang="en-US" sz="800" baseline="0" dirty="0" smtClean="0">
                  <a:solidFill>
                    <a:schemeClr val="bg1">
                      <a:lumMod val="65000"/>
                    </a:schemeClr>
                  </a:solidFill>
                  <a:latin typeface="Offside" panose="02000503040000020004" pitchFamily="2" charset="0"/>
                </a:rPr>
                <a:t>and polarimetry mission </a:t>
              </a:r>
              <a:endParaRPr lang="en-US" sz="500" dirty="0" smtClean="0">
                <a:solidFill>
                  <a:schemeClr val="bg1">
                    <a:lumMod val="65000"/>
                  </a:schemeClr>
                </a:solidFill>
                <a:latin typeface="Offside" panose="02000503040000020004" pitchFamily="2" charset="0"/>
              </a:endParaRPr>
            </a:p>
          </p:txBody>
        </p:sp>
      </p:grpSp>
      <p:sp>
        <p:nvSpPr>
          <p:cNvPr id="14" name="CasellaDiTesto 13"/>
          <p:cNvSpPr txBox="1"/>
          <p:nvPr userDrawn="1"/>
        </p:nvSpPr>
        <p:spPr>
          <a:xfrm>
            <a:off x="4721815" y="6586022"/>
            <a:ext cx="4318998" cy="256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cap="small" spc="-100" dirty="0" err="1" smtClean="0">
                <a:solidFill>
                  <a:srgbClr val="00B0F0"/>
                </a:solidFill>
                <a:latin typeface="Gotham Book" pitchFamily="2" charset="0"/>
              </a:rPr>
              <a:t>eXTP</a:t>
            </a:r>
            <a:r>
              <a:rPr lang="en-US" sz="1200" cap="small" spc="-100" baseline="0" dirty="0" smtClean="0">
                <a:solidFill>
                  <a:srgbClr val="00B0F0"/>
                </a:solidFill>
                <a:latin typeface="Gotham Book" pitchFamily="2" charset="0"/>
              </a:rPr>
              <a:t> meeting</a:t>
            </a:r>
            <a:endParaRPr lang="en-US" sz="1200" cap="small" spc="-100" dirty="0" smtClean="0">
              <a:solidFill>
                <a:srgbClr val="00B0F0"/>
              </a:solidFill>
              <a:latin typeface="Gotham Book" pitchFamily="2" charset="0"/>
            </a:endParaRPr>
          </a:p>
          <a:p>
            <a:pPr marL="0" marR="0" indent="0" algn="r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cap="small" spc="-100" baseline="0" dirty="0" err="1" smtClean="0">
                <a:solidFill>
                  <a:schemeClr val="bg1">
                    <a:lumMod val="50000"/>
                  </a:schemeClr>
                </a:solidFill>
                <a:latin typeface="Gotham Book" pitchFamily="2" charset="0"/>
              </a:rPr>
              <a:t>xiamen</a:t>
            </a:r>
            <a:r>
              <a:rPr lang="en-US" sz="1200" cap="small" spc="-100" baseline="0" dirty="0" smtClean="0">
                <a:solidFill>
                  <a:schemeClr val="bg1">
                    <a:lumMod val="50000"/>
                  </a:schemeClr>
                </a:solidFill>
                <a:latin typeface="Gotham Book" pitchFamily="2" charset="0"/>
              </a:rPr>
              <a:t> -  may 2018</a:t>
            </a:r>
            <a:endParaRPr lang="en-US" sz="1200" cap="small" spc="-100" dirty="0">
              <a:solidFill>
                <a:schemeClr val="bg1">
                  <a:lumMod val="50000"/>
                </a:schemeClr>
              </a:solidFill>
              <a:latin typeface="Gotham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52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 rot="5400000" flipH="1" flipV="1">
            <a:off x="6839744" y="-1161256"/>
            <a:ext cx="1588" cy="4610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3"/>
          <p:cNvSpPr>
            <a:spLocks noGrp="1"/>
          </p:cNvSpPr>
          <p:nvPr>
            <p:ph type="title" idx="4294967295"/>
          </p:nvPr>
        </p:nvSpPr>
        <p:spPr>
          <a:xfrm>
            <a:off x="457200" y="246063"/>
            <a:ext cx="8229600" cy="849312"/>
          </a:xfrm>
          <a:prstGeom prst="rect">
            <a:avLst/>
          </a:prstGeom>
        </p:spPr>
        <p:txBody>
          <a:bodyPr/>
          <a:lstStyle>
            <a:lvl1pPr>
              <a:defRPr sz="5400" b="1">
                <a:latin typeface="Abadi MT Condensed Light"/>
                <a:cs typeface="Abadi MT Condensed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426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 userDrawn="1"/>
        </p:nvSpPr>
        <p:spPr>
          <a:xfrm>
            <a:off x="0" y="798164"/>
            <a:ext cx="9144000" cy="515318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 userDrawn="1"/>
        </p:nvSpPr>
        <p:spPr>
          <a:xfrm>
            <a:off x="104775" y="5953432"/>
            <a:ext cx="2070561" cy="890447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4000" cap="small" spc="-160" dirty="0" smtClean="0">
                <a:solidFill>
                  <a:srgbClr val="00B0F0"/>
                </a:solidFill>
                <a:latin typeface="Gotham Book" pitchFamily="2" charset="0"/>
              </a:rPr>
              <a:t>LOFT</a:t>
            </a:r>
            <a:endParaRPr lang="en-US" sz="4000" cap="small" spc="-160" dirty="0">
              <a:solidFill>
                <a:srgbClr val="00B0F0"/>
              </a:solidFill>
              <a:latin typeface="Gotham Book" pitchFamily="2" charset="0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1472691" y="6081364"/>
            <a:ext cx="3183774" cy="7318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ts val="1700"/>
              </a:lnSpc>
            </a:pPr>
            <a:r>
              <a:rPr lang="en-US" cap="small" spc="-100" dirty="0" smtClean="0">
                <a:solidFill>
                  <a:prstClr val="white">
                    <a:lumMod val="50000"/>
                  </a:prstClr>
                </a:solidFill>
                <a:latin typeface="Gotham Book" pitchFamily="2" charset="0"/>
              </a:rPr>
              <a:t>large observatory</a:t>
            </a:r>
          </a:p>
          <a:p>
            <a:pPr>
              <a:lnSpc>
                <a:spcPts val="1700"/>
              </a:lnSpc>
            </a:pPr>
            <a:r>
              <a:rPr lang="en-US" cap="small" spc="-100" dirty="0" smtClean="0">
                <a:solidFill>
                  <a:prstClr val="white">
                    <a:lumMod val="50000"/>
                  </a:prstClr>
                </a:solidFill>
                <a:latin typeface="Gotham Book" pitchFamily="2" charset="0"/>
              </a:rPr>
              <a:t>for x-ray timing</a:t>
            </a:r>
            <a:endParaRPr lang="en-US" cap="small" spc="-100" dirty="0">
              <a:solidFill>
                <a:prstClr val="white">
                  <a:lumMod val="50000"/>
                </a:prstClr>
              </a:solidFill>
              <a:latin typeface="Gotham Book" pitchFamily="2" charset="0"/>
            </a:endParaRPr>
          </a:p>
        </p:txBody>
      </p:sp>
      <p:sp>
        <p:nvSpPr>
          <p:cNvPr id="16" name="CasellaDiTesto 15"/>
          <p:cNvSpPr txBox="1"/>
          <p:nvPr userDrawn="1"/>
        </p:nvSpPr>
        <p:spPr>
          <a:xfrm>
            <a:off x="4636263" y="6431767"/>
            <a:ext cx="2925763" cy="256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cap="small" spc="-100" dirty="0" smtClean="0">
                <a:solidFill>
                  <a:srgbClr val="00B0F0"/>
                </a:solidFill>
                <a:latin typeface="Gotham Book" pitchFamily="2" charset="0"/>
              </a:rPr>
              <a:t>ESA Cosmic Vision M3 </a:t>
            </a:r>
          </a:p>
          <a:p>
            <a:pPr>
              <a:lnSpc>
                <a:spcPts val="1000"/>
              </a:lnSpc>
              <a:defRPr/>
            </a:pPr>
            <a:r>
              <a:rPr lang="en-US" sz="1200" cap="small" spc="-100" dirty="0" smtClean="0">
                <a:solidFill>
                  <a:prstClr val="white">
                    <a:lumMod val="50000"/>
                  </a:prstClr>
                </a:solidFill>
                <a:latin typeface="Gotham Book" pitchFamily="2" charset="0"/>
              </a:rPr>
              <a:t>candidate missions presentation event</a:t>
            </a:r>
            <a:endParaRPr lang="en-US" sz="1200" cap="small" spc="-100" dirty="0">
              <a:solidFill>
                <a:prstClr val="white">
                  <a:lumMod val="50000"/>
                </a:prstClr>
              </a:solidFill>
              <a:latin typeface="Gotham Book" pitchFamily="2" charset="0"/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0" hasCustomPrompt="1"/>
          </p:nvPr>
        </p:nvSpPr>
        <p:spPr>
          <a:xfrm>
            <a:off x="4791243" y="6152332"/>
            <a:ext cx="3620469" cy="263525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buNone/>
              <a:defRPr sz="1600" cap="small" baseline="0">
                <a:solidFill>
                  <a:schemeClr val="bg1">
                    <a:lumMod val="50000"/>
                  </a:schemeClr>
                </a:solidFill>
                <a:latin typeface="Gotham Book" pitchFamily="2" charset="0"/>
              </a:defRPr>
            </a:lvl1pPr>
          </a:lstStyle>
          <a:p>
            <a:pPr lvl="0"/>
            <a:r>
              <a:rPr lang="it-IT" dirty="0" err="1" smtClean="0"/>
              <a:t>Name</a:t>
            </a:r>
            <a:r>
              <a:rPr lang="it-IT" dirty="0" smtClean="0"/>
              <a:t> </a:t>
            </a:r>
            <a:r>
              <a:rPr lang="it-IT" dirty="0" err="1" smtClean="0"/>
              <a:t>Surname</a:t>
            </a:r>
            <a:r>
              <a:rPr lang="it-IT" dirty="0" smtClean="0"/>
              <a:t> - </a:t>
            </a:r>
            <a:r>
              <a:rPr lang="it-IT" dirty="0" err="1" smtClean="0"/>
              <a:t>Institute</a:t>
            </a:r>
            <a:endParaRPr lang="it-IT" dirty="0" smtClean="0"/>
          </a:p>
        </p:txBody>
      </p:sp>
      <p:pic>
        <p:nvPicPr>
          <p:cNvPr id="10" name="Immagine 9" descr="ico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579238" y="185245"/>
            <a:ext cx="467849" cy="467849"/>
          </a:xfrm>
          <a:prstGeom prst="rect">
            <a:avLst/>
          </a:prstGeom>
        </p:spPr>
      </p:pic>
      <p:sp>
        <p:nvSpPr>
          <p:cNvPr id="11" name="CasellaDiTesto 10"/>
          <p:cNvSpPr txBox="1"/>
          <p:nvPr userDrawn="1"/>
        </p:nvSpPr>
        <p:spPr>
          <a:xfrm>
            <a:off x="7406203" y="142714"/>
            <a:ext cx="1170122" cy="60166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>
              <a:lnSpc>
                <a:spcPts val="1000"/>
              </a:lnSpc>
            </a:pPr>
            <a:r>
              <a:rPr lang="en-US" sz="1400" cap="small" dirty="0" smtClean="0">
                <a:solidFill>
                  <a:prstClr val="white">
                    <a:lumMod val="50000"/>
                  </a:prstClr>
                </a:solidFill>
                <a:latin typeface="Gotham Book" pitchFamily="2" charset="0"/>
              </a:rPr>
              <a:t>exploring</a:t>
            </a:r>
          </a:p>
          <a:p>
            <a:pPr algn="r">
              <a:lnSpc>
                <a:spcPts val="1000"/>
              </a:lnSpc>
            </a:pPr>
            <a:r>
              <a:rPr lang="en-US" sz="1400" cap="small" dirty="0" smtClean="0">
                <a:solidFill>
                  <a:prstClr val="white">
                    <a:lumMod val="50000"/>
                  </a:prstClr>
                </a:solidFill>
                <a:latin typeface="Gotham Book" pitchFamily="2" charset="0"/>
              </a:rPr>
              <a:t>the fourth </a:t>
            </a:r>
          </a:p>
          <a:p>
            <a:pPr algn="r">
              <a:lnSpc>
                <a:spcPts val="1000"/>
              </a:lnSpc>
            </a:pPr>
            <a:r>
              <a:rPr lang="en-US" sz="1400" cap="small" dirty="0" smtClean="0">
                <a:solidFill>
                  <a:prstClr val="white">
                    <a:lumMod val="50000"/>
                  </a:prstClr>
                </a:solidFill>
                <a:latin typeface="Gotham Book" pitchFamily="2" charset="0"/>
              </a:rPr>
              <a:t>dimension</a:t>
            </a:r>
            <a:endParaRPr lang="en-US" sz="1400" cap="small" dirty="0">
              <a:solidFill>
                <a:prstClr val="white">
                  <a:lumMod val="50000"/>
                </a:prstClr>
              </a:solidFill>
              <a:latin typeface="Gotham Book" pitchFamily="2" charset="0"/>
            </a:endParaRPr>
          </a:p>
        </p:txBody>
      </p:sp>
      <p:pic>
        <p:nvPicPr>
          <p:cNvPr id="17" name="Immagine 16" descr="loft_colo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0199640">
            <a:off x="648834" y="-539666"/>
            <a:ext cx="7519749" cy="6982412"/>
          </a:xfrm>
          <a:prstGeom prst="rect">
            <a:avLst/>
          </a:prstGeom>
          <a:effectLst>
            <a:glow rad="101600">
              <a:schemeClr val="tx1">
                <a:lumMod val="85000"/>
                <a:lumOff val="15000"/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719031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 descr="universe_vignetted.jpg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-1" y="0"/>
            <a:ext cx="9148763" cy="5695950"/>
          </a:xfrm>
          <a:prstGeom prst="rect">
            <a:avLst/>
          </a:prstGeom>
        </p:spPr>
      </p:pic>
      <p:pic>
        <p:nvPicPr>
          <p:cNvPr id="13" name="Immagine 12" descr="ic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6363" y="5860502"/>
            <a:ext cx="827690" cy="827690"/>
          </a:xfrm>
          <a:prstGeom prst="rect">
            <a:avLst/>
          </a:prstGeom>
        </p:spPr>
      </p:pic>
      <p:sp>
        <p:nvSpPr>
          <p:cNvPr id="17" name="Rettangolo 16"/>
          <p:cNvSpPr/>
          <p:nvPr userDrawn="1"/>
        </p:nvSpPr>
        <p:spPr>
          <a:xfrm>
            <a:off x="0" y="-221375"/>
            <a:ext cx="9144000" cy="569595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3101972" y="3237267"/>
            <a:ext cx="2940055" cy="12618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it-IT" sz="2400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Marco Feroci</a:t>
            </a:r>
          </a:p>
          <a:p>
            <a:pPr algn="ctr"/>
            <a:r>
              <a:rPr lang="it-IT" sz="2000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INAF, Rome</a:t>
            </a:r>
          </a:p>
          <a:p>
            <a:pPr algn="r"/>
            <a:endParaRPr lang="it-IT" cap="small" dirty="0" smtClean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it-IT" sz="1400" cap="small" dirty="0" smtClean="0">
              <a:solidFill>
                <a:prstClr val="white">
                  <a:lumMod val="6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3385457" y="5659293"/>
            <a:ext cx="5650593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it-IT" cap="small" spc="-4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</a:t>
            </a:r>
            <a:r>
              <a:rPr lang="it-IT" cap="small" spc="-4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behalf</a:t>
            </a:r>
            <a:r>
              <a:rPr lang="it-IT" cap="small" spc="-4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LOFT, </a:t>
            </a:r>
            <a:r>
              <a:rPr lang="it-IT" cap="small" spc="-4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eXTP</a:t>
            </a:r>
            <a:r>
              <a:rPr lang="it-IT" cap="small" spc="-4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LOFT-P Teams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1311729" y="1944605"/>
            <a:ext cx="6520542" cy="129266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it-IT" sz="3200" cap="small" dirty="0" err="1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Prospects</a:t>
            </a:r>
            <a:r>
              <a:rPr lang="it-IT" sz="3200" cap="small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Large Area </a:t>
            </a:r>
          </a:p>
          <a:p>
            <a:pPr algn="ctr"/>
            <a:r>
              <a:rPr lang="it-IT" sz="3200" cap="small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X-</a:t>
            </a:r>
            <a:r>
              <a:rPr lang="it-IT" sz="3200" cap="small" dirty="0" err="1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ray</a:t>
            </a:r>
            <a:r>
              <a:rPr lang="it-IT" sz="3200" cap="small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3200" cap="small" dirty="0" err="1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Spectral</a:t>
            </a:r>
            <a:r>
              <a:rPr lang="it-IT" sz="3200" cap="small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-Timing</a:t>
            </a:r>
          </a:p>
          <a:p>
            <a:pPr algn="r"/>
            <a:endParaRPr lang="it-IT" sz="1400" cap="small" dirty="0" smtClean="0">
              <a:solidFill>
                <a:prstClr val="white">
                  <a:lumMod val="6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9805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loft_grey.png"/>
          <p:cNvPicPr>
            <a:picLocks noChangeAspect="1"/>
          </p:cNvPicPr>
          <p:nvPr userDrawn="1"/>
        </p:nvPicPr>
        <p:blipFill>
          <a:blip r:embed="rId2">
            <a:lum bright="51000" contrast="-83000"/>
          </a:blip>
          <a:stretch>
            <a:fillRect/>
          </a:stretch>
        </p:blipFill>
        <p:spPr>
          <a:xfrm rot="20183836">
            <a:off x="736547" y="53291"/>
            <a:ext cx="8214604" cy="6160953"/>
          </a:xfrm>
          <a:prstGeom prst="rect">
            <a:avLst/>
          </a:prstGeom>
        </p:spPr>
      </p:pic>
      <p:sp>
        <p:nvSpPr>
          <p:cNvPr id="15" name="Rettangolo 14"/>
          <p:cNvSpPr/>
          <p:nvPr userDrawn="1"/>
        </p:nvSpPr>
        <p:spPr>
          <a:xfrm>
            <a:off x="4763" y="374872"/>
            <a:ext cx="9143999" cy="6483128"/>
          </a:xfrm>
          <a:prstGeom prst="rect">
            <a:avLst/>
          </a:prstGeom>
          <a:solidFill>
            <a:srgbClr val="FFFFFF">
              <a:alpha val="56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Immagine 2" descr="banner1.png"/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090" t="11438" r="25153"/>
          <a:stretch>
            <a:fillRect/>
          </a:stretch>
        </p:blipFill>
        <p:spPr>
          <a:xfrm>
            <a:off x="-1" y="-1"/>
            <a:ext cx="9144001" cy="982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 descr="test_07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0533"/>
          <a:stretch>
            <a:fillRect/>
          </a:stretch>
        </p:blipFill>
        <p:spPr>
          <a:xfrm>
            <a:off x="7566066" y="69804"/>
            <a:ext cx="1497033" cy="455613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Segnaposto testo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6363" y="93663"/>
            <a:ext cx="4470400" cy="239712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800" baseline="0">
                <a:solidFill>
                  <a:schemeClr val="bg1"/>
                </a:solidFill>
                <a:latin typeface="Vegur" pitchFamily="50" charset="0"/>
              </a:defRPr>
            </a:lvl1pPr>
          </a:lstStyle>
          <a:p>
            <a:pPr lvl="0"/>
            <a:r>
              <a:rPr lang="en-US" dirty="0" smtClean="0"/>
              <a:t>Slide title</a:t>
            </a:r>
            <a:endParaRPr lang="en-US" dirty="0"/>
          </a:p>
        </p:txBody>
      </p:sp>
      <p:pic>
        <p:nvPicPr>
          <p:cNvPr id="2" name="Immagine 1" descr="banner1.png"/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090" t="11878" r="25153"/>
          <a:stretch>
            <a:fillRect/>
          </a:stretch>
        </p:blipFill>
        <p:spPr>
          <a:xfrm rot="10800000">
            <a:off x="-4" y="6134099"/>
            <a:ext cx="9144001" cy="723901"/>
          </a:xfrm>
          <a:prstGeom prst="rect">
            <a:avLst/>
          </a:prstGeom>
          <a:ln>
            <a:noFill/>
          </a:ln>
          <a:effectLst>
            <a:outerShdw blurRad="203200" dist="101600" dir="17940000" algn="bl" rotWithShape="0">
              <a:schemeClr val="tx1">
                <a:alpha val="52000"/>
              </a:schemeClr>
            </a:outerShdw>
          </a:effectLst>
        </p:spPr>
      </p:pic>
      <p:sp>
        <p:nvSpPr>
          <p:cNvPr id="8" name="CasellaDiTesto 7"/>
          <p:cNvSpPr txBox="1"/>
          <p:nvPr userDrawn="1"/>
        </p:nvSpPr>
        <p:spPr>
          <a:xfrm>
            <a:off x="106363" y="6511045"/>
            <a:ext cx="6092959" cy="34560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400" dirty="0" smtClean="0">
                <a:solidFill>
                  <a:prstClr val="white"/>
                </a:solidFill>
                <a:latin typeface="Vegur" pitchFamily="2" charset="0"/>
              </a:rPr>
              <a:t>Probing space-time </a:t>
            </a:r>
          </a:p>
          <a:p>
            <a:pPr>
              <a:lnSpc>
                <a:spcPts val="1300"/>
              </a:lnSpc>
            </a:pPr>
            <a:r>
              <a:rPr lang="en-US" sz="1400" dirty="0" smtClean="0">
                <a:solidFill>
                  <a:prstClr val="white"/>
                </a:solidFill>
                <a:latin typeface="Vegur" pitchFamily="2" charset="0"/>
              </a:rPr>
              <a:t>and matter under extreme conditions</a:t>
            </a:r>
          </a:p>
        </p:txBody>
      </p:sp>
    </p:spTree>
    <p:extLst>
      <p:ext uri="{BB962C8B-B14F-4D97-AF65-F5344CB8AC3E}">
        <p14:creationId xmlns:p14="http://schemas.microsoft.com/office/powerpoint/2010/main" val="985266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loft_grey.png"/>
          <p:cNvPicPr>
            <a:picLocks noChangeAspect="1"/>
          </p:cNvPicPr>
          <p:nvPr userDrawn="1"/>
        </p:nvPicPr>
        <p:blipFill>
          <a:blip r:embed="rId2">
            <a:lum bright="-36000" contrast="-52000"/>
          </a:blip>
          <a:stretch>
            <a:fillRect/>
          </a:stretch>
        </p:blipFill>
        <p:spPr>
          <a:xfrm rot="20183836">
            <a:off x="0" y="-301910"/>
            <a:ext cx="9144000" cy="6858000"/>
          </a:xfrm>
          <a:prstGeom prst="rect">
            <a:avLst/>
          </a:prstGeom>
        </p:spPr>
      </p:pic>
      <p:sp>
        <p:nvSpPr>
          <p:cNvPr id="27" name="CasellaDiTesto 26"/>
          <p:cNvSpPr txBox="1"/>
          <p:nvPr userDrawn="1"/>
        </p:nvSpPr>
        <p:spPr>
          <a:xfrm>
            <a:off x="5944539" y="-50130"/>
            <a:ext cx="3105088" cy="60166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>
              <a:lnSpc>
                <a:spcPts val="1000"/>
              </a:lnSpc>
            </a:pPr>
            <a:r>
              <a:rPr lang="en-US" sz="1400" cap="small" dirty="0" smtClean="0">
                <a:solidFill>
                  <a:prstClr val="white">
                    <a:lumMod val="65000"/>
                  </a:prstClr>
                </a:solidFill>
                <a:latin typeface="Gotham Book" pitchFamily="2" charset="0"/>
              </a:rPr>
              <a:t>Exploring the fourth dimension</a:t>
            </a:r>
            <a:endParaRPr lang="en-US" sz="1400" cap="small" dirty="0">
              <a:solidFill>
                <a:prstClr val="white">
                  <a:lumMod val="65000"/>
                </a:prstClr>
              </a:solidFill>
              <a:latin typeface="Gotham Book" pitchFamily="2" charset="0"/>
            </a:endParaRPr>
          </a:p>
        </p:txBody>
      </p:sp>
      <p:sp>
        <p:nvSpPr>
          <p:cNvPr id="37" name="Rettangolo 36"/>
          <p:cNvSpPr/>
          <p:nvPr userDrawn="1"/>
        </p:nvSpPr>
        <p:spPr>
          <a:xfrm>
            <a:off x="4763" y="228066"/>
            <a:ext cx="9143999" cy="5974245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CasellaDiTesto 38"/>
          <p:cNvSpPr txBox="1"/>
          <p:nvPr userDrawn="1"/>
        </p:nvSpPr>
        <p:spPr>
          <a:xfrm>
            <a:off x="602101" y="6556228"/>
            <a:ext cx="4202596" cy="27121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>
              <a:lnSpc>
                <a:spcPts val="800"/>
              </a:lnSpc>
            </a:pPr>
            <a:r>
              <a:rPr lang="en-US" cap="small" dirty="0" smtClean="0">
                <a:solidFill>
                  <a:prstClr val="white">
                    <a:lumMod val="65000"/>
                  </a:prstClr>
                </a:solidFill>
                <a:latin typeface="Gotham Book" pitchFamily="2" charset="0"/>
              </a:rPr>
              <a:t>large observatory for x-ray timing</a:t>
            </a:r>
            <a:endParaRPr lang="en-US" cap="small" dirty="0">
              <a:solidFill>
                <a:prstClr val="white">
                  <a:lumMod val="65000"/>
                </a:prstClr>
              </a:solidFill>
              <a:latin typeface="Gotham Book" pitchFamily="2" charset="0"/>
            </a:endParaRPr>
          </a:p>
        </p:txBody>
      </p:sp>
      <p:sp>
        <p:nvSpPr>
          <p:cNvPr id="15" name="Segnaposto tes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2651771" y="96713"/>
            <a:ext cx="3078539" cy="276999"/>
          </a:xfrm>
          <a:prstGeom prst="rect">
            <a:avLst/>
          </a:prstGeom>
        </p:spPr>
        <p:txBody>
          <a:bodyPr vert="horz" wrap="square" lIns="0" tIns="0" rIns="0" bIns="0" anchor="ctr" anchorCtr="0">
            <a:spAutoFit/>
          </a:bodyPr>
          <a:lstStyle>
            <a:lvl1pPr marL="0" indent="0" algn="ctr">
              <a:spcBef>
                <a:spcPts val="0"/>
              </a:spcBef>
              <a:buNone/>
              <a:defRPr sz="1800" cap="small" baseline="0">
                <a:solidFill>
                  <a:srgbClr val="00B0F0"/>
                </a:solidFill>
                <a:latin typeface="Gotham Book" pitchFamily="2" charset="0"/>
              </a:defRPr>
            </a:lvl1pPr>
            <a:lvl2pPr>
              <a:defRPr sz="1800">
                <a:solidFill>
                  <a:srgbClr val="00B0F0"/>
                </a:solidFill>
                <a:latin typeface="Gotham Book" pitchFamily="2" charset="0"/>
              </a:defRPr>
            </a:lvl2pPr>
            <a:lvl3pPr>
              <a:defRPr sz="1800">
                <a:solidFill>
                  <a:srgbClr val="00B0F0"/>
                </a:solidFill>
                <a:latin typeface="Gotham Book" pitchFamily="2" charset="0"/>
              </a:defRPr>
            </a:lvl3pPr>
            <a:lvl4pPr>
              <a:defRPr sz="1800">
                <a:solidFill>
                  <a:srgbClr val="00B0F0"/>
                </a:solidFill>
                <a:latin typeface="Gotham Book" pitchFamily="2" charset="0"/>
              </a:defRPr>
            </a:lvl4pPr>
            <a:lvl5pPr>
              <a:defRPr sz="1800">
                <a:solidFill>
                  <a:srgbClr val="00B0F0"/>
                </a:solidFill>
                <a:latin typeface="Gotham Book" pitchFamily="2" charset="0"/>
              </a:defRPr>
            </a:lvl5pPr>
          </a:lstStyle>
          <a:p>
            <a:pPr lvl="0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2" name="Right Triangle 1"/>
          <p:cNvSpPr/>
          <p:nvPr userDrawn="1"/>
        </p:nvSpPr>
        <p:spPr>
          <a:xfrm rot="10800000">
            <a:off x="8002709" y="427000"/>
            <a:ext cx="1141289" cy="40976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ight Triangle 12"/>
          <p:cNvSpPr/>
          <p:nvPr userDrawn="1"/>
        </p:nvSpPr>
        <p:spPr>
          <a:xfrm>
            <a:off x="-11810" y="5802818"/>
            <a:ext cx="1358368" cy="634143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6" name="Immagine 25" descr="icon.png"/>
          <p:cNvPicPr>
            <a:picLocks noChangeAspect="1"/>
          </p:cNvPicPr>
          <p:nvPr userDrawn="1"/>
        </p:nvPicPr>
        <p:blipFill>
          <a:blip r:embed="rId3" cstate="print">
            <a:grayscl/>
            <a:lum bright="2000"/>
          </a:blip>
          <a:stretch>
            <a:fillRect/>
          </a:stretch>
        </p:blipFill>
        <p:spPr>
          <a:xfrm>
            <a:off x="138498" y="6107053"/>
            <a:ext cx="663389" cy="6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819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B21-13DC-4B1A-BA69-F0AD98C64343}" type="datetime1">
              <a:rPr lang="it-IT" smtClean="0"/>
              <a:t>21/06/2018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326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s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bann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3011"/>
          </a:xfrm>
          <a:prstGeom prst="rect">
            <a:avLst/>
          </a:prstGeom>
        </p:spPr>
      </p:pic>
      <p:sp>
        <p:nvSpPr>
          <p:cNvPr id="15" name="Segnaposto tes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6363" y="69013"/>
            <a:ext cx="3078539" cy="276999"/>
          </a:xfrm>
          <a:prstGeom prst="rect">
            <a:avLst/>
          </a:prstGeom>
        </p:spPr>
        <p:txBody>
          <a:bodyPr vert="horz" wrap="square" lIns="0" tIns="0" rIns="0" bIns="0" anchor="ctr" anchorCtr="0">
            <a:spAutoFit/>
          </a:bodyPr>
          <a:lstStyle>
            <a:lvl1pPr marL="0" indent="0" algn="l">
              <a:spcBef>
                <a:spcPts val="0"/>
              </a:spcBef>
              <a:buNone/>
              <a:defRPr sz="1800" cap="small" baseline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solidFill>
                  <a:srgbClr val="00B0F0"/>
                </a:solidFill>
                <a:latin typeface="Gotham Book" pitchFamily="2" charset="0"/>
              </a:defRPr>
            </a:lvl2pPr>
            <a:lvl3pPr>
              <a:defRPr sz="1800">
                <a:solidFill>
                  <a:srgbClr val="00B0F0"/>
                </a:solidFill>
                <a:latin typeface="Gotham Book" pitchFamily="2" charset="0"/>
              </a:defRPr>
            </a:lvl3pPr>
            <a:lvl4pPr>
              <a:defRPr sz="1800">
                <a:solidFill>
                  <a:srgbClr val="00B0F0"/>
                </a:solidFill>
                <a:latin typeface="Gotham Book" pitchFamily="2" charset="0"/>
              </a:defRPr>
            </a:lvl4pPr>
            <a:lvl5pPr>
              <a:defRPr sz="1800">
                <a:solidFill>
                  <a:srgbClr val="00B0F0"/>
                </a:solidFill>
                <a:latin typeface="Gotham Book" pitchFamily="2" charset="0"/>
              </a:defRPr>
            </a:lvl5pPr>
          </a:lstStyle>
          <a:p>
            <a:pPr lvl="0"/>
            <a:r>
              <a:rPr lang="en-US" dirty="0" smtClean="0"/>
              <a:t>slide title</a:t>
            </a:r>
            <a:endParaRPr lang="en-US" dirty="0"/>
          </a:p>
        </p:txBody>
      </p:sp>
      <p:pic>
        <p:nvPicPr>
          <p:cNvPr id="23" name="Immagine 22" descr="bann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214989"/>
            <a:ext cx="9144000" cy="643011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24967" y="6590581"/>
            <a:ext cx="8096751" cy="16671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400" cap="small" dirty="0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probing </a:t>
            </a:r>
            <a:r>
              <a:rPr lang="en-US" sz="1400" cap="small" dirty="0" err="1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spacetime</a:t>
            </a:r>
            <a:r>
              <a:rPr lang="en-US" sz="1400" cap="small" dirty="0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matter under extreme conditions</a:t>
            </a:r>
          </a:p>
        </p:txBody>
      </p:sp>
      <p:pic>
        <p:nvPicPr>
          <p:cNvPr id="26" name="Immagine 25" descr="icon.png"/>
          <p:cNvPicPr>
            <a:picLocks noChangeAspect="1"/>
          </p:cNvPicPr>
          <p:nvPr userDrawn="1"/>
        </p:nvPicPr>
        <p:blipFill>
          <a:blip r:embed="rId3" cstate="print">
            <a:grayscl/>
            <a:lum bright="2000"/>
          </a:blip>
          <a:stretch>
            <a:fillRect/>
          </a:stretch>
        </p:blipFill>
        <p:spPr>
          <a:xfrm>
            <a:off x="106363" y="6369142"/>
            <a:ext cx="454354" cy="4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564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s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bann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3011"/>
          </a:xfrm>
          <a:prstGeom prst="rect">
            <a:avLst/>
          </a:prstGeom>
        </p:spPr>
      </p:pic>
      <p:sp>
        <p:nvSpPr>
          <p:cNvPr id="15" name="Segnaposto tes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6363" y="69013"/>
            <a:ext cx="3078539" cy="276999"/>
          </a:xfrm>
          <a:prstGeom prst="rect">
            <a:avLst/>
          </a:prstGeom>
        </p:spPr>
        <p:txBody>
          <a:bodyPr vert="horz" wrap="square" lIns="0" tIns="0" rIns="0" bIns="0" anchor="ctr" anchorCtr="0">
            <a:spAutoFit/>
          </a:bodyPr>
          <a:lstStyle>
            <a:lvl1pPr marL="0" indent="0" algn="l">
              <a:spcBef>
                <a:spcPts val="0"/>
              </a:spcBef>
              <a:buNone/>
              <a:defRPr sz="1800" cap="small" baseline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solidFill>
                  <a:srgbClr val="00B0F0"/>
                </a:solidFill>
                <a:latin typeface="Gotham Book" pitchFamily="2" charset="0"/>
              </a:defRPr>
            </a:lvl2pPr>
            <a:lvl3pPr>
              <a:defRPr sz="1800">
                <a:solidFill>
                  <a:srgbClr val="00B0F0"/>
                </a:solidFill>
                <a:latin typeface="Gotham Book" pitchFamily="2" charset="0"/>
              </a:defRPr>
            </a:lvl3pPr>
            <a:lvl4pPr>
              <a:defRPr sz="1800">
                <a:solidFill>
                  <a:srgbClr val="00B0F0"/>
                </a:solidFill>
                <a:latin typeface="Gotham Book" pitchFamily="2" charset="0"/>
              </a:defRPr>
            </a:lvl4pPr>
            <a:lvl5pPr>
              <a:defRPr sz="1800">
                <a:solidFill>
                  <a:srgbClr val="00B0F0"/>
                </a:solidFill>
                <a:latin typeface="Gotham Book" pitchFamily="2" charset="0"/>
              </a:defRPr>
            </a:lvl5pPr>
          </a:lstStyle>
          <a:p>
            <a:pPr lvl="0"/>
            <a:r>
              <a:rPr lang="en-US" dirty="0" smtClean="0"/>
              <a:t>slide title</a:t>
            </a:r>
            <a:endParaRPr lang="en-US" dirty="0"/>
          </a:p>
        </p:txBody>
      </p:sp>
      <p:pic>
        <p:nvPicPr>
          <p:cNvPr id="17" name="Immagine 16" descr="test_07.png"/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2000"/>
          </a:blip>
          <a:srcRect l="26766" r="10533" b="24664"/>
          <a:stretch>
            <a:fillRect/>
          </a:stretch>
        </p:blipFill>
        <p:spPr>
          <a:xfrm>
            <a:off x="8094841" y="23247"/>
            <a:ext cx="1049159" cy="34324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3" name="Immagine 22" descr="bann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214989"/>
            <a:ext cx="9144000" cy="643011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24967" y="6590581"/>
            <a:ext cx="8096751" cy="16671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400" cap="small" dirty="0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probing </a:t>
            </a:r>
            <a:r>
              <a:rPr lang="en-US" sz="1400" cap="small" dirty="0" err="1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spacetime</a:t>
            </a:r>
            <a:r>
              <a:rPr lang="en-US" sz="1400" cap="small" dirty="0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matter under extreme conditions</a:t>
            </a:r>
          </a:p>
        </p:txBody>
      </p:sp>
      <p:pic>
        <p:nvPicPr>
          <p:cNvPr id="26" name="Immagine 25" descr="icon.png"/>
          <p:cNvPicPr>
            <a:picLocks noChangeAspect="1"/>
          </p:cNvPicPr>
          <p:nvPr userDrawn="1"/>
        </p:nvPicPr>
        <p:blipFill>
          <a:blip r:embed="rId4" cstate="print">
            <a:grayscl/>
            <a:lum bright="2000"/>
          </a:blip>
          <a:stretch>
            <a:fillRect/>
          </a:stretch>
        </p:blipFill>
        <p:spPr>
          <a:xfrm>
            <a:off x="106363" y="6369142"/>
            <a:ext cx="454354" cy="454354"/>
          </a:xfrm>
          <a:prstGeom prst="rect">
            <a:avLst/>
          </a:prstGeom>
        </p:spPr>
      </p:pic>
      <p:sp>
        <p:nvSpPr>
          <p:cNvPr id="2" name="Rettangolo 1"/>
          <p:cNvSpPr/>
          <p:nvPr userDrawn="1"/>
        </p:nvSpPr>
        <p:spPr>
          <a:xfrm rot="712316">
            <a:off x="6914" y="6249151"/>
            <a:ext cx="1181339" cy="1900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 userDrawn="1"/>
        </p:nvSpPr>
        <p:spPr>
          <a:xfrm rot="679645">
            <a:off x="7905693" y="446075"/>
            <a:ext cx="1181339" cy="568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759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292225"/>
            <a:ext cx="7700962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1773238"/>
            <a:ext cx="7705725" cy="4352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9138" y="6519863"/>
            <a:ext cx="7705725" cy="1524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7C680-AD16-FA48-9ABD-00033FC58EB6}" type="slidenum">
              <a:rPr lang="de-DE"/>
              <a:pPr>
                <a:defRPr/>
              </a:pPr>
              <a:t>‹#›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919091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553200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ea typeface="宋体" pitchFamily="2" charset="-122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172B0F-4194-485B-B5D5-EEFAA0137921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 pitchFamily="18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480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页脚占位符 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7322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CC00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t>eXTP mission design coordination meeting, Beijing 21-23, Mar 2017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  <p:sp>
        <p:nvSpPr>
          <p:cNvPr id="9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8244407" y="6490336"/>
            <a:ext cx="8928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E4788B-53AF-49A8-9590-D1CBEF67CB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03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页脚占位符 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7322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CC00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t>eXTP mission design coordination meeting, Beijing 21-23, Mar 2017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  <p:sp>
        <p:nvSpPr>
          <p:cNvPr id="7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8244407" y="6490336"/>
            <a:ext cx="8928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E4788B-53AF-49A8-9590-D1CBEF67CB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026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7322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CC00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t>eXTP mission design coordination meeting, Beijing 21-23, Mar 2017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8244407" y="6490336"/>
            <a:ext cx="8928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E4788B-53AF-49A8-9590-D1CBEF67CB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529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3975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645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412875"/>
            <a:ext cx="4229100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0" y="1412875"/>
            <a:ext cx="4229100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51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75A1-F5AB-447A-BD61-528F89264265}" type="datetime1">
              <a:rPr lang="it-IT" smtClean="0"/>
              <a:t>21/06/2018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3877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5637" y="1008530"/>
            <a:ext cx="8312727" cy="1860176"/>
          </a:xfrm>
          <a:effectLst/>
        </p:spPr>
        <p:txBody>
          <a:bodyPr lIns="91407" tIns="45704" rIns="91407" bIns="45704"/>
          <a:lstStyle>
            <a:lvl1pPr algn="ctr">
              <a:defRPr sz="350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01978" y="4088639"/>
            <a:ext cx="7010977" cy="1369919"/>
          </a:xfrm>
          <a:prstGeom prst="rect">
            <a:avLst/>
          </a:prstGeom>
          <a:effectLst/>
        </p:spPr>
        <p:txBody>
          <a:bodyPr lIns="91407" tIns="45704" rIns="91407" bIns="45704"/>
          <a:lstStyle>
            <a:lvl1pPr marL="0" indent="0" algn="ctr">
              <a:buFont typeface="Wingdings" pitchFamily="2" charset="2"/>
              <a:buNone/>
              <a:defRPr sz="220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358A305-2F1B-4484-958E-C39466226457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D676DE-72D6-4091-9328-0DC2C10EB9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3072CB5-D024-4D13-9C95-32FB7C00B8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58406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797" y="1807069"/>
            <a:ext cx="7772338" cy="1361016"/>
          </a:xfrm>
        </p:spPr>
        <p:txBody>
          <a:bodyPr anchor="b">
            <a:normAutofit/>
          </a:bodyPr>
          <a:lstStyle>
            <a:lvl1pPr algn="l">
              <a:defRPr sz="3000" b="1" cap="all">
                <a:solidFill>
                  <a:srgbClr val="336699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797" y="3174621"/>
            <a:ext cx="7772338" cy="1499930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E31D4-3CE6-4C41-ADC7-5237C1E2B293}"/>
              </a:ext>
            </a:extLst>
          </p:cNvPr>
          <p:cNvSpPr txBox="1"/>
          <p:nvPr userDrawn="1"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Sec XX   Page </a:t>
            </a:r>
            <a:fld id="{D67FD47B-5263-4F60-B17C-6DBD6A524A58}" type="slidenum"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21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55A7F6A-1745-4E46-A980-15532801862F}"/>
              </a:ext>
            </a:extLst>
          </p:cNvPr>
          <p:cNvSpPr txBox="1">
            <a:spLocks/>
          </p:cNvSpPr>
          <p:nvPr userDrawn="1"/>
        </p:nvSpPr>
        <p:spPr>
          <a:xfrm>
            <a:off x="1066800" y="228600"/>
            <a:ext cx="7620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6" name="Table Placeholder 10">
            <a:extLst>
              <a:ext uri="{FF2B5EF4-FFF2-40B4-BE49-F238E27FC236}">
                <a16:creationId xmlns:a16="http://schemas.microsoft.com/office/drawing/2014/main" id="{6308AA14-57C0-42F8-B352-B65AFCA9C5D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A4460CF-9A71-45A5-B9CE-EAA5D197E4D1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94AE4BB-4AD0-4050-892C-F225D56743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A7C1C7-D4BC-43FF-8F5A-691CECD591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484F90E-8E67-455C-BDF5-FE6CD62B1362}"/>
              </a:ext>
            </a:extLst>
          </p:cNvPr>
          <p:cNvSpPr txBox="1"/>
          <p:nvPr userDrawn="1"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Page </a:t>
            </a:r>
            <a:fld id="{D67FD47B-5263-4F60-B17C-6DBD6A524A5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3626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037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62638"/>
            <a:ext cx="4038600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62638"/>
            <a:ext cx="4038600" cy="5181600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defRPr lang="en-US" sz="20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8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807143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F3460-5A0E-46FE-B71D-2EADB17B2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0F8ED-1954-4090-86DB-AD241E368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62639"/>
            <a:ext cx="8275834" cy="22689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48EE40-46BE-4A43-A39C-A42F3DCCC8B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5488" y="3616449"/>
            <a:ext cx="8275834" cy="239393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245916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 rot="5400000">
            <a:off x="1905000" y="3733800"/>
            <a:ext cx="533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228600" y="3810000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648200" y="1066800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4648200" y="3809999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8600" y="3733800"/>
            <a:ext cx="8686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745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860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88370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4860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88370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5862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066800"/>
            <a:ext cx="6248400" cy="5410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6629400" y="1066800"/>
            <a:ext cx="2287588" cy="5410200"/>
          </a:xfrm>
        </p:spPr>
        <p:txBody>
          <a:bodyPr>
            <a:normAutofit/>
          </a:bodyPr>
          <a:lstStyle>
            <a:lvl1pPr>
              <a:defRPr sz="2000"/>
            </a:lvl1pPr>
            <a:lvl2pPr marL="514350" indent="-287338">
              <a:defRPr sz="1800"/>
            </a:lvl2pPr>
            <a:lvl3pPr marL="741363" indent="-227013">
              <a:defRPr sz="1600"/>
            </a:lvl3pPr>
            <a:lvl4pPr marL="974725" indent="-233363"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8521487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7A683-670E-466E-9FB4-F209BA7DE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73298F-7F9D-479F-9563-63493DDDA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05112" y="953679"/>
            <a:ext cx="5938887" cy="5410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81AB8-2C07-4862-9D5B-F8B3AE4F653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28600" y="1010239"/>
            <a:ext cx="2287588" cy="5410200"/>
          </a:xfrm>
        </p:spPr>
        <p:txBody>
          <a:bodyPr>
            <a:normAutofit/>
          </a:bodyPr>
          <a:lstStyle>
            <a:lvl1pPr>
              <a:defRPr sz="2000"/>
            </a:lvl1pPr>
            <a:lvl2pPr marL="514350" indent="-287338">
              <a:defRPr sz="1800"/>
            </a:lvl2pPr>
            <a:lvl3pPr marL="741363" indent="-227013">
              <a:defRPr sz="1600"/>
            </a:lvl3pPr>
            <a:lvl4pPr marL="974725" indent="-233363"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222703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02C6-D862-47C9-A107-149F771B8B68}" type="datetime1">
              <a:rPr lang="it-IT" smtClean="0"/>
              <a:t>21/06/2018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87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6D1F7-3DE9-4629-A8E9-AE82E9BD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906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6BC4-59F3-46A7-9386-32D4DC49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78647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Question Top, Answ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6340475"/>
            <a:ext cx="19050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§ </a:t>
            </a:r>
            <a:fld id="{15C828C9-7D84-4D57-8BF7-FCC5F80FEE9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90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600200"/>
            <a:ext cx="8229600" cy="182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800" b="0" i="1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enter TMC Question or Weakness to be Addressed</a:t>
            </a:r>
          </a:p>
        </p:txBody>
      </p:sp>
    </p:spTree>
    <p:extLst>
      <p:ext uri="{BB962C8B-B14F-4D97-AF65-F5344CB8AC3E}">
        <p14:creationId xmlns:p14="http://schemas.microsoft.com/office/powerpoint/2010/main" val="1250270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3"/>
          <p:cNvSpPr txBox="1">
            <a:spLocks/>
          </p:cNvSpPr>
          <p:nvPr userDrawn="1"/>
        </p:nvSpPr>
        <p:spPr>
          <a:xfrm>
            <a:off x="8572529" y="6572272"/>
            <a:ext cx="500066" cy="285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8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62814-E5FC-43A8-A5A4-AE54A705D22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802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5637" y="1008530"/>
            <a:ext cx="8312727" cy="1860176"/>
          </a:xfrm>
          <a:effectLst/>
        </p:spPr>
        <p:txBody>
          <a:bodyPr lIns="91407" tIns="45704" rIns="91407" bIns="45704"/>
          <a:lstStyle>
            <a:lvl1pPr algn="ctr">
              <a:defRPr sz="350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01978" y="4088639"/>
            <a:ext cx="7010977" cy="1369919"/>
          </a:xfrm>
          <a:prstGeom prst="rect">
            <a:avLst/>
          </a:prstGeom>
          <a:effectLst/>
        </p:spPr>
        <p:txBody>
          <a:bodyPr lIns="91407" tIns="45704" rIns="91407" bIns="45704"/>
          <a:lstStyle>
            <a:lvl1pPr marL="0" indent="0" algn="ctr">
              <a:buFont typeface="Wingdings" pitchFamily="2" charset="2"/>
              <a:buNone/>
              <a:defRPr sz="220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358A305-2F1B-4484-958E-C39466226457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D676DE-72D6-4091-9328-0DC2C10EB9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3072CB5-D024-4D13-9C95-32FB7C00B8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3532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797" y="1807069"/>
            <a:ext cx="7772338" cy="1361016"/>
          </a:xfrm>
        </p:spPr>
        <p:txBody>
          <a:bodyPr anchor="b">
            <a:normAutofit/>
          </a:bodyPr>
          <a:lstStyle>
            <a:lvl1pPr algn="l">
              <a:defRPr sz="3000" b="1" cap="all">
                <a:solidFill>
                  <a:srgbClr val="336699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797" y="3174621"/>
            <a:ext cx="7772338" cy="1499930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E31D4-3CE6-4C41-ADC7-5237C1E2B293}"/>
              </a:ext>
            </a:extLst>
          </p:cNvPr>
          <p:cNvSpPr txBox="1"/>
          <p:nvPr userDrawn="1"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Sec XX   Page </a:t>
            </a:r>
            <a:fld id="{D67FD47B-5263-4F60-B17C-6DBD6A524A58}" type="slidenum"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79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55A7F6A-1745-4E46-A980-15532801862F}"/>
              </a:ext>
            </a:extLst>
          </p:cNvPr>
          <p:cNvSpPr txBox="1">
            <a:spLocks/>
          </p:cNvSpPr>
          <p:nvPr userDrawn="1"/>
        </p:nvSpPr>
        <p:spPr>
          <a:xfrm>
            <a:off x="1066800" y="228600"/>
            <a:ext cx="7620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6" name="Table Placeholder 10">
            <a:extLst>
              <a:ext uri="{FF2B5EF4-FFF2-40B4-BE49-F238E27FC236}">
                <a16:creationId xmlns:a16="http://schemas.microsoft.com/office/drawing/2014/main" id="{6308AA14-57C0-42F8-B352-B65AFCA9C5D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A4460CF-9A71-45A5-B9CE-EAA5D197E4D1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94AE4BB-4AD0-4050-892C-F225D56743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A7C1C7-D4BC-43FF-8F5A-691CECD591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484F90E-8E67-455C-BDF5-FE6CD62B1362}"/>
              </a:ext>
            </a:extLst>
          </p:cNvPr>
          <p:cNvSpPr txBox="1"/>
          <p:nvPr userDrawn="1"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Page </a:t>
            </a:r>
            <a:fld id="{D67FD47B-5263-4F60-B17C-6DBD6A524A5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277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3028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62638"/>
            <a:ext cx="4038600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62638"/>
            <a:ext cx="4038600" cy="5181600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defRPr lang="en-US" sz="20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8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12914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F3460-5A0E-46FE-B71D-2EADB17B2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0F8ED-1954-4090-86DB-AD241E368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62639"/>
            <a:ext cx="8275834" cy="22689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48EE40-46BE-4A43-A39C-A42F3DCCC8B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5488" y="3616449"/>
            <a:ext cx="8275834" cy="239393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36895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A85E-910F-4BFB-8940-942FEA28F19B}" type="datetime1">
              <a:rPr lang="it-IT" smtClean="0"/>
              <a:t>21/06/2018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6520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 rot="5400000">
            <a:off x="1905000" y="3733800"/>
            <a:ext cx="533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228600" y="3810000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648200" y="1066800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4648200" y="3809999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8600" y="3733800"/>
            <a:ext cx="8686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1673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860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88370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4860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88370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76931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066800"/>
            <a:ext cx="6248400" cy="5410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6629400" y="1066800"/>
            <a:ext cx="2287588" cy="5410200"/>
          </a:xfrm>
        </p:spPr>
        <p:txBody>
          <a:bodyPr>
            <a:normAutofit/>
          </a:bodyPr>
          <a:lstStyle>
            <a:lvl1pPr>
              <a:defRPr sz="2000"/>
            </a:lvl1pPr>
            <a:lvl2pPr marL="514350" indent="-287338">
              <a:defRPr sz="1800"/>
            </a:lvl2pPr>
            <a:lvl3pPr marL="741363" indent="-227013">
              <a:defRPr sz="1600"/>
            </a:lvl3pPr>
            <a:lvl4pPr marL="974725" indent="-233363"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2935840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7A683-670E-466E-9FB4-F209BA7DE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73298F-7F9D-479F-9563-63493DDDA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05112" y="953679"/>
            <a:ext cx="5938887" cy="5410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81AB8-2C07-4862-9D5B-F8B3AE4F653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28600" y="1010239"/>
            <a:ext cx="2287588" cy="5410200"/>
          </a:xfrm>
        </p:spPr>
        <p:txBody>
          <a:bodyPr>
            <a:normAutofit/>
          </a:bodyPr>
          <a:lstStyle>
            <a:lvl1pPr>
              <a:defRPr sz="2000"/>
            </a:lvl1pPr>
            <a:lvl2pPr marL="514350" indent="-287338">
              <a:defRPr sz="1800"/>
            </a:lvl2pPr>
            <a:lvl3pPr marL="741363" indent="-227013">
              <a:defRPr sz="1600"/>
            </a:lvl3pPr>
            <a:lvl4pPr marL="974725" indent="-233363"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858678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6D1F7-3DE9-4629-A8E9-AE82E9BD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527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6BC4-59F3-46A7-9386-32D4DC49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5922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Question Top, Answ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6340475"/>
            <a:ext cx="19050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§ </a:t>
            </a:r>
            <a:fld id="{15C828C9-7D84-4D57-8BF7-FCC5F80FEE9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90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600200"/>
            <a:ext cx="8229600" cy="182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800" b="0" i="1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enter TMC Question or Weakness to be Addressed</a:t>
            </a:r>
          </a:p>
        </p:txBody>
      </p:sp>
    </p:spTree>
    <p:extLst>
      <p:ext uri="{BB962C8B-B14F-4D97-AF65-F5344CB8AC3E}">
        <p14:creationId xmlns:p14="http://schemas.microsoft.com/office/powerpoint/2010/main" val="1723473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3"/>
          <p:cNvSpPr txBox="1">
            <a:spLocks/>
          </p:cNvSpPr>
          <p:nvPr userDrawn="1"/>
        </p:nvSpPr>
        <p:spPr>
          <a:xfrm>
            <a:off x="8572529" y="6572272"/>
            <a:ext cx="500066" cy="285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8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62814-E5FC-43A8-A5A4-AE54A705D22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052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5637" y="1008530"/>
            <a:ext cx="8312727" cy="1860176"/>
          </a:xfrm>
          <a:effectLst/>
        </p:spPr>
        <p:txBody>
          <a:bodyPr lIns="91407" tIns="45704" rIns="91407" bIns="45704"/>
          <a:lstStyle>
            <a:lvl1pPr algn="ctr">
              <a:defRPr sz="350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01978" y="4088639"/>
            <a:ext cx="7010977" cy="1369919"/>
          </a:xfrm>
          <a:prstGeom prst="rect">
            <a:avLst/>
          </a:prstGeom>
          <a:effectLst/>
        </p:spPr>
        <p:txBody>
          <a:bodyPr lIns="91407" tIns="45704" rIns="91407" bIns="45704"/>
          <a:lstStyle>
            <a:lvl1pPr marL="0" indent="0" algn="ctr">
              <a:buFont typeface="Wingdings" pitchFamily="2" charset="2"/>
              <a:buNone/>
              <a:defRPr sz="220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358A305-2F1B-4484-958E-C39466226457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D676DE-72D6-4091-9328-0DC2C10EB9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3072CB5-D024-4D13-9C95-32FB7C00B8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5814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797" y="1807069"/>
            <a:ext cx="7772338" cy="1361016"/>
          </a:xfrm>
        </p:spPr>
        <p:txBody>
          <a:bodyPr anchor="b">
            <a:normAutofit/>
          </a:bodyPr>
          <a:lstStyle>
            <a:lvl1pPr algn="l">
              <a:defRPr sz="3000" b="1" cap="all">
                <a:solidFill>
                  <a:srgbClr val="336699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797" y="3174621"/>
            <a:ext cx="7772338" cy="1499930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E31D4-3CE6-4C41-ADC7-5237C1E2B293}"/>
              </a:ext>
            </a:extLst>
          </p:cNvPr>
          <p:cNvSpPr txBox="1"/>
          <p:nvPr userDrawn="1"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Sec XX   Page </a:t>
            </a:r>
            <a:fld id="{D67FD47B-5263-4F60-B17C-6DBD6A524A58}" type="slidenum"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6019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46B99-67F1-4B5E-911F-88BB3B156D7B}" type="datetime1">
              <a:rPr lang="it-IT" smtClean="0"/>
              <a:t>21/06/2018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0476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55A7F6A-1745-4E46-A980-15532801862F}"/>
              </a:ext>
            </a:extLst>
          </p:cNvPr>
          <p:cNvSpPr txBox="1">
            <a:spLocks/>
          </p:cNvSpPr>
          <p:nvPr userDrawn="1"/>
        </p:nvSpPr>
        <p:spPr>
          <a:xfrm>
            <a:off x="1066800" y="228600"/>
            <a:ext cx="7620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6" name="Table Placeholder 10">
            <a:extLst>
              <a:ext uri="{FF2B5EF4-FFF2-40B4-BE49-F238E27FC236}">
                <a16:creationId xmlns:a16="http://schemas.microsoft.com/office/drawing/2014/main" id="{6308AA14-57C0-42F8-B352-B65AFCA9C5D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A4460CF-9A71-45A5-B9CE-EAA5D197E4D1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94AE4BB-4AD0-4050-892C-F225D56743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A7C1C7-D4BC-43FF-8F5A-691CECD591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484F90E-8E67-455C-BDF5-FE6CD62B1362}"/>
              </a:ext>
            </a:extLst>
          </p:cNvPr>
          <p:cNvSpPr txBox="1"/>
          <p:nvPr userDrawn="1"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Page </a:t>
            </a:r>
            <a:fld id="{D67FD47B-5263-4F60-B17C-6DBD6A524A5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712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0538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62638"/>
            <a:ext cx="4038600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62638"/>
            <a:ext cx="4038600" cy="5181600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defRPr lang="en-US" sz="20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8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lang="en-US" sz="16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838382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F3460-5A0E-46FE-B71D-2EADB17B2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0F8ED-1954-4090-86DB-AD241E368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62639"/>
            <a:ext cx="8275834" cy="22689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48EE40-46BE-4A43-A39C-A42F3DCCC8B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5488" y="3616449"/>
            <a:ext cx="8275834" cy="239393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 marL="914400" indent="-287338">
              <a:defRPr sz="1600"/>
            </a:lvl3pPr>
            <a:lvl4pPr marL="1201738" indent="-287338">
              <a:defRPr sz="16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927701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 rot="5400000">
            <a:off x="1905000" y="3733800"/>
            <a:ext cx="533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228600" y="3810000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648200" y="1066800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4648200" y="3809999"/>
            <a:ext cx="4267200" cy="2590800"/>
          </a:xfrm>
        </p:spPr>
        <p:txBody>
          <a:bodyPr>
            <a:normAutofit/>
          </a:bodyPr>
          <a:lstStyle>
            <a:lvl1pPr>
              <a:defRPr sz="2000"/>
            </a:lvl1pPr>
            <a:lvl2pPr marL="460375" indent="-287338">
              <a:defRPr sz="1800"/>
            </a:lvl2pPr>
            <a:lvl3pPr marL="741363" indent="-280988">
              <a:defRPr sz="1600"/>
            </a:lvl3pPr>
            <a:lvl4pPr marL="974725" indent="-233363">
              <a:defRPr sz="1400"/>
            </a:lvl4pPr>
            <a:lvl5pPr marL="1489075" indent="-287338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8600" y="3733800"/>
            <a:ext cx="8686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04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860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88370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4860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88370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15968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066800"/>
            <a:ext cx="6248400" cy="5410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6629400" y="1066800"/>
            <a:ext cx="2287588" cy="5410200"/>
          </a:xfrm>
        </p:spPr>
        <p:txBody>
          <a:bodyPr>
            <a:normAutofit/>
          </a:bodyPr>
          <a:lstStyle>
            <a:lvl1pPr>
              <a:defRPr sz="2000"/>
            </a:lvl1pPr>
            <a:lvl2pPr marL="514350" indent="-287338">
              <a:defRPr sz="1800"/>
            </a:lvl2pPr>
            <a:lvl3pPr marL="741363" indent="-227013">
              <a:defRPr sz="1600"/>
            </a:lvl3pPr>
            <a:lvl4pPr marL="974725" indent="-233363"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0550255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7A683-670E-466E-9FB4-F209BA7DE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73298F-7F9D-479F-9563-63493DDDA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05112" y="953679"/>
            <a:ext cx="5938887" cy="5410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81AB8-2C07-4862-9D5B-F8B3AE4F653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28600" y="1010239"/>
            <a:ext cx="2287588" cy="5410200"/>
          </a:xfrm>
        </p:spPr>
        <p:txBody>
          <a:bodyPr>
            <a:normAutofit/>
          </a:bodyPr>
          <a:lstStyle>
            <a:lvl1pPr>
              <a:defRPr sz="2000"/>
            </a:lvl1pPr>
            <a:lvl2pPr marL="514350" indent="-287338">
              <a:defRPr sz="1800"/>
            </a:lvl2pPr>
            <a:lvl3pPr marL="741363" indent="-227013">
              <a:defRPr sz="1600"/>
            </a:lvl3pPr>
            <a:lvl4pPr marL="974725" indent="-233363"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80049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6D1F7-3DE9-4629-A8E9-AE82E9BD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411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6BC4-59F3-46A7-9386-32D4DC49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7505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4161D-9071-422C-83DF-2BAC950EFF91}" type="datetime1">
              <a:rPr lang="it-IT" smtClean="0"/>
              <a:t>21/06/2018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7651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Question Top, Answ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6340475"/>
            <a:ext cx="19050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§ </a:t>
            </a:r>
            <a:fld id="{15C828C9-7D84-4D57-8BF7-FCC5F80FEE9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90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600200"/>
            <a:ext cx="8229600" cy="182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800" b="0" i="1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enter TMC Question or Weakness to be Addressed</a:t>
            </a:r>
          </a:p>
        </p:txBody>
      </p:sp>
    </p:spTree>
    <p:extLst>
      <p:ext uri="{BB962C8B-B14F-4D97-AF65-F5344CB8AC3E}">
        <p14:creationId xmlns:p14="http://schemas.microsoft.com/office/powerpoint/2010/main" val="3936238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3"/>
          <p:cNvSpPr txBox="1">
            <a:spLocks/>
          </p:cNvSpPr>
          <p:nvPr userDrawn="1"/>
        </p:nvSpPr>
        <p:spPr>
          <a:xfrm>
            <a:off x="8572529" y="6572272"/>
            <a:ext cx="500066" cy="285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8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62814-E5FC-43A8-A5A4-AE54A705D22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77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3A1395-E026-C149-BDD9-EA5A8518B25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48CD18-F88A-0043-829C-496726EC2AC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228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D66188-5AE3-4D43-8DBD-41A134AF291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581523-79A5-F549-B8CA-F415D4482F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6880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B563A5-8E99-D546-9DF2-980FAF517AC1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0ACAB2-F4BD-F84F-8AC1-563DA554329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2706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41EA6D-3B61-CC4D-A642-5F9E9E5DEB9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2FE1AD-42F1-454D-8293-DCF5FB1A4A2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418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01A4B4-5932-B54F-AF51-9100C4644E6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9494E8-CEBD-BA48-B491-DE56CAB085B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3819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659EBA-CC88-1C4A-AE39-F55F6451962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C87D21-EBCC-9F4E-B8C8-568A86E0094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9539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A54FDF-67AC-3E41-A5D4-87A01449D3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055388-BE08-664A-96BF-5B49831E846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7779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3C0730-71FD-4F4E-9BA6-F1F6B492B81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C4687D-9C85-764C-A2B7-C723968E156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0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6F128-E5D4-4526-929D-1F1E564DC22D}" type="datetime1">
              <a:rPr lang="it-IT" smtClean="0"/>
              <a:t>21/06/2018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949963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9B0B88-33A8-774C-9E8C-E97DCD2A934F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B251CD-AC77-2144-A138-60C6F962782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10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3F4D8F4-0983-AC4B-87F8-F5E4BC8602A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DC5E19-D214-784C-8F31-6C636DBA85C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778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C4D647-59DB-CD47-AF8E-2368DD75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E436AB-A070-A646-A44A-1E9C5C5742D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8510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s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bann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3011"/>
          </a:xfrm>
          <a:prstGeom prst="rect">
            <a:avLst/>
          </a:prstGeom>
        </p:spPr>
      </p:pic>
      <p:sp>
        <p:nvSpPr>
          <p:cNvPr id="15" name="Segnaposto tes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6363" y="69013"/>
            <a:ext cx="3078539" cy="276999"/>
          </a:xfrm>
          <a:prstGeom prst="rect">
            <a:avLst/>
          </a:prstGeom>
        </p:spPr>
        <p:txBody>
          <a:bodyPr vert="horz" wrap="square" lIns="0" tIns="0" rIns="0" bIns="0" anchor="ctr" anchorCtr="0">
            <a:spAutoFit/>
          </a:bodyPr>
          <a:lstStyle>
            <a:lvl1pPr marL="0" indent="0" algn="l">
              <a:spcBef>
                <a:spcPts val="0"/>
              </a:spcBef>
              <a:buNone/>
              <a:defRPr sz="1800" cap="small" baseline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solidFill>
                  <a:srgbClr val="00B0F0"/>
                </a:solidFill>
                <a:latin typeface="Gotham Book" pitchFamily="2" charset="0"/>
              </a:defRPr>
            </a:lvl2pPr>
            <a:lvl3pPr>
              <a:defRPr sz="1800">
                <a:solidFill>
                  <a:srgbClr val="00B0F0"/>
                </a:solidFill>
                <a:latin typeface="Gotham Book" pitchFamily="2" charset="0"/>
              </a:defRPr>
            </a:lvl3pPr>
            <a:lvl4pPr>
              <a:defRPr sz="1800">
                <a:solidFill>
                  <a:srgbClr val="00B0F0"/>
                </a:solidFill>
                <a:latin typeface="Gotham Book" pitchFamily="2" charset="0"/>
              </a:defRPr>
            </a:lvl4pPr>
            <a:lvl5pPr>
              <a:defRPr sz="1800">
                <a:solidFill>
                  <a:srgbClr val="00B0F0"/>
                </a:solidFill>
                <a:latin typeface="Gotham Book" pitchFamily="2" charset="0"/>
              </a:defRPr>
            </a:lvl5pPr>
          </a:lstStyle>
          <a:p>
            <a:pPr lvl="0"/>
            <a:r>
              <a:rPr lang="en-US" dirty="0" smtClean="0"/>
              <a:t>slide title</a:t>
            </a:r>
            <a:endParaRPr lang="en-US" dirty="0"/>
          </a:p>
        </p:txBody>
      </p:sp>
      <p:pic>
        <p:nvPicPr>
          <p:cNvPr id="17" name="Immagine 16" descr="test_07.png"/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2000"/>
          </a:blip>
          <a:srcRect l="26766" r="10533" b="24664"/>
          <a:stretch>
            <a:fillRect/>
          </a:stretch>
        </p:blipFill>
        <p:spPr>
          <a:xfrm>
            <a:off x="8094841" y="23247"/>
            <a:ext cx="1049159" cy="34324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3" name="Immagine 22" descr="bann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214989"/>
            <a:ext cx="9144000" cy="643011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11753" y="6590581"/>
            <a:ext cx="8096751" cy="16671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400" cap="small" dirty="0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probing </a:t>
            </a:r>
            <a:r>
              <a:rPr lang="en-US" sz="1400" cap="small" dirty="0" err="1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spacetime</a:t>
            </a:r>
            <a:r>
              <a:rPr lang="en-US" sz="1400" cap="small" dirty="0" smtClean="0">
                <a:solidFill>
                  <a:prstClr val="white">
                    <a:lumMod val="7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matter under extreme conditions</a:t>
            </a:r>
          </a:p>
        </p:txBody>
      </p:sp>
      <p:pic>
        <p:nvPicPr>
          <p:cNvPr id="26" name="Immagine 25" descr="icon.png"/>
          <p:cNvPicPr>
            <a:picLocks noChangeAspect="1"/>
          </p:cNvPicPr>
          <p:nvPr userDrawn="1"/>
        </p:nvPicPr>
        <p:blipFill>
          <a:blip r:embed="rId4" cstate="print">
            <a:grayscl/>
            <a:lum bright="2000"/>
          </a:blip>
          <a:stretch>
            <a:fillRect/>
          </a:stretch>
        </p:blipFill>
        <p:spPr>
          <a:xfrm>
            <a:off x="106363" y="6369142"/>
            <a:ext cx="454354" cy="4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193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4E3-C8CF-4F10-9B88-240297A9BCA0}" type="datetime1">
              <a:rPr lang="it-IT" smtClean="0"/>
              <a:t>21/06/2018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63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6637E-B93E-4D50-94FE-76E8012E2146}" type="datetime1">
              <a:rPr lang="it-IT" smtClean="0"/>
              <a:t>21/06/2018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Marco Feroci (INAF) - AXRO - 7 December 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B4B6E-712B-48AD-B35F-3049B380114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2059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61" r:id="rId13"/>
    <p:sldLayoutId id="2147483762" r:id="rId14"/>
    <p:sldLayoutId id="2147483763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93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</p:sldLayoutIdLst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838200"/>
            <a:ext cx="845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 smtClean="0"/>
              <a:t>First level</a:t>
            </a:r>
            <a:endParaRPr lang="zh-CN" altLang="en-US" dirty="0" smtClean="0"/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7322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CC00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t>eXTP mission design coordination meeting, Beijing 21-23, Mar 2017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8244407" y="6490336"/>
            <a:ext cx="8928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E4788B-53AF-49A8-9590-D1CBEF67CB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charset="0"/>
                <a:ea typeface="黑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charset="0"/>
              <a:ea typeface="黑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99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C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aseline="0">
          <a:solidFill>
            <a:srgbClr val="0000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isd-temp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0"/>
            <a:ext cx="227647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934200" cy="673100"/>
          </a:xfrm>
          <a:prstGeom prst="rect">
            <a:avLst/>
          </a:prstGeom>
          <a:solidFill>
            <a:srgbClr val="193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692150"/>
            <a:ext cx="74945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12875"/>
            <a:ext cx="861060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Text Box 7"/>
          <p:cNvSpPr txBox="1">
            <a:spLocks noChangeArrowheads="1"/>
          </p:cNvSpPr>
          <p:nvPr userDrawn="1"/>
        </p:nvSpPr>
        <p:spPr bwMode="auto">
          <a:xfrm>
            <a:off x="8101013" y="6553200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</p:txBody>
      </p:sp>
      <p:sp>
        <p:nvSpPr>
          <p:cNvPr id="1032" name="Text Box 9"/>
          <p:cNvSpPr txBox="1">
            <a:spLocks noChangeArrowheads="1"/>
          </p:cNvSpPr>
          <p:nvPr userDrawn="1"/>
        </p:nvSpPr>
        <p:spPr bwMode="auto">
          <a:xfrm>
            <a:off x="468313" y="6308725"/>
            <a:ext cx="1511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</p:txBody>
      </p:sp>
      <p:sp>
        <p:nvSpPr>
          <p:cNvPr id="1033" name="Text Box 10"/>
          <p:cNvSpPr txBox="1">
            <a:spLocks noChangeArrowheads="1"/>
          </p:cNvSpPr>
          <p:nvPr userDrawn="1"/>
        </p:nvSpPr>
        <p:spPr bwMode="auto">
          <a:xfrm>
            <a:off x="2555875" y="6308725"/>
            <a:ext cx="36718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eXTP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LAD  - MSSL</a:t>
            </a:r>
          </a:p>
        </p:txBody>
      </p:sp>
      <p:sp>
        <p:nvSpPr>
          <p:cNvPr id="1034" name="Text Box 12"/>
          <p:cNvSpPr txBox="1">
            <a:spLocks noChangeArrowheads="1"/>
          </p:cNvSpPr>
          <p:nvPr userDrawn="1"/>
        </p:nvSpPr>
        <p:spPr bwMode="auto">
          <a:xfrm>
            <a:off x="7596188" y="638175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A2146-EBE8-49D1-B717-2A93E08145B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</p:txBody>
      </p:sp>
      <p:sp>
        <p:nvSpPr>
          <p:cNvPr id="1035" name="Text Box 13"/>
          <p:cNvSpPr txBox="1">
            <a:spLocks noChangeArrowheads="1"/>
          </p:cNvSpPr>
          <p:nvPr userDrawn="1"/>
        </p:nvSpPr>
        <p:spPr bwMode="auto">
          <a:xfrm>
            <a:off x="250825" y="6330616"/>
            <a:ext cx="23050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May 2018</a:t>
            </a:r>
          </a:p>
        </p:txBody>
      </p:sp>
    </p:spTree>
    <p:extLst>
      <p:ext uri="{BB962C8B-B14F-4D97-AF65-F5344CB8AC3E}">
        <p14:creationId xmlns:p14="http://schemas.microsoft.com/office/powerpoint/2010/main" val="298184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accent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accent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accent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-1" y="194449"/>
            <a:ext cx="9127273" cy="739588"/>
          </a:xfrm>
          <a:prstGeom prst="rect">
            <a:avLst/>
          </a:prstGeom>
          <a:gradFill flip="none" rotWithShape="1">
            <a:gsLst>
              <a:gs pos="0">
                <a:srgbClr val="336699"/>
              </a:gs>
              <a:gs pos="0">
                <a:srgbClr val="336699">
                  <a:alpha val="24000"/>
                </a:srgbClr>
              </a:gs>
              <a:gs pos="100000">
                <a:srgbClr val="336699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058" tIns="41029" rIns="82058" bIns="41029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6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620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Page </a:t>
            </a:r>
            <a:fld id="{D67FD47B-5263-4F60-B17C-6DBD6A524A58}" type="slidenum"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6CDDD5-779B-48A6-B122-161CD3A0AB9A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A5EAFD0-51E7-42BE-A002-44EE9B5162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20A67CA-20D6-460D-8666-F015B1DB76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 userDrawn="1"/>
        </p:nvSpPr>
        <p:spPr>
          <a:xfrm>
            <a:off x="200889" y="6496495"/>
            <a:ext cx="34751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SPIE  Astronomical Telescopes + Instrumentation Austin (TX) 14 June 2018</a:t>
            </a:r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9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26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Narrow" pitchFamily="34" charset="0"/>
          <a:ea typeface="+mj-ea"/>
          <a:cs typeface="+mj-cs"/>
        </a:defRPr>
      </a:lvl1pPr>
    </p:titleStyle>
    <p:bodyStyle>
      <a:lvl1pPr marL="173038" indent="-173038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574675" indent="-347663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8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2pPr>
      <a:lvl3pPr marL="854075" indent="-279400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1141413" indent="-287338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1489075" indent="-287338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-1" y="194449"/>
            <a:ext cx="9127273" cy="739588"/>
          </a:xfrm>
          <a:prstGeom prst="rect">
            <a:avLst/>
          </a:prstGeom>
          <a:gradFill flip="none" rotWithShape="1">
            <a:gsLst>
              <a:gs pos="0">
                <a:srgbClr val="336699"/>
              </a:gs>
              <a:gs pos="0">
                <a:srgbClr val="336699">
                  <a:alpha val="24000"/>
                </a:srgbClr>
              </a:gs>
              <a:gs pos="100000">
                <a:srgbClr val="336699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058" tIns="41029" rIns="82058" bIns="41029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6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620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Page </a:t>
            </a:r>
            <a:fld id="{D67FD47B-5263-4F60-B17C-6DBD6A524A58}" type="slidenum"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6CDDD5-779B-48A6-B122-161CD3A0AB9A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A5EAFD0-51E7-42BE-A002-44EE9B5162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20A67CA-20D6-460D-8666-F015B1DB76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 userDrawn="1"/>
        </p:nvSpPr>
        <p:spPr>
          <a:xfrm>
            <a:off x="200889" y="6496495"/>
            <a:ext cx="34751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SPIE  Astronomical Telescopes + Instrumentation Austin (TX) 14 June 2018</a:t>
            </a:r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41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26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Narrow" pitchFamily="34" charset="0"/>
          <a:ea typeface="+mj-ea"/>
          <a:cs typeface="+mj-cs"/>
        </a:defRPr>
      </a:lvl1pPr>
    </p:titleStyle>
    <p:bodyStyle>
      <a:lvl1pPr marL="173038" indent="-173038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574675" indent="-347663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8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2pPr>
      <a:lvl3pPr marL="854075" indent="-279400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1141413" indent="-287338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1489075" indent="-287338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-1" y="194449"/>
            <a:ext cx="9127273" cy="739588"/>
          </a:xfrm>
          <a:prstGeom prst="rect">
            <a:avLst/>
          </a:prstGeom>
          <a:gradFill flip="none" rotWithShape="1">
            <a:gsLst>
              <a:gs pos="0">
                <a:srgbClr val="336699"/>
              </a:gs>
              <a:gs pos="0">
                <a:srgbClr val="336699">
                  <a:alpha val="24000"/>
                </a:srgbClr>
              </a:gs>
              <a:gs pos="100000">
                <a:srgbClr val="336699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058" tIns="41029" rIns="82058" bIns="41029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6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620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24800" y="6604217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Page </a:t>
            </a:r>
            <a:fld id="{D67FD47B-5263-4F60-B17C-6DBD6A524A58}" type="slidenum"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6CDDD5-779B-48A6-B122-161CD3A0AB9A}"/>
              </a:ext>
            </a:extLst>
          </p:cNvPr>
          <p:cNvGrpSpPr/>
          <p:nvPr userDrawn="1"/>
        </p:nvGrpSpPr>
        <p:grpSpPr>
          <a:xfrm>
            <a:off x="66732" y="274319"/>
            <a:ext cx="939858" cy="605289"/>
            <a:chOff x="386772" y="381000"/>
            <a:chExt cx="1419896" cy="91444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A5EAFD0-51E7-42BE-A002-44EE9B5162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381000"/>
              <a:ext cx="739868" cy="91444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20A67CA-20D6-460D-8666-F015B1DB76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2" y="397626"/>
              <a:ext cx="648424" cy="881192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 userDrawn="1"/>
        </p:nvSpPr>
        <p:spPr>
          <a:xfrm>
            <a:off x="200889" y="6496495"/>
            <a:ext cx="34751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SPIE  Astronomical Telescopes + Instrumentation Austin (TX) 14 June 2018</a:t>
            </a:r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88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26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Narrow" pitchFamily="34" charset="0"/>
          <a:ea typeface="+mj-ea"/>
          <a:cs typeface="+mj-cs"/>
        </a:defRPr>
      </a:lvl1pPr>
    </p:titleStyle>
    <p:bodyStyle>
      <a:lvl1pPr marL="173038" indent="-173038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574675" indent="-347663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8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2pPr>
      <a:lvl3pPr marL="854075" indent="-279400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1141413" indent="-287338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1489075" indent="-287338" algn="l" defTabSz="914400" rtl="0" eaLnBrk="1" latinLnBrk="0" hangingPunct="1">
        <a:spcBef>
          <a:spcPct val="20000"/>
        </a:spcBef>
        <a:buClr>
          <a:schemeClr val="tx2"/>
        </a:buClr>
        <a:buFont typeface="Arial Narrow" pitchFamily="34" charset="0"/>
        <a:buChar char="—"/>
        <a:defRPr sz="1600" b="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06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410BC7-C63A-1F46-88F7-9E05F2CBA91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6/21/2018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F463D-6EFD-3040-8C53-9E20FFBACCA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62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emf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emf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8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5.png"/><Relationship Id="rId5" Type="http://schemas.openxmlformats.org/officeDocument/2006/relationships/image" Target="../media/image84.emf"/><Relationship Id="rId4" Type="http://schemas.openxmlformats.org/officeDocument/2006/relationships/image" Target="../media/image8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jpeg"/><Relationship Id="rId5" Type="http://schemas.openxmlformats.org/officeDocument/2006/relationships/image" Target="../media/image93.jpg"/><Relationship Id="rId4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8.png"/><Relationship Id="rId5" Type="http://schemas.openxmlformats.org/officeDocument/2006/relationships/image" Target="../media/image97.emf"/><Relationship Id="rId4" Type="http://schemas.openxmlformats.org/officeDocument/2006/relationships/image" Target="../media/image9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1.emf"/><Relationship Id="rId4" Type="http://schemas.openxmlformats.org/officeDocument/2006/relationships/image" Target="../media/image10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video" Target="../media/media1.mp4"/><Relationship Id="rId7" Type="http://schemas.openxmlformats.org/officeDocument/2006/relationships/image" Target="../media/image17.png"/><Relationship Id="rId2" Type="http://schemas.microsoft.com/office/2007/relationships/media" Target="../media/media1.mp4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7.xml"/><Relationship Id="rId9" Type="http://schemas.openxmlformats.org/officeDocument/2006/relationships/image" Target="../media/image113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media" Target="../media/media3.gif"/><Relationship Id="rId7" Type="http://schemas.openxmlformats.org/officeDocument/2006/relationships/image" Target="../media/image115.png"/><Relationship Id="rId2" Type="http://schemas.openxmlformats.org/officeDocument/2006/relationships/video" Target="../media/media2.gif"/><Relationship Id="rId1" Type="http://schemas.microsoft.com/office/2007/relationships/media" Target="../media/media2.gif"/><Relationship Id="rId6" Type="http://schemas.openxmlformats.org/officeDocument/2006/relationships/image" Target="../media/image114.png"/><Relationship Id="rId5" Type="http://schemas.openxmlformats.org/officeDocument/2006/relationships/slideLayout" Target="../slideLayouts/slideLayout15.xml"/><Relationship Id="rId4" Type="http://schemas.openxmlformats.org/officeDocument/2006/relationships/video" Target="../media/media3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9.emf"/><Relationship Id="rId4" Type="http://schemas.openxmlformats.org/officeDocument/2006/relationships/hyperlink" Target="http://www.youtube.com/watch?v=ieZYYfCapJg&amp;feature=youtu.be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23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7.jpeg"/><Relationship Id="rId5" Type="http://schemas.openxmlformats.org/officeDocument/2006/relationships/image" Target="../media/image126.png"/><Relationship Id="rId4" Type="http://schemas.openxmlformats.org/officeDocument/2006/relationships/image" Target="../media/image1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79563" y="1913799"/>
            <a:ext cx="7886700" cy="124545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Nuovi rivelatori per nuove diagnostiche in Astronomia X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Rettangolo 3"/>
          <p:cNvSpPr/>
          <p:nvPr/>
        </p:nvSpPr>
        <p:spPr>
          <a:xfrm>
            <a:off x="0" y="3649429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Marco </a:t>
            </a:r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Feroci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Istituto di Astrofisica e Planetologia Spaziali (IAPS)</a:t>
            </a:r>
          </a:p>
          <a:p>
            <a:pPr algn="ctr"/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Istituto Nazionale di Astrofisica (INAF)</a:t>
            </a:r>
          </a:p>
          <a:p>
            <a:pPr algn="ctr"/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 – Tor Vergata </a:t>
            </a: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endParaRPr lang="en-US" sz="12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7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93606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Large-area SDD – Radiation tests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2" cstate="print">
            <a:lum bright="-35000" contrast="52000"/>
          </a:blip>
          <a:srcRect/>
          <a:stretch>
            <a:fillRect/>
          </a:stretch>
        </p:blipFill>
        <p:spPr bwMode="auto">
          <a:xfrm>
            <a:off x="876652" y="1042127"/>
            <a:ext cx="2577565" cy="188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4" descr="F:\XDXL\Trapping\Protoni PSI\IMAG0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652" y="3063677"/>
            <a:ext cx="2581400" cy="17209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1365" y="4888416"/>
            <a:ext cx="2582852" cy="181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4" name="Rettangolo 4"/>
          <p:cNvSpPr/>
          <p:nvPr/>
        </p:nvSpPr>
        <p:spPr>
          <a:xfrm>
            <a:off x="3706463" y="1168881"/>
            <a:ext cx="50232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+mj-lt"/>
              </a:rPr>
              <a:t>NIEL from 11 </a:t>
            </a:r>
            <a:r>
              <a:rPr lang="en-US" b="1" dirty="0" err="1" smtClean="0">
                <a:latin typeface="+mj-lt"/>
              </a:rPr>
              <a:t>MeV</a:t>
            </a:r>
            <a:r>
              <a:rPr lang="en-US" b="1" dirty="0" smtClean="0">
                <a:latin typeface="+mj-lt"/>
              </a:rPr>
              <a:t> and 50 </a:t>
            </a:r>
            <a:r>
              <a:rPr lang="en-US" b="1" dirty="0" err="1" smtClean="0">
                <a:latin typeface="+mj-lt"/>
              </a:rPr>
              <a:t>MeV</a:t>
            </a:r>
            <a:r>
              <a:rPr lang="en-US" b="1" dirty="0" smtClean="0">
                <a:latin typeface="+mj-lt"/>
              </a:rPr>
              <a:t> protons:</a:t>
            </a:r>
          </a:p>
          <a:p>
            <a:r>
              <a:rPr lang="en-US" dirty="0" smtClean="0">
                <a:latin typeface="+mj-lt"/>
              </a:rPr>
              <a:t>PSI – Zurich</a:t>
            </a:r>
          </a:p>
          <a:p>
            <a:r>
              <a:rPr lang="en-US" dirty="0">
                <a:latin typeface="+mj-lt"/>
              </a:rPr>
              <a:t>[</a:t>
            </a:r>
            <a:r>
              <a:rPr lang="en-US" dirty="0" smtClean="0">
                <a:latin typeface="+mj-lt"/>
              </a:rPr>
              <a:t>E. Del Monte et al. 2014, JINST 9]</a:t>
            </a:r>
          </a:p>
          <a:p>
            <a:endParaRPr lang="it-IT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NIEL from soft protons (800 </a:t>
            </a:r>
            <a:r>
              <a:rPr lang="en-US" b="1" dirty="0" err="1" smtClean="0">
                <a:latin typeface="+mj-lt"/>
              </a:rPr>
              <a:t>keV</a:t>
            </a:r>
            <a:r>
              <a:rPr lang="en-US" b="1" dirty="0" smtClean="0">
                <a:latin typeface="+mj-lt"/>
              </a:rPr>
              <a:t> p+):</a:t>
            </a:r>
          </a:p>
          <a:p>
            <a:r>
              <a:rPr lang="en-US" dirty="0" smtClean="0">
                <a:latin typeface="+mj-lt"/>
              </a:rPr>
              <a:t>Tubingen</a:t>
            </a:r>
          </a:p>
        </p:txBody>
      </p:sp>
      <p:sp>
        <p:nvSpPr>
          <p:cNvPr id="35" name="Rettangolo 2"/>
          <p:cNvSpPr/>
          <p:nvPr/>
        </p:nvSpPr>
        <p:spPr>
          <a:xfrm>
            <a:off x="3706463" y="3325317"/>
            <a:ext cx="3705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+mj-lt"/>
              </a:rPr>
              <a:t>Variation of the CCE (11 </a:t>
            </a:r>
            <a:r>
              <a:rPr lang="en-US" b="1" dirty="0" err="1" smtClean="0">
                <a:latin typeface="+mj-lt"/>
              </a:rPr>
              <a:t>MeV</a:t>
            </a:r>
            <a:r>
              <a:rPr lang="en-US" b="1" dirty="0" smtClean="0">
                <a:latin typeface="+mj-lt"/>
              </a:rPr>
              <a:t> p+)</a:t>
            </a:r>
          </a:p>
          <a:p>
            <a:r>
              <a:rPr lang="en-US" dirty="0" smtClean="0">
                <a:latin typeface="+mj-lt"/>
              </a:rPr>
              <a:t>PSI – Zurich</a:t>
            </a:r>
          </a:p>
          <a:p>
            <a:r>
              <a:rPr lang="it-IT" dirty="0">
                <a:latin typeface="+mj-lt"/>
              </a:rPr>
              <a:t>[</a:t>
            </a:r>
            <a:r>
              <a:rPr lang="it-IT" dirty="0" smtClean="0">
                <a:latin typeface="+mj-lt"/>
              </a:rPr>
              <a:t>Del Monte et al. 2015, JINST 10]</a:t>
            </a:r>
            <a:endParaRPr lang="en-US" dirty="0" smtClean="0">
              <a:latin typeface="+mj-lt"/>
            </a:endParaRPr>
          </a:p>
        </p:txBody>
      </p:sp>
      <p:sp>
        <p:nvSpPr>
          <p:cNvPr id="36" name="Rettangolo 5"/>
          <p:cNvSpPr/>
          <p:nvPr/>
        </p:nvSpPr>
        <p:spPr>
          <a:xfrm>
            <a:off x="3706463" y="5091946"/>
            <a:ext cx="58090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+mj-lt"/>
              </a:rPr>
              <a:t>Hypervelocity impacts from debris (0.5-3 mm diameter):</a:t>
            </a:r>
          </a:p>
          <a:p>
            <a:r>
              <a:rPr lang="en-US" dirty="0" smtClean="0">
                <a:latin typeface="+mj-lt"/>
              </a:rPr>
              <a:t>MPIK - Heidelberg </a:t>
            </a:r>
          </a:p>
          <a:p>
            <a:r>
              <a:rPr lang="en-US" dirty="0" smtClean="0">
                <a:latin typeface="+mj-lt"/>
              </a:rPr>
              <a:t>[G. </a:t>
            </a:r>
            <a:r>
              <a:rPr lang="en-US" dirty="0" err="1" smtClean="0">
                <a:latin typeface="+mj-lt"/>
              </a:rPr>
              <a:t>Zampa</a:t>
            </a:r>
            <a:r>
              <a:rPr lang="en-US" dirty="0" smtClean="0">
                <a:latin typeface="+mj-lt"/>
              </a:rPr>
              <a:t> et al. 2014, JINST 9]</a:t>
            </a:r>
            <a:endParaRPr lang="en-US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8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0715" y="414253"/>
            <a:ext cx="8574609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SDD within 				</a:t>
            </a:r>
            <a:r>
              <a:rPr lang="en-US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Collaboration</a:t>
            </a:r>
            <a:endParaRPr lang="en-US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826" y="23958"/>
            <a:ext cx="3149600" cy="1612900"/>
          </a:xfrm>
          <a:prstGeom prst="rect">
            <a:avLst/>
          </a:prstGeom>
        </p:spPr>
      </p:pic>
      <p:pic>
        <p:nvPicPr>
          <p:cNvPr id="16" name="Picture 15" descr="6pollici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26" t="4509" r="8401" b="6090"/>
          <a:stretch/>
        </p:blipFill>
        <p:spPr>
          <a:xfrm>
            <a:off x="64135" y="2129072"/>
            <a:ext cx="4898580" cy="363584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534" y="2005131"/>
            <a:ext cx="3959608" cy="375978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106386"/>
            <a:ext cx="9144000" cy="706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87" b="1" dirty="0">
                <a:solidFill>
                  <a:srgbClr val="0000FF"/>
                </a:solidFill>
                <a:latin typeface="+mn-lt"/>
                <a:cs typeface="Century Schoolbook"/>
              </a:rPr>
              <a:t>Low anode capacitance (few tens of </a:t>
            </a:r>
            <a:r>
              <a:rPr lang="en-US" sz="1687" b="1" dirty="0" err="1">
                <a:solidFill>
                  <a:srgbClr val="0000FF"/>
                </a:solidFill>
                <a:latin typeface="+mn-lt"/>
                <a:cs typeface="Century Schoolbook"/>
              </a:rPr>
              <a:t>fF</a:t>
            </a:r>
            <a:r>
              <a:rPr lang="en-US" sz="1687" b="1" dirty="0">
                <a:solidFill>
                  <a:srgbClr val="0000FF"/>
                </a:solidFill>
                <a:latin typeface="+mn-lt"/>
                <a:cs typeface="Century Schoolbook"/>
              </a:rPr>
              <a:t>) </a:t>
            </a:r>
          </a:p>
          <a:p>
            <a:pPr algn="l"/>
            <a:r>
              <a:rPr lang="en-US" sz="1687" b="1" dirty="0">
                <a:solidFill>
                  <a:srgbClr val="008000"/>
                </a:solidFill>
                <a:latin typeface="+mn-lt"/>
                <a:cs typeface="Century Schoolbook"/>
              </a:rPr>
              <a:t>Low leakage current (tens of </a:t>
            </a:r>
            <a:r>
              <a:rPr lang="en-US" sz="1687" b="1" dirty="0" err="1">
                <a:solidFill>
                  <a:srgbClr val="008000"/>
                </a:solidFill>
                <a:latin typeface="+mn-lt"/>
                <a:cs typeface="Century Schoolbook"/>
              </a:rPr>
              <a:t>pA</a:t>
            </a:r>
            <a:r>
              <a:rPr lang="en-US" sz="1687" b="1" dirty="0">
                <a:solidFill>
                  <a:srgbClr val="008000"/>
                </a:solidFill>
                <a:latin typeface="+mn-lt"/>
                <a:cs typeface="Century Schoolbook"/>
              </a:rPr>
              <a:t>/cm</a:t>
            </a:r>
            <a:r>
              <a:rPr lang="en-US" sz="1687" b="1" baseline="30000" dirty="0">
                <a:solidFill>
                  <a:srgbClr val="008000"/>
                </a:solidFill>
                <a:latin typeface="+mn-lt"/>
                <a:cs typeface="Century Schoolbook"/>
              </a:rPr>
              <a:t>2</a:t>
            </a:r>
            <a:r>
              <a:rPr lang="en-US" sz="1687" b="1" dirty="0">
                <a:solidFill>
                  <a:srgbClr val="008000"/>
                </a:solidFill>
                <a:latin typeface="+mn-lt"/>
                <a:cs typeface="Century Schoolbook"/>
              </a:rPr>
              <a:t>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079" y="6105748"/>
            <a:ext cx="9144000" cy="706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87" b="1" dirty="0">
                <a:solidFill>
                  <a:srgbClr val="FF0000"/>
                </a:solidFill>
                <a:latin typeface="+mn-lt"/>
                <a:cs typeface="Century Schoolbook"/>
              </a:rPr>
              <a:t>SDD Quantum Efficiency (QE) &gt; 80%</a:t>
            </a:r>
          </a:p>
        </p:txBody>
      </p:sp>
    </p:spTree>
    <p:extLst>
      <p:ext uri="{BB962C8B-B14F-4D97-AF65-F5344CB8AC3E}">
        <p14:creationId xmlns:p14="http://schemas.microsoft.com/office/powerpoint/2010/main" val="368045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6158766" cy="990599"/>
          </a:xfrm>
          <a:solidFill>
            <a:srgbClr val="660066"/>
          </a:solidFill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B7A64E"/>
                </a:solidFill>
              </a:rPr>
              <a:t/>
            </a:r>
            <a:br>
              <a:rPr lang="en-US" sz="3200" dirty="0" smtClean="0">
                <a:solidFill>
                  <a:srgbClr val="B7A64E"/>
                </a:solidFill>
              </a:rPr>
            </a:br>
            <a:r>
              <a:rPr lang="en-US" sz="3200" dirty="0" smtClean="0">
                <a:solidFill>
                  <a:srgbClr val="B7A64E"/>
                </a:solidFill>
              </a:rPr>
              <a:t>        State </a:t>
            </a:r>
            <a:r>
              <a:rPr lang="en-US" sz="3200" dirty="0">
                <a:solidFill>
                  <a:srgbClr val="B7A64E"/>
                </a:solidFill>
              </a:rPr>
              <a:t>of the art </a:t>
            </a:r>
            <a:r>
              <a:rPr lang="en-US" sz="3200" dirty="0" smtClean="0">
                <a:solidFill>
                  <a:srgbClr val="B7A64E"/>
                </a:solidFill>
              </a:rPr>
              <a:t>SDD                        for eXTP </a:t>
            </a:r>
            <a:endParaRPr lang="en-US" sz="3200" dirty="0">
              <a:solidFill>
                <a:srgbClr val="B7A64E"/>
              </a:solidFill>
            </a:endParaRPr>
          </a:p>
        </p:txBody>
      </p:sp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0" y="1470025"/>
            <a:ext cx="6038850" cy="3582988"/>
          </a:xfrm>
        </p:spPr>
        <p:txBody>
          <a:bodyPr>
            <a:normAutofit/>
          </a:bodyPr>
          <a:lstStyle/>
          <a:p>
            <a:pPr algn="l"/>
            <a:r>
              <a:rPr lang="it-IT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rPr>
              <a:t>Un poco di storia</a:t>
            </a:r>
          </a:p>
          <a:p>
            <a:pPr algn="l"/>
            <a:r>
              <a:rPr lang="it-IT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rPr>
              <a:t>Familiarizziamo con il principio</a:t>
            </a:r>
          </a:p>
          <a:p>
            <a:pPr algn="l"/>
            <a:r>
              <a:rPr lang="it-IT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rPr>
              <a:t>ALICE più di 1 m</a:t>
            </a:r>
            <a:r>
              <a:rPr lang="it-IT" baseline="300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rPr>
              <a:t>2 </a:t>
            </a:r>
          </a:p>
          <a:p>
            <a:pPr algn="l"/>
            <a:r>
              <a:rPr lang="it-IT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rPr>
              <a:t>raggi X di bassa energia</a:t>
            </a:r>
          </a:p>
          <a:p>
            <a:pPr lvl="1" algn="l">
              <a:spcAft>
                <a:spcPts val="2400"/>
              </a:spcAft>
              <a:buFont typeface="Arial" charset="0"/>
              <a:buChar char="•"/>
            </a:pPr>
            <a:r>
              <a:rPr lang="en-US" sz="2000">
                <a:solidFill>
                  <a:srgbClr val="898989"/>
                </a:solidFill>
                <a:latin typeface="Calibri" charset="0"/>
                <a:ea typeface="ＭＳ Ｐゴシック" charset="0"/>
              </a:rPr>
              <a:t>Gli sviluppi per Sorgenti di Luce Avanzata</a:t>
            </a:r>
          </a:p>
          <a:p>
            <a:pPr lvl="1" algn="l">
              <a:spcAft>
                <a:spcPts val="2400"/>
              </a:spcAft>
              <a:buFont typeface="Arial" charset="0"/>
              <a:buChar char="•"/>
            </a:pPr>
            <a:r>
              <a:rPr lang="en-US" sz="2000">
                <a:solidFill>
                  <a:srgbClr val="898989"/>
                </a:solidFill>
                <a:latin typeface="Calibri" charset="0"/>
                <a:ea typeface="ＭＳ Ｐゴシック" charset="0"/>
              </a:rPr>
              <a:t>Gli sviluppi per il passaggio a 6</a:t>
            </a:r>
            <a:r>
              <a:rPr lang="ja-JP" altLang="en-US" sz="2000">
                <a:solidFill>
                  <a:srgbClr val="898989"/>
                </a:solidFill>
                <a:latin typeface="Calibri" charset="0"/>
                <a:ea typeface="ＭＳ Ｐゴシック" charset="0"/>
              </a:rPr>
              <a:t>”</a:t>
            </a:r>
            <a:r>
              <a:rPr lang="en-US" altLang="ja-JP" sz="2000">
                <a:solidFill>
                  <a:srgbClr val="898989"/>
                </a:solidFill>
                <a:latin typeface="Calibri" charset="0"/>
                <a:ea typeface="ＭＳ Ｐゴシック" charset="0"/>
              </a:rPr>
              <a:t> e la tecnologia LOFT</a:t>
            </a:r>
          </a:p>
          <a:p>
            <a:pPr algn="l"/>
            <a:endParaRPr lang="it-IT">
              <a:solidFill>
                <a:srgbClr val="898989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algn="l"/>
            <a:endParaRPr lang="it-IT" baseline="30000">
              <a:solidFill>
                <a:srgbClr val="898989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9462" name="Picture 6" descr="IMG_118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6096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11" descr="LogoInfn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279" y="5372100"/>
            <a:ext cx="1616721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03338" y="1192460"/>
            <a:ext cx="4373562" cy="102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defRPr/>
            </a:pPr>
            <a:endParaRPr lang="en-US" sz="1600" dirty="0" smtClean="0">
              <a:solidFill>
                <a:schemeClr val="bg2">
                  <a:lumMod val="10000"/>
                </a:schemeClr>
              </a:solidFill>
              <a:latin typeface="Verdana" charset="0"/>
              <a:cs typeface="Verdana" charset="0"/>
            </a:endParaRPr>
          </a:p>
          <a:p>
            <a:pPr>
              <a:lnSpc>
                <a:spcPct val="140000"/>
              </a:lnSpc>
              <a:buFont typeface="Arial" charset="0"/>
              <a:buChar char="•"/>
              <a:defRPr/>
            </a:pPr>
            <a:endParaRPr lang="en-US" sz="1600" dirty="0">
              <a:solidFill>
                <a:schemeClr val="bg2">
                  <a:lumMod val="10000"/>
                </a:schemeClr>
              </a:solidFill>
              <a:latin typeface="Verdana" charset="0"/>
              <a:cs typeface="Verdana" charset="0"/>
            </a:endParaRPr>
          </a:p>
          <a:p>
            <a:pPr>
              <a:spcAft>
                <a:spcPts val="2400"/>
              </a:spcAft>
              <a:defRPr/>
            </a:pPr>
            <a:endParaRPr lang="en-US" sz="1600" dirty="0">
              <a:solidFill>
                <a:srgbClr val="3C503C"/>
              </a:solidFill>
              <a:latin typeface="Verdana" charset="0"/>
              <a:cs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37250" y="1714500"/>
            <a:ext cx="2952750" cy="451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>
                <a:solidFill>
                  <a:srgbClr val="32613E"/>
                </a:solidFill>
              </a:rPr>
              <a:t>INFN</a:t>
            </a:r>
            <a:r>
              <a:rPr lang="en-US" sz="2000" dirty="0">
                <a:solidFill>
                  <a:srgbClr val="32613E"/>
                </a:solidFill>
              </a:rPr>
              <a:t> Trieste</a:t>
            </a: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FBK</a:t>
            </a:r>
            <a:r>
              <a:rPr lang="en-US" sz="2000" dirty="0" smtClean="0">
                <a:solidFill>
                  <a:srgbClr val="32613E"/>
                </a:solidFill>
              </a:rPr>
              <a:t> Trento 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solidFill>
                  <a:srgbClr val="32613E"/>
                </a:solidFill>
              </a:rPr>
              <a:t>Elettra </a:t>
            </a:r>
            <a:r>
              <a:rPr lang="en-US" sz="2000" dirty="0" err="1" smtClean="0">
                <a:solidFill>
                  <a:srgbClr val="32613E"/>
                </a:solidFill>
              </a:rPr>
              <a:t>Sincrotrone</a:t>
            </a:r>
            <a:r>
              <a:rPr lang="en-US" sz="2000" dirty="0" smtClean="0">
                <a:solidFill>
                  <a:srgbClr val="32613E"/>
                </a:solidFill>
              </a:rPr>
              <a:t> Trieste</a:t>
            </a: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INAF</a:t>
            </a:r>
            <a:r>
              <a:rPr lang="en-US" sz="2000" dirty="0" smtClean="0">
                <a:solidFill>
                  <a:srgbClr val="32613E"/>
                </a:solidFill>
              </a:rPr>
              <a:t> </a:t>
            </a:r>
            <a:r>
              <a:rPr lang="en-US" sz="2000" dirty="0" err="1" smtClean="0">
                <a:solidFill>
                  <a:srgbClr val="32613E"/>
                </a:solidFill>
              </a:rPr>
              <a:t>IASF</a:t>
            </a:r>
            <a:r>
              <a:rPr lang="en-US" sz="2000" dirty="0" smtClean="0">
                <a:solidFill>
                  <a:srgbClr val="32613E"/>
                </a:solidFill>
              </a:rPr>
              <a:t> </a:t>
            </a:r>
            <a:r>
              <a:rPr lang="en-US" sz="2000" dirty="0" err="1" smtClean="0">
                <a:solidFill>
                  <a:srgbClr val="32613E"/>
                </a:solidFill>
              </a:rPr>
              <a:t>INFN</a:t>
            </a:r>
            <a:r>
              <a:rPr lang="en-US" sz="2000" dirty="0" smtClean="0">
                <a:solidFill>
                  <a:srgbClr val="32613E"/>
                </a:solidFill>
              </a:rPr>
              <a:t> Roma 2</a:t>
            </a: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INFN</a:t>
            </a:r>
            <a:r>
              <a:rPr lang="en-US" sz="2000" dirty="0" smtClean="0">
                <a:solidFill>
                  <a:srgbClr val="32613E"/>
                </a:solidFill>
              </a:rPr>
              <a:t> </a:t>
            </a:r>
            <a:r>
              <a:rPr lang="en-US" sz="2000" dirty="0" err="1" smtClean="0">
                <a:solidFill>
                  <a:srgbClr val="32613E"/>
                </a:solidFill>
              </a:rPr>
              <a:t>INAF</a:t>
            </a:r>
            <a:r>
              <a:rPr lang="en-US" sz="2000" dirty="0" smtClean="0">
                <a:solidFill>
                  <a:srgbClr val="32613E"/>
                </a:solidFill>
              </a:rPr>
              <a:t> Bologna</a:t>
            </a: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INFN</a:t>
            </a:r>
            <a:r>
              <a:rPr lang="en-US" sz="2000" dirty="0" smtClean="0">
                <a:solidFill>
                  <a:srgbClr val="32613E"/>
                </a:solidFill>
              </a:rPr>
              <a:t> Pavia</a:t>
            </a: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INFN</a:t>
            </a:r>
            <a:r>
              <a:rPr lang="en-US" sz="2000" dirty="0" smtClean="0">
                <a:solidFill>
                  <a:srgbClr val="32613E"/>
                </a:solidFill>
              </a:rPr>
              <a:t> </a:t>
            </a:r>
            <a:r>
              <a:rPr lang="en-US" sz="2000" dirty="0" err="1" smtClean="0">
                <a:solidFill>
                  <a:srgbClr val="32613E"/>
                </a:solidFill>
              </a:rPr>
              <a:t>TIFPA</a:t>
            </a:r>
            <a:r>
              <a:rPr lang="en-US" sz="2000" dirty="0" smtClean="0">
                <a:solidFill>
                  <a:srgbClr val="32613E"/>
                </a:solidFill>
              </a:rPr>
              <a:t> Trento</a:t>
            </a: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ICTP</a:t>
            </a:r>
            <a:r>
              <a:rPr lang="en-US" sz="2000" dirty="0" smtClean="0">
                <a:solidFill>
                  <a:srgbClr val="32613E"/>
                </a:solidFill>
              </a:rPr>
              <a:t> Mlab Trieste</a:t>
            </a: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INFN</a:t>
            </a:r>
            <a:r>
              <a:rPr lang="en-US" sz="2000" dirty="0" smtClean="0">
                <a:solidFill>
                  <a:srgbClr val="32613E"/>
                </a:solidFill>
              </a:rPr>
              <a:t> Firenze </a:t>
            </a:r>
            <a:r>
              <a:rPr lang="en-US" sz="2000" dirty="0" err="1" smtClean="0">
                <a:solidFill>
                  <a:srgbClr val="32613E"/>
                </a:solidFill>
              </a:rPr>
              <a:t>Labec</a:t>
            </a:r>
            <a:endParaRPr lang="en-US" sz="2000" dirty="0" smtClean="0">
              <a:solidFill>
                <a:srgbClr val="32613E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solidFill>
                  <a:srgbClr val="32613E"/>
                </a:solidFill>
              </a:rPr>
              <a:t>Poli</a:t>
            </a:r>
            <a:r>
              <a:rPr lang="en-US" sz="2000" dirty="0" smtClean="0">
                <a:solidFill>
                  <a:srgbClr val="32613E"/>
                </a:solidFill>
              </a:rPr>
              <a:t> Milano El.&amp;</a:t>
            </a:r>
            <a:r>
              <a:rPr lang="en-US" sz="2000" dirty="0" err="1" smtClean="0">
                <a:solidFill>
                  <a:srgbClr val="32613E"/>
                </a:solidFill>
              </a:rPr>
              <a:t>Det</a:t>
            </a:r>
            <a:r>
              <a:rPr lang="en-US" sz="2000" dirty="0" smtClean="0">
                <a:solidFill>
                  <a:srgbClr val="32613E"/>
                </a:solidFill>
              </a:rPr>
              <a:t>.</a:t>
            </a:r>
            <a:endParaRPr lang="en-US" sz="2000" dirty="0">
              <a:solidFill>
                <a:srgbClr val="32613E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32613E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>
              <a:solidFill>
                <a:srgbClr val="32613E"/>
              </a:solidFill>
            </a:endParaRPr>
          </a:p>
        </p:txBody>
      </p:sp>
      <p:pic>
        <p:nvPicPr>
          <p:cNvPr id="14" name="Picture 13" descr="Meeting Como 10 Maggio 201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95892"/>
            <a:ext cx="9155114" cy="6103408"/>
          </a:xfrm>
          <a:prstGeom prst="rect">
            <a:avLst/>
          </a:prstGeom>
        </p:spPr>
      </p:pic>
      <p:pic>
        <p:nvPicPr>
          <p:cNvPr id="13" name="Picture 12" descr="Screen Shot 2016-05-23 at 5.45.28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2977" y="995892"/>
            <a:ext cx="781023" cy="242386"/>
          </a:xfrm>
          <a:prstGeom prst="rect">
            <a:avLst/>
          </a:prstGeom>
        </p:spPr>
      </p:pic>
      <p:pic>
        <p:nvPicPr>
          <p:cNvPr id="6" name="Picture 5" descr="Screen Shot 2016-06-26 at 1.36.06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766" y="0"/>
            <a:ext cx="2985234" cy="984070"/>
          </a:xfrm>
          <a:prstGeom prst="rect">
            <a:avLst/>
          </a:prstGeom>
        </p:spPr>
      </p:pic>
      <p:pic>
        <p:nvPicPr>
          <p:cNvPr id="7" name="Picture 6" descr="Screen Shot 2016-06-26 at 1.36.23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680870" cy="9461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38400" y="977900"/>
            <a:ext cx="6705600" cy="2554545"/>
          </a:xfrm>
          <a:prstGeom prst="rect">
            <a:avLst/>
          </a:prstGeom>
          <a:solidFill>
            <a:schemeClr val="accent5">
              <a:lumMod val="25000"/>
            </a:schemeClr>
          </a:solidFill>
        </p:spPr>
        <p:txBody>
          <a:bodyPr wrap="square">
            <a:spAutoFit/>
          </a:bodyPr>
          <a:lstStyle/>
          <a:p>
            <a:pPr eaLnBrk="1" hangingPunct="1"/>
            <a:r>
              <a:rPr lang="en-US" sz="2000" dirty="0" smtClean="0">
                <a:solidFill>
                  <a:schemeClr val="bg1"/>
                </a:solidFill>
              </a:rPr>
              <a:t>Since more than 10 years a collaboration of about 40 people is working on general </a:t>
            </a:r>
            <a:r>
              <a:rPr lang="en-US" sz="2000" b="1" i="1" dirty="0" smtClean="0">
                <a:solidFill>
                  <a:schemeClr val="bg1"/>
                </a:solidFill>
              </a:rPr>
              <a:t>SDD development </a:t>
            </a:r>
            <a:r>
              <a:rPr lang="en-US" sz="2000" dirty="0" smtClean="0">
                <a:solidFill>
                  <a:schemeClr val="bg1"/>
                </a:solidFill>
              </a:rPr>
              <a:t>for various </a:t>
            </a:r>
            <a:r>
              <a:rPr lang="en-US" sz="2000" b="1" i="1" dirty="0" smtClean="0">
                <a:solidFill>
                  <a:schemeClr val="bg1"/>
                </a:solidFill>
              </a:rPr>
              <a:t>state of the art applications </a:t>
            </a:r>
            <a:r>
              <a:rPr lang="en-US" sz="2000" dirty="0" smtClean="0">
                <a:solidFill>
                  <a:schemeClr val="bg1"/>
                </a:solidFill>
              </a:rPr>
              <a:t>with considerable cross fertilization.</a:t>
            </a:r>
          </a:p>
          <a:p>
            <a:pPr eaLnBrk="1" hangingPunct="1"/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000" dirty="0" smtClean="0">
                <a:solidFill>
                  <a:schemeClr val="bg1"/>
                </a:solidFill>
              </a:rPr>
              <a:t>The collaboration is led by INFN-Ts and include: INAF (IAPS-Rm and OAS-Bo), FBK, </a:t>
            </a:r>
            <a:r>
              <a:rPr lang="en-US" sz="2000" dirty="0" err="1" smtClean="0">
                <a:solidFill>
                  <a:schemeClr val="bg1"/>
                </a:solidFill>
              </a:rPr>
              <a:t>Politecnico</a:t>
            </a:r>
            <a:r>
              <a:rPr lang="en-US" sz="2000" dirty="0" smtClean="0">
                <a:solidFill>
                  <a:schemeClr val="bg1"/>
                </a:solidFill>
              </a:rPr>
              <a:t> di Milano, </a:t>
            </a:r>
            <a:r>
              <a:rPr lang="en-US" sz="2000" dirty="0" err="1" smtClean="0">
                <a:solidFill>
                  <a:schemeClr val="bg1"/>
                </a:solidFill>
              </a:rPr>
              <a:t>Università</a:t>
            </a:r>
            <a:r>
              <a:rPr lang="en-US" sz="2000" dirty="0" smtClean="0">
                <a:solidFill>
                  <a:schemeClr val="bg1"/>
                </a:solidFill>
              </a:rPr>
              <a:t> di Pavia, </a:t>
            </a:r>
            <a:r>
              <a:rPr lang="en-US" sz="2000" dirty="0" err="1" smtClean="0">
                <a:solidFill>
                  <a:schemeClr val="bg1"/>
                </a:solidFill>
              </a:rPr>
              <a:t>Elettra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Sincrotrone</a:t>
            </a:r>
            <a:r>
              <a:rPr lang="en-US" sz="2000" dirty="0" smtClean="0">
                <a:solidFill>
                  <a:schemeClr val="bg1"/>
                </a:solidFill>
              </a:rPr>
              <a:t> Trieste, </a:t>
            </a:r>
            <a:r>
              <a:rPr lang="en-US" sz="2000" dirty="0" err="1" smtClean="0">
                <a:solidFill>
                  <a:schemeClr val="bg1"/>
                </a:solidFill>
              </a:rPr>
              <a:t>Università</a:t>
            </a:r>
            <a:r>
              <a:rPr lang="en-US" sz="2000" dirty="0" smtClean="0">
                <a:solidFill>
                  <a:schemeClr val="bg1"/>
                </a:solidFill>
              </a:rPr>
              <a:t> e INFN di Bologna, ...</a:t>
            </a:r>
          </a:p>
          <a:p>
            <a:pPr eaLnBrk="1" hangingPunct="1"/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8" name="Picture 7" descr="Screen Shot 2018-05-17 at 3.20.52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00"/>
            <a:ext cx="2432467" cy="2032000"/>
          </a:xfrm>
          <a:prstGeom prst="rect">
            <a:avLst/>
          </a:prstGeom>
        </p:spPr>
      </p:pic>
      <p:pic>
        <p:nvPicPr>
          <p:cNvPr id="15" name="Picture 2"/>
          <p:cNvPicPr preferRelativeResize="0"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4" t="8099" r="12787" b="5220"/>
          <a:stretch>
            <a:fillRect/>
          </a:stretch>
        </p:blipFill>
        <p:spPr bwMode="auto">
          <a:xfrm>
            <a:off x="1" y="3068639"/>
            <a:ext cx="2226156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Content Placeholder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647742" y="1016000"/>
            <a:ext cx="3556042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3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78294278-498C-44D0-87C2-08C8DEA84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4" r="9894"/>
          <a:stretch>
            <a:fillRect/>
          </a:stretch>
        </p:blipFill>
        <p:spPr>
          <a:xfrm>
            <a:off x="-92319" y="-69240"/>
            <a:ext cx="9236320" cy="6927240"/>
          </a:xfrm>
          <a:prstGeom prst="rect">
            <a:avLst/>
          </a:prstGeom>
        </p:spPr>
      </p:pic>
      <p:sp>
        <p:nvSpPr>
          <p:cNvPr id="7" name="Shape 1393">
            <a:extLst>
              <a:ext uri="{FF2B5EF4-FFF2-40B4-BE49-F238E27FC236}">
                <a16:creationId xmlns:a16="http://schemas.microsoft.com/office/drawing/2014/main" id="{C8FD2A68-574E-42B2-B796-DA59614D4D39}"/>
              </a:ext>
            </a:extLst>
          </p:cNvPr>
          <p:cNvSpPr/>
          <p:nvPr/>
        </p:nvSpPr>
        <p:spPr>
          <a:xfrm>
            <a:off x="-51492" y="1097475"/>
            <a:ext cx="7843845" cy="434250"/>
          </a:xfrm>
          <a:prstGeom prst="rect">
            <a:avLst/>
          </a:prstGeom>
          <a:solidFill>
            <a:srgbClr val="4597A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2145" tIns="32145" rIns="32145" bIns="32145">
            <a:spAutoFit/>
          </a:bodyPr>
          <a:lstStyle>
            <a:lvl1pPr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just"/>
            <a:r>
              <a:rPr lang="it-IT" sz="2400" b="1" spc="211" dirty="0">
                <a:latin typeface="+mn-lt"/>
                <a:ea typeface="+mn-ea"/>
                <a:cs typeface="+mn-cs"/>
                <a:sym typeface="Calibri"/>
              </a:rPr>
              <a:t>Fondazione Bruno Kessler (</a:t>
            </a:r>
            <a:r>
              <a:rPr lang="it-IT" sz="2400" b="1" spc="211" dirty="0" err="1">
                <a:latin typeface="+mn-lt"/>
                <a:ea typeface="+mn-ea"/>
                <a:cs typeface="+mn-cs"/>
                <a:sym typeface="Calibri"/>
              </a:rPr>
              <a:t>FBK</a:t>
            </a:r>
            <a:r>
              <a:rPr lang="it-IT" sz="2400" b="1" spc="211" dirty="0" smtClean="0">
                <a:latin typeface="+mn-lt"/>
                <a:ea typeface="+mn-ea"/>
                <a:cs typeface="+mn-cs"/>
                <a:sym typeface="Calibri"/>
              </a:rPr>
              <a:t>)</a:t>
            </a:r>
            <a:r>
              <a:rPr lang="it-IT" sz="2400" dirty="0" smtClean="0">
                <a:latin typeface="+mn-lt"/>
                <a:ea typeface="+mn-ea"/>
                <a:cs typeface="+mn-cs"/>
                <a:sym typeface="Calibri"/>
              </a:rPr>
              <a:t>Trentino</a:t>
            </a:r>
            <a:r>
              <a:rPr lang="it-IT" sz="2400" dirty="0">
                <a:latin typeface="+mn-lt"/>
                <a:ea typeface="+mn-ea"/>
                <a:cs typeface="+mn-cs"/>
                <a:sym typeface="Calibri"/>
              </a:rPr>
              <a:t>, Italy</a:t>
            </a:r>
            <a:endParaRPr sz="2400" dirty="0"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Shape 1347">
            <a:extLst>
              <a:ext uri="{FF2B5EF4-FFF2-40B4-BE49-F238E27FC236}">
                <a16:creationId xmlns:a16="http://schemas.microsoft.com/office/drawing/2014/main" id="{C47E3A4E-E03D-4030-BBEF-13C81435B4CC}"/>
              </a:ext>
            </a:extLst>
          </p:cNvPr>
          <p:cNvSpPr/>
          <p:nvPr/>
        </p:nvSpPr>
        <p:spPr>
          <a:xfrm>
            <a:off x="-55451" y="-80793"/>
            <a:ext cx="2257670" cy="1292415"/>
          </a:xfrm>
          <a:prstGeom prst="rect">
            <a:avLst/>
          </a:prstGeom>
          <a:solidFill>
            <a:srgbClr val="4597A0">
              <a:alpha val="88000"/>
            </a:srgbClr>
          </a:solidFill>
          <a:ln w="12700">
            <a:noFill/>
            <a:miter lim="400000"/>
          </a:ln>
        </p:spPr>
        <p:txBody>
          <a:bodyPr lIns="32145" tIns="32145" rIns="32145" bIns="32145"/>
          <a:lstStyle/>
          <a:p>
            <a:pPr>
              <a:defRPr sz="4200" b="0" spc="0">
                <a:solidFill>
                  <a:srgbClr val="000000"/>
                </a:solidFill>
                <a:latin typeface="TitilliumText25L 400 wt"/>
                <a:ea typeface="TitilliumText25L 400 wt"/>
                <a:cs typeface="TitilliumText25L 400 wt"/>
                <a:sym typeface="TitilliumText25L 400 wt"/>
              </a:defRPr>
            </a:pPr>
            <a:endParaRPr sz="200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2C2D5294-AC8F-4EE7-9DBB-3AE92AF02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24552" cy="1043994"/>
          </a:xfrm>
          <a:prstGeom prst="rect">
            <a:avLst/>
          </a:prstGeom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702379CC-EB39-404F-8A4A-AC8406DAA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219" y="1630977"/>
            <a:ext cx="2796902" cy="5196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2">
            <a:extLst>
              <a:ext uri="{FF2B5EF4-FFF2-40B4-BE49-F238E27FC236}">
                <a16:creationId xmlns:a16="http://schemas.microsoft.com/office/drawing/2014/main" id="{1990A1AE-B325-471B-A0E6-C4BD39EEB1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53" y="-34321"/>
            <a:ext cx="2244664" cy="11326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pic>
        <p:nvPicPr>
          <p:cNvPr id="12" name="Immagine 4">
            <a:extLst>
              <a:ext uri="{FF2B5EF4-FFF2-40B4-BE49-F238E27FC236}">
                <a16:creationId xmlns:a16="http://schemas.microsoft.com/office/drawing/2014/main" id="{7FA4800E-26D8-4409-967A-F3037CB68B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376" y="-37013"/>
            <a:ext cx="3276654" cy="1157514"/>
          </a:xfrm>
          <a:prstGeom prst="rect">
            <a:avLst/>
          </a:prstGeom>
          <a:solidFill>
            <a:srgbClr val="4597A0"/>
          </a:solidFill>
        </p:spPr>
      </p:pic>
    </p:spTree>
    <p:extLst>
      <p:ext uri="{BB962C8B-B14F-4D97-AF65-F5344CB8AC3E}">
        <p14:creationId xmlns:p14="http://schemas.microsoft.com/office/powerpoint/2010/main" val="179337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1BE0230E-94E6-43FA-84C1-ED90B301EA76}"/>
              </a:ext>
            </a:extLst>
          </p:cNvPr>
          <p:cNvCxnSpPr/>
          <p:nvPr/>
        </p:nvCxnSpPr>
        <p:spPr>
          <a:xfrm>
            <a:off x="320429" y="471491"/>
            <a:ext cx="0" cy="540000"/>
          </a:xfrm>
          <a:prstGeom prst="line">
            <a:avLst/>
          </a:prstGeom>
          <a:ln w="31750">
            <a:solidFill>
              <a:srgbClr val="005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3E6F2AF4-5A07-408D-9825-97F0B40B2579}"/>
              </a:ext>
            </a:extLst>
          </p:cNvPr>
          <p:cNvCxnSpPr/>
          <p:nvPr/>
        </p:nvCxnSpPr>
        <p:spPr>
          <a:xfrm>
            <a:off x="8440604" y="6135182"/>
            <a:ext cx="0" cy="540000"/>
          </a:xfrm>
          <a:prstGeom prst="line">
            <a:avLst/>
          </a:prstGeom>
          <a:ln w="31750">
            <a:solidFill>
              <a:srgbClr val="005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B462303-2EFC-445D-AF72-F41D2C495B03}"/>
              </a:ext>
            </a:extLst>
          </p:cNvPr>
          <p:cNvSpPr txBox="1"/>
          <p:nvPr/>
        </p:nvSpPr>
        <p:spPr>
          <a:xfrm>
            <a:off x="320429" y="372160"/>
            <a:ext cx="8237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5FAB"/>
                </a:solidFill>
              </a:rPr>
              <a:t>MNF infrastructure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D3B846CC-0A8A-44D4-BFB8-0C3A415D8818}"/>
              </a:ext>
            </a:extLst>
          </p:cNvPr>
          <p:cNvSpPr txBox="1">
            <a:spLocks/>
          </p:cNvSpPr>
          <p:nvPr/>
        </p:nvSpPr>
        <p:spPr>
          <a:xfrm>
            <a:off x="8448437" y="6135182"/>
            <a:ext cx="523623" cy="39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page</a:t>
            </a:r>
          </a:p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0</a:t>
            </a:r>
            <a:fld id="{37D409AB-2201-4E18-8A34-C31753AD9B06}" type="slidenum">
              <a:rPr b="1" smtClean="0">
                <a:solidFill>
                  <a:schemeClr val="bg1">
                    <a:lumMod val="75000"/>
                  </a:schemeClr>
                </a:solidFill>
              </a:rPr>
              <a:pPr/>
              <a:t>14</a:t>
            </a:fld>
            <a:endParaRPr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5D8A08-E62E-4E34-9AB4-9C5C237D3369}"/>
              </a:ext>
            </a:extLst>
          </p:cNvPr>
          <p:cNvSpPr txBox="1"/>
          <p:nvPr/>
        </p:nvSpPr>
        <p:spPr>
          <a:xfrm>
            <a:off x="320428" y="1127292"/>
            <a:ext cx="8465486" cy="2308324"/>
          </a:xfrm>
          <a:prstGeom prst="rect">
            <a:avLst/>
          </a:prstGeom>
          <a:solidFill>
            <a:srgbClr val="4597A0"/>
          </a:solidFill>
        </p:spPr>
        <p:txBody>
          <a:bodyPr wrap="square">
            <a:spAutoFit/>
          </a:bodyPr>
          <a:lstStyle/>
          <a:p>
            <a:pPr marL="0" lvl="1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Over 1200 square </a:t>
            </a:r>
            <a:r>
              <a:rPr lang="en-US" sz="2400" dirty="0" err="1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metres</a:t>
            </a: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 of laboratories:</a:t>
            </a:r>
          </a:p>
          <a:p>
            <a:pPr marL="182563" lvl="1" indent="-18256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2 </a:t>
            </a:r>
            <a:r>
              <a:rPr lang="en-US" sz="2400" dirty="0" smtClean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separated microfabrication cleanrooms (detectors and MEMS)</a:t>
            </a:r>
            <a:endParaRPr lang="en-US" sz="2400" dirty="0">
              <a:solidFill>
                <a:srgbClr val="000000">
                  <a:lumMod val="65000"/>
                  <a:lumOff val="35000"/>
                </a:srgbClr>
              </a:solidFill>
              <a:ea typeface="ヒラギノ角ゴ ProN W3" charset="-128"/>
              <a:sym typeface="Gill Sans" charset="0"/>
            </a:endParaRPr>
          </a:p>
          <a:p>
            <a:pPr marL="182563" lvl="1" indent="-18256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1 integration/packaging cleanroom</a:t>
            </a:r>
          </a:p>
          <a:p>
            <a:pPr marL="182563" lvl="1" indent="-18256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400" dirty="0" smtClean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1 parametric </a:t>
            </a: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testing </a:t>
            </a:r>
            <a:r>
              <a:rPr lang="en-US" sz="2400" dirty="0" smtClean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area</a:t>
            </a:r>
            <a:endParaRPr lang="en-US" sz="2400" dirty="0">
              <a:solidFill>
                <a:srgbClr val="000000">
                  <a:lumMod val="65000"/>
                  <a:lumOff val="35000"/>
                </a:srgbClr>
              </a:solidFill>
              <a:ea typeface="ヒラギノ角ゴ ProN W3" charset="-128"/>
              <a:sym typeface="Gill Sans" charset="0"/>
            </a:endParaRPr>
          </a:p>
          <a:p>
            <a:pPr marL="182563" lvl="1" indent="-18256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400" dirty="0" smtClean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1 materials </a:t>
            </a: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characterization </a:t>
            </a:r>
            <a:r>
              <a:rPr lang="en-US" sz="2400" dirty="0" smtClean="0">
                <a:solidFill>
                  <a:srgbClr val="000000">
                    <a:lumMod val="65000"/>
                    <a:lumOff val="35000"/>
                  </a:srgbClr>
                </a:solidFill>
                <a:ea typeface="ヒラギノ角ゴ ProN W3" charset="-128"/>
                <a:sym typeface="Gill Sans" charset="0"/>
              </a:rPr>
              <a:t>area</a:t>
            </a:r>
            <a:endParaRPr lang="en-US" sz="2400" dirty="0">
              <a:solidFill>
                <a:srgbClr val="000000">
                  <a:lumMod val="65000"/>
                  <a:lumOff val="35000"/>
                </a:srgbClr>
              </a:solidFill>
              <a:ea typeface="ヒラギノ角ゴ ProN W3" charset="-128"/>
              <a:sym typeface="Gill Sans" charset="0"/>
            </a:endParaRPr>
          </a:p>
        </p:txBody>
      </p:sp>
      <p:pic>
        <p:nvPicPr>
          <p:cNvPr id="12" name="Immagine 34">
            <a:extLst>
              <a:ext uri="{FF2B5EF4-FFF2-40B4-BE49-F238E27FC236}">
                <a16:creationId xmlns:a16="http://schemas.microsoft.com/office/drawing/2014/main" id="{CA2EEC0C-853D-44F0-AB66-FB59C50B1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21" y="3489958"/>
            <a:ext cx="2592266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36">
            <a:extLst>
              <a:ext uri="{FF2B5EF4-FFF2-40B4-BE49-F238E27FC236}">
                <a16:creationId xmlns:a16="http://schemas.microsoft.com/office/drawing/2014/main" id="{CDC3A4DA-4F73-4630-AEA8-BF1B1294C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414" y="3489958"/>
            <a:ext cx="2641392" cy="243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38">
            <a:extLst>
              <a:ext uri="{FF2B5EF4-FFF2-40B4-BE49-F238E27FC236}">
                <a16:creationId xmlns:a16="http://schemas.microsoft.com/office/drawing/2014/main" id="{8E6C4A98-D3F4-47C3-8F72-90DBC5A64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882" y="3489958"/>
            <a:ext cx="2993290" cy="243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6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124545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PixDD - a multi-pixel</a:t>
            </a:r>
            <a:b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Silicon Drift Detector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9365" b="18941"/>
          <a:stretch/>
        </p:blipFill>
        <p:spPr>
          <a:xfrm>
            <a:off x="118267" y="1408091"/>
            <a:ext cx="6099577" cy="23491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4134" y="4692356"/>
            <a:ext cx="2711998" cy="16192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0" r="12183"/>
          <a:stretch/>
        </p:blipFill>
        <p:spPr>
          <a:xfrm>
            <a:off x="6379779" y="1418676"/>
            <a:ext cx="2433527" cy="2338551"/>
          </a:xfrm>
          <a:prstGeom prst="rect">
            <a:avLst/>
          </a:prstGeom>
        </p:spPr>
      </p:pic>
      <p:pic>
        <p:nvPicPr>
          <p:cNvPr id="9" name="Immagin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3081" y="3814983"/>
            <a:ext cx="3381678" cy="283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6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391886" y="1561311"/>
            <a:ext cx="8348353" cy="354507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Enabling Technology: Gas Pixel Detector</a:t>
            </a:r>
            <a:b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it-IT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Diagnostics: X-ray (linear) polarimetry</a:t>
            </a:r>
            <a:br>
              <a:rPr lang="it-IT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(2-10 keV)</a:t>
            </a:r>
            <a:endParaRPr lang="it-IT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40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5101135" y="330850"/>
            <a:ext cx="3857128" cy="4286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The Gas Pixel Detector</a:t>
            </a:r>
            <a:endParaRPr lang="en-US" dirty="0"/>
          </a:p>
        </p:txBody>
      </p:sp>
      <p:sp>
        <p:nvSpPr>
          <p:cNvPr id="40964" name="Rettangolo 3"/>
          <p:cNvSpPr>
            <a:spLocks noChangeArrowheads="1"/>
          </p:cNvSpPr>
          <p:nvPr/>
        </p:nvSpPr>
        <p:spPr bwMode="auto">
          <a:xfrm>
            <a:off x="171450" y="951707"/>
            <a:ext cx="871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We developed at this aim a polarization-sensitive instrument capable of imaging, timing and spectroscopy</a:t>
            </a:r>
          </a:p>
        </p:txBody>
      </p:sp>
      <p:pic>
        <p:nvPicPr>
          <p:cNvPr id="40965" name="Picture 6"/>
          <p:cNvPicPr>
            <a:picLocks noChangeAspect="1" noChangeArrowheads="1"/>
          </p:cNvPicPr>
          <p:nvPr/>
        </p:nvPicPr>
        <p:blipFill>
          <a:blip r:embed="rId2"/>
          <a:srcRect r="1299" b="2040"/>
          <a:stretch>
            <a:fillRect/>
          </a:stretch>
        </p:blipFill>
        <p:spPr bwMode="auto">
          <a:xfrm>
            <a:off x="4656138" y="1571625"/>
            <a:ext cx="4302125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Immagine 7" descr="Photoelectri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4175" y="2928938"/>
            <a:ext cx="375920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CasellaDiTesto 6"/>
          <p:cNvSpPr txBox="1">
            <a:spLocks noChangeArrowheads="1"/>
          </p:cNvSpPr>
          <p:nvPr/>
        </p:nvSpPr>
        <p:spPr bwMode="auto">
          <a:xfrm>
            <a:off x="4529138" y="4143190"/>
            <a:ext cx="44291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E. Costa et al.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2001,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Bellazzini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2006,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Bellazzini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2007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0969" name="Immagine 8" descr="PhotoelectricEffec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413" y="1928813"/>
            <a:ext cx="41052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Connettore 1 10"/>
          <p:cNvCxnSpPr/>
          <p:nvPr/>
        </p:nvCxnSpPr>
        <p:spPr>
          <a:xfrm rot="5400000">
            <a:off x="2179638" y="3963988"/>
            <a:ext cx="4643437" cy="1587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1" name="CasellaDiTesto 11"/>
          <p:cNvSpPr txBox="1">
            <a:spLocks noChangeArrowheads="1"/>
          </p:cNvSpPr>
          <p:nvPr/>
        </p:nvSpPr>
        <p:spPr bwMode="auto">
          <a:xfrm>
            <a:off x="214313" y="1428750"/>
            <a:ext cx="40719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The photoelectric effect</a:t>
            </a:r>
          </a:p>
        </p:txBody>
      </p:sp>
      <p:sp>
        <p:nvSpPr>
          <p:cNvPr id="40972" name="CasellaDiTesto 12"/>
          <p:cNvSpPr txBox="1">
            <a:spLocks noChangeArrowheads="1"/>
          </p:cNvSpPr>
          <p:nvPr/>
        </p:nvSpPr>
        <p:spPr bwMode="auto">
          <a:xfrm>
            <a:off x="4714875" y="135731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The Gas Pixel Detector</a:t>
            </a:r>
          </a:p>
        </p:txBody>
      </p:sp>
      <p:pic>
        <p:nvPicPr>
          <p:cNvPr id="40973" name="Immagine 5" descr="GPD_large.png"/>
          <p:cNvPicPr>
            <a:picLocks noChangeAspect="1" noChangeArrowheads="1"/>
          </p:cNvPicPr>
          <p:nvPr/>
        </p:nvPicPr>
        <p:blipFill>
          <a:blip r:embed="rId5"/>
          <a:srcRect t="11340"/>
          <a:stretch>
            <a:fillRect/>
          </a:stretch>
        </p:blipFill>
        <p:spPr bwMode="auto">
          <a:xfrm>
            <a:off x="4517335" y="4748577"/>
            <a:ext cx="2304095" cy="167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875" y="4866207"/>
            <a:ext cx="2343529" cy="156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77" y="1013554"/>
            <a:ext cx="4534534" cy="3165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190" y="4078014"/>
            <a:ext cx="5210139" cy="30275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65683" y="1660634"/>
            <a:ext cx="2554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GEM - Gas Electron Multiplier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45779" y="5680841"/>
            <a:ext cx="2554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Read-out ASIC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8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99" y="1301741"/>
            <a:ext cx="8443160" cy="524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4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436880" y="82623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MS PGothic" pitchFamily="34" charset="-128"/>
                <a:cs typeface="Verdana"/>
              </a:rPr>
              <a:t>Science Drivers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MS PGothic" pitchFamily="34" charset="-128"/>
              <a:cs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6059" y="1043147"/>
            <a:ext cx="8143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 of matter under extreme conditions of gravity, density and magnetism: simultaneous, </a:t>
            </a: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high-throughput spectral, timing and polarimetry </a:t>
            </a: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observations.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125" y="2437262"/>
            <a:ext cx="1755273" cy="170138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65" y="2422437"/>
            <a:ext cx="2988225" cy="171620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Group 16"/>
          <p:cNvGrpSpPr/>
          <p:nvPr/>
        </p:nvGrpSpPr>
        <p:grpSpPr>
          <a:xfrm>
            <a:off x="4306522" y="4428260"/>
            <a:ext cx="3453010" cy="1923165"/>
            <a:chOff x="8556029" y="-13296"/>
            <a:chExt cx="4149998" cy="273148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56029" y="-13296"/>
              <a:ext cx="4149998" cy="273148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214685" y="198340"/>
              <a:ext cx="2327002" cy="37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prstClr val="black"/>
                  </a:solidFill>
                  <a:latin typeface="Verdana"/>
                  <a:cs typeface="Verdana"/>
                </a:rPr>
                <a:t>Motta et al. 2013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306522" y="4428260"/>
            <a:ext cx="3550938" cy="1923165"/>
            <a:chOff x="-1710875" y="1343723"/>
            <a:chExt cx="4457700" cy="221157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/>
            <a:srcRect l="2237" t="45522" r="2444"/>
            <a:stretch/>
          </p:blipFill>
          <p:spPr>
            <a:xfrm>
              <a:off x="-1710875" y="1343723"/>
              <a:ext cx="4457700" cy="221157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-700020" y="1429717"/>
              <a:ext cx="3286557" cy="6411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Verdana"/>
                  <a:cs typeface="Verdana"/>
                </a:rPr>
                <a:t>  </a:t>
              </a:r>
              <a:r>
                <a:rPr lang="en-US" sz="1400" dirty="0" err="1">
                  <a:solidFill>
                    <a:prstClr val="black"/>
                  </a:solidFill>
                  <a:latin typeface="Verdana"/>
                  <a:cs typeface="Verdana"/>
                </a:rPr>
                <a:t>eXTP</a:t>
              </a:r>
              <a:r>
                <a:rPr lang="en-US" sz="1400" dirty="0">
                  <a:solidFill>
                    <a:prstClr val="black"/>
                  </a:solidFill>
                  <a:latin typeface="Verdana"/>
                  <a:cs typeface="Verdana"/>
                </a:rPr>
                <a:t>:</a:t>
              </a:r>
            </a:p>
            <a:p>
              <a:r>
                <a:rPr lang="en-US" sz="1400" dirty="0">
                  <a:solidFill>
                    <a:prstClr val="black"/>
                  </a:solidFill>
                  <a:latin typeface="Verdana"/>
                  <a:cs typeface="Verdana"/>
                </a:rPr>
                <a:t>  10x the signal to noise</a:t>
              </a:r>
            </a:p>
          </p:txBody>
        </p:sp>
      </p:grpSp>
      <p:pic>
        <p:nvPicPr>
          <p:cNvPr id="20" name="Picture 7" descr="Pres_fig3.p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r="17438" b="45042"/>
          <a:stretch>
            <a:fillRect/>
          </a:stretch>
        </p:blipFill>
        <p:spPr bwMode="auto">
          <a:xfrm>
            <a:off x="938237" y="4238281"/>
            <a:ext cx="2347223" cy="240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16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42" y="1209898"/>
            <a:ext cx="8468787" cy="521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1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11" y="1184054"/>
            <a:ext cx="8456218" cy="50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1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14" y="1401795"/>
            <a:ext cx="8376174" cy="445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95" y="1191588"/>
            <a:ext cx="7851629" cy="543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6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84" y="1110168"/>
            <a:ext cx="7894265" cy="574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570660" y="2606340"/>
            <a:ext cx="7886700" cy="124545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Applications to X-ray astronomy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1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 txBox="1">
            <a:spLocks/>
          </p:cNvSpPr>
          <p:nvPr/>
        </p:nvSpPr>
        <p:spPr>
          <a:xfrm>
            <a:off x="628650" y="217767"/>
            <a:ext cx="7886700" cy="76568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it-IT" sz="3600" b="1" dirty="0" smtClean="0"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The LAD instrument concept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1975129" y="3111541"/>
            <a:ext cx="615671" cy="33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707197" y="3111541"/>
            <a:ext cx="906107" cy="302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95755" y="1886061"/>
            <a:ext cx="8952489" cy="2753166"/>
            <a:chOff x="148046" y="679269"/>
            <a:chExt cx="8952489" cy="2753166"/>
          </a:xfrm>
        </p:grpSpPr>
        <p:grpSp>
          <p:nvGrpSpPr>
            <p:cNvPr id="27" name="Gruppo 47"/>
            <p:cNvGrpSpPr/>
            <p:nvPr/>
          </p:nvGrpSpPr>
          <p:grpSpPr>
            <a:xfrm>
              <a:off x="148046" y="679269"/>
              <a:ext cx="8952489" cy="2753166"/>
              <a:chOff x="148046" y="679269"/>
              <a:chExt cx="8952489" cy="2753166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66" name="Rettangolo arrotondato 34"/>
              <p:cNvSpPr/>
              <p:nvPr/>
            </p:nvSpPr>
            <p:spPr>
              <a:xfrm>
                <a:off x="5408916" y="920013"/>
                <a:ext cx="3691619" cy="2512422"/>
              </a:xfrm>
              <a:prstGeom prst="roundRect">
                <a:avLst>
                  <a:gd name="adj" fmla="val 8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7" name="Rettangolo arrotondato 33"/>
              <p:cNvSpPr/>
              <p:nvPr/>
            </p:nvSpPr>
            <p:spPr>
              <a:xfrm>
                <a:off x="148046" y="679269"/>
                <a:ext cx="5861612" cy="1672045"/>
              </a:xfrm>
              <a:prstGeom prst="roundRect">
                <a:avLst>
                  <a:gd name="adj" fmla="val 114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28" name="Picture 4"/>
            <p:cNvPicPr>
              <a:picLocks noChangeAspect="1" noChangeArrowheads="1"/>
            </p:cNvPicPr>
            <p:nvPr/>
          </p:nvPicPr>
          <p:blipFill>
            <a:blip r:embed="rId3">
              <a:lum bright="-8000" contrast="30000"/>
            </a:blip>
            <a:stretch>
              <a:fillRect/>
            </a:stretch>
          </p:blipFill>
          <p:spPr bwMode="auto">
            <a:xfrm>
              <a:off x="2309692" y="1058794"/>
              <a:ext cx="1853999" cy="93794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9" name="Picture 5" descr="F:\LOFT\CAD\Module\module_rendering_03.jpg"/>
            <p:cNvPicPr>
              <a:picLocks noChangeAspect="1" noChangeArrowheads="1"/>
            </p:cNvPicPr>
            <p:nvPr/>
          </p:nvPicPr>
          <p:blipFill>
            <a:blip r:embed="rId4" cstate="print">
              <a:lum bright="4000" contrast="22000"/>
            </a:blip>
            <a:srcRect/>
            <a:stretch>
              <a:fillRect/>
            </a:stretch>
          </p:blipFill>
          <p:spPr bwMode="auto">
            <a:xfrm>
              <a:off x="4287527" y="940526"/>
              <a:ext cx="1434889" cy="1152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0" name="Gruppo 66"/>
            <p:cNvGrpSpPr/>
            <p:nvPr/>
          </p:nvGrpSpPr>
          <p:grpSpPr>
            <a:xfrm>
              <a:off x="5388966" y="926277"/>
              <a:ext cx="3478802" cy="2321841"/>
              <a:chOff x="5412871" y="926277"/>
              <a:chExt cx="3478802" cy="2321841"/>
            </a:xfrm>
          </p:grpSpPr>
          <p:pic>
            <p:nvPicPr>
              <p:cNvPr id="31" name="Immagine 4" descr="DET-MOD-ASSY-05-MOD-01-180913_complete.jpg"/>
              <p:cNvPicPr>
                <a:picLocks noChangeAspect="1"/>
              </p:cNvPicPr>
              <p:nvPr/>
            </p:nvPicPr>
            <p:blipFill>
              <a:blip r:embed="rId5" cstate="print">
                <a:lum bright="22000" contrast="24000"/>
              </a:blip>
              <a:srcRect l="-4901" t="-1565" r="-8211" b="-3714"/>
              <a:stretch>
                <a:fillRect/>
              </a:stretch>
            </p:blipFill>
            <p:spPr>
              <a:xfrm>
                <a:off x="7011115" y="1117394"/>
                <a:ext cx="1880558" cy="21307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cxnSp>
            <p:nvCxnSpPr>
              <p:cNvPr id="32" name="Connettore 1 5"/>
              <p:cNvCxnSpPr/>
              <p:nvPr/>
            </p:nvCxnSpPr>
            <p:spPr>
              <a:xfrm rot="10800000">
                <a:off x="6696891" y="1166950"/>
                <a:ext cx="648238" cy="182881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CasellaDiTesto 8"/>
              <p:cNvSpPr txBox="1"/>
              <p:nvPr/>
            </p:nvSpPr>
            <p:spPr>
              <a:xfrm>
                <a:off x="5904425" y="926277"/>
                <a:ext cx="888564" cy="32316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500" dirty="0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Frame</a:t>
                </a:r>
                <a:endParaRPr lang="it-IT" sz="1500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  <p:cxnSp>
            <p:nvCxnSpPr>
              <p:cNvPr id="34" name="Connettore 1 9"/>
              <p:cNvCxnSpPr/>
              <p:nvPr/>
            </p:nvCxnSpPr>
            <p:spPr>
              <a:xfrm>
                <a:off x="6760949" y="1514209"/>
                <a:ext cx="448402" cy="204077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1 10"/>
              <p:cNvCxnSpPr>
                <a:stCxn id="39" idx="3"/>
              </p:cNvCxnSpPr>
              <p:nvPr/>
            </p:nvCxnSpPr>
            <p:spPr>
              <a:xfrm flipV="1">
                <a:off x="6751391" y="1872342"/>
                <a:ext cx="419566" cy="554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1 11"/>
              <p:cNvCxnSpPr>
                <a:stCxn id="40" idx="3"/>
              </p:cNvCxnSpPr>
              <p:nvPr/>
            </p:nvCxnSpPr>
            <p:spPr>
              <a:xfrm>
                <a:off x="6907019" y="2287821"/>
                <a:ext cx="321793" cy="150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1 12"/>
              <p:cNvCxnSpPr>
                <a:stCxn id="41" idx="3"/>
              </p:cNvCxnSpPr>
              <p:nvPr/>
            </p:nvCxnSpPr>
            <p:spPr>
              <a:xfrm flipV="1">
                <a:off x="6909557" y="2955738"/>
                <a:ext cx="373549" cy="71989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CasellaDiTesto 13"/>
              <p:cNvSpPr txBox="1"/>
              <p:nvPr/>
            </p:nvSpPr>
            <p:spPr>
              <a:xfrm>
                <a:off x="5570504" y="1206508"/>
                <a:ext cx="1302012" cy="32316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500" dirty="0" err="1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Collimators</a:t>
                </a:r>
                <a:endParaRPr lang="it-IT" sz="1500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  <p:sp>
            <p:nvSpPr>
              <p:cNvPr id="39" name="CasellaDiTesto 14"/>
              <p:cNvSpPr txBox="1"/>
              <p:nvPr/>
            </p:nvSpPr>
            <p:spPr>
              <a:xfrm>
                <a:off x="5412871" y="1711313"/>
                <a:ext cx="1338520" cy="32316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500" dirty="0" err="1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Clamps</a:t>
                </a:r>
                <a:endParaRPr lang="it-IT" sz="1500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  <p:sp>
            <p:nvSpPr>
              <p:cNvPr id="40" name="CasellaDiTesto 15"/>
              <p:cNvSpPr txBox="1"/>
              <p:nvPr/>
            </p:nvSpPr>
            <p:spPr>
              <a:xfrm>
                <a:off x="5484240" y="2126238"/>
                <a:ext cx="1422779" cy="32316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500" dirty="0" err="1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SDDs</a:t>
                </a:r>
                <a:r>
                  <a:rPr lang="it-IT" sz="1500" dirty="0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 + </a:t>
                </a:r>
                <a:r>
                  <a:rPr lang="it-IT" sz="1500" dirty="0" err="1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FEEs</a:t>
                </a:r>
                <a:endParaRPr lang="it-IT" sz="1500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  <p:sp>
            <p:nvSpPr>
              <p:cNvPr id="41" name="CasellaDiTesto 16"/>
              <p:cNvSpPr txBox="1"/>
              <p:nvPr/>
            </p:nvSpPr>
            <p:spPr>
              <a:xfrm>
                <a:off x="5415557" y="2866144"/>
                <a:ext cx="1494000" cy="32316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500" dirty="0" err="1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Radiator</a:t>
                </a:r>
                <a:endParaRPr lang="it-IT" sz="1500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  <p:cxnSp>
            <p:nvCxnSpPr>
              <p:cNvPr id="42" name="Connettore 2 17"/>
              <p:cNvCxnSpPr/>
              <p:nvPr/>
            </p:nvCxnSpPr>
            <p:spPr>
              <a:xfrm flipV="1">
                <a:off x="7825607" y="2603733"/>
                <a:ext cx="914638" cy="527052"/>
              </a:xfrm>
              <a:prstGeom prst="straightConnector1">
                <a:avLst/>
              </a:prstGeom>
              <a:ln w="158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2 18"/>
              <p:cNvCxnSpPr/>
              <p:nvPr/>
            </p:nvCxnSpPr>
            <p:spPr>
              <a:xfrm>
                <a:off x="7241795" y="2814554"/>
                <a:ext cx="505970" cy="316231"/>
              </a:xfrm>
              <a:prstGeom prst="straightConnector1">
                <a:avLst/>
              </a:prstGeom>
              <a:ln w="158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asellaDiTesto 19"/>
              <p:cNvSpPr txBox="1"/>
              <p:nvPr/>
            </p:nvSpPr>
            <p:spPr>
              <a:xfrm rot="19902838">
                <a:off x="7824367" y="2826721"/>
                <a:ext cx="1001691" cy="27699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  <a:cs typeface="Times New Roman" pitchFamily="18" charset="0"/>
                  </a:rPr>
                  <a:t>542</a:t>
                </a:r>
                <a:endParaRPr lang="it-IT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  <p:sp>
            <p:nvSpPr>
              <p:cNvPr id="63" name="CasellaDiTesto 20"/>
              <p:cNvSpPr txBox="1"/>
              <p:nvPr/>
            </p:nvSpPr>
            <p:spPr>
              <a:xfrm rot="1887988">
                <a:off x="7129929" y="2906270"/>
                <a:ext cx="585532" cy="27699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  <a:cs typeface="Times New Roman" pitchFamily="18" charset="0"/>
                  </a:rPr>
                  <a:t>329</a:t>
                </a:r>
                <a:endParaRPr lang="it-IT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  <p:cxnSp>
            <p:nvCxnSpPr>
              <p:cNvPr id="64" name="Connettore 1 27"/>
              <p:cNvCxnSpPr/>
              <p:nvPr/>
            </p:nvCxnSpPr>
            <p:spPr>
              <a:xfrm rot="10800000" flipV="1">
                <a:off x="6705050" y="2577736"/>
                <a:ext cx="544285" cy="56608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CasellaDiTesto 28"/>
              <p:cNvSpPr txBox="1"/>
              <p:nvPr/>
            </p:nvSpPr>
            <p:spPr>
              <a:xfrm>
                <a:off x="5934905" y="2437214"/>
                <a:ext cx="888564" cy="32316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500" dirty="0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Times New Roman" pitchFamily="18" charset="0"/>
                  </a:rPr>
                  <a:t>Frame</a:t>
                </a:r>
                <a:endParaRPr lang="it-IT" sz="1500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Times New Roman" pitchFamily="18" charset="0"/>
                </a:endParaRPr>
              </a:p>
            </p:txBody>
          </p:sp>
        </p:grpSp>
      </p:grpSp>
      <p:pic>
        <p:nvPicPr>
          <p:cNvPr id="68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02" y="2113653"/>
            <a:ext cx="1983598" cy="117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234803" y="3977582"/>
            <a:ext cx="613695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Key to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LAD: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low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weight/power/volume per unit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eff.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area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unprecedented large effective area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CCD class energy resolution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instrinsic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modularity: 40 modules made of 16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SDDs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(640 tot.)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90442" y="2401110"/>
            <a:ext cx="920447" cy="256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3893696" y="2422577"/>
            <a:ext cx="809296" cy="214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pic>
        <p:nvPicPr>
          <p:cNvPr id="48" name="Immagine 17"/>
          <p:cNvPicPr>
            <a:picLocks noChangeAspect="1"/>
          </p:cNvPicPr>
          <p:nvPr/>
        </p:nvPicPr>
        <p:blipFill>
          <a:blip r:embed="rId8">
            <a:lum bright="2000" contrast="28000"/>
          </a:blip>
          <a:stretch>
            <a:fillRect/>
          </a:stretch>
        </p:blipFill>
        <p:spPr>
          <a:xfrm>
            <a:off x="6358064" y="5208762"/>
            <a:ext cx="1444262" cy="949593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9">
            <a:lum bright="-2000" contrast="28000"/>
          </a:blip>
          <a:srcRect/>
          <a:stretch>
            <a:fillRect/>
          </a:stretch>
        </p:blipFill>
        <p:spPr bwMode="auto">
          <a:xfrm>
            <a:off x="8094320" y="5017200"/>
            <a:ext cx="953924" cy="14705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76644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76380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Capillary plate collimators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25" y="792481"/>
            <a:ext cx="8752149" cy="60655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55172" y="1013554"/>
            <a:ext cx="3541987" cy="3212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76380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Capillary plate collimators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264704" y="5469657"/>
            <a:ext cx="3566632" cy="11780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zh-CN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(proven) technologies: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Photonis (France)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Hamamatus (Japan)</a:t>
            </a: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337856" y="1041431"/>
            <a:ext cx="3886672" cy="34050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requirements: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glass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Large size: 111 mm x 72 mm monolithic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- 60:1 aspect ratio (83 µm pore, 5 mm thickness)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High Pb content (&gt;40%)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Low radioactivity (</a:t>
            </a:r>
            <a:r>
              <a:rPr lang="it-IT" altLang="zh-CN" sz="1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K)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High Open Area Ratio (75%)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High roughness (&gt;13 nm rms)</a:t>
            </a:r>
          </a:p>
          <a:p>
            <a:pPr marL="0" indent="0"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Pore-to-pore alignment (</a:t>
            </a:r>
            <a:r>
              <a:rPr lang="it-IT" altLang="zh-CN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arcmin)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Pore-to-surface alignment (~arcmin)</a:t>
            </a:r>
          </a:p>
          <a:p>
            <a:pPr marL="0" indent="0">
              <a:buFont typeface="Arial" pitchFamily="34" charset="0"/>
              <a:buNone/>
            </a:pPr>
            <a:endParaRPr lang="zh-CN" altLang="en-US" sz="24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3968495" y="971462"/>
            <a:ext cx="5175505" cy="5484202"/>
            <a:chOff x="3968496" y="877241"/>
            <a:chExt cx="5175505" cy="548420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6413" y="1526348"/>
              <a:ext cx="1975309" cy="2152354"/>
            </a:xfrm>
            <a:prstGeom prst="rect">
              <a:avLst/>
            </a:prstGeom>
          </p:spPr>
        </p:pic>
        <p:sp>
          <p:nvSpPr>
            <p:cNvPr id="8" name="内容占位符 2"/>
            <p:cNvSpPr txBox="1">
              <a:spLocks/>
            </p:cNvSpPr>
            <p:nvPr/>
          </p:nvSpPr>
          <p:spPr>
            <a:xfrm>
              <a:off x="3968496" y="877241"/>
              <a:ext cx="5175505" cy="1388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it-IT" altLang="zh-C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North Night Vision Technology (Nanjing, China)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2994" y="3720190"/>
              <a:ext cx="3005870" cy="1678817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1722" y="4795607"/>
              <a:ext cx="2815769" cy="15658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1" name="Picture 8" descr="D:\徐昭\3-准直器\4、照片\collimator 2\3.bmp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2542" y="1735602"/>
              <a:ext cx="1586519" cy="121661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Straight Connector 12"/>
            <p:cNvCxnSpPr>
              <a:endCxn id="14" idx="0"/>
            </p:cNvCxnSpPr>
            <p:nvPr/>
          </p:nvCxnSpPr>
          <p:spPr>
            <a:xfrm flipH="1">
              <a:off x="5453149" y="1709344"/>
              <a:ext cx="1480066" cy="87086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 rot="19718097">
              <a:off x="5402847" y="2571367"/>
              <a:ext cx="163556" cy="12094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 flipV="1">
              <a:off x="5448254" y="2720636"/>
              <a:ext cx="1448590" cy="23157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内容占位符 2"/>
            <p:cNvSpPr txBox="1">
              <a:spLocks/>
            </p:cNvSpPr>
            <p:nvPr/>
          </p:nvSpPr>
          <p:spPr>
            <a:xfrm>
              <a:off x="4391238" y="3883563"/>
              <a:ext cx="902829" cy="3592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itchFamily="34" charset="0"/>
                <a:buNone/>
              </a:pPr>
              <a:r>
                <a:rPr lang="it-IT" altLang="zh-CN" sz="1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6.4 keV</a:t>
              </a:r>
            </a:p>
          </p:txBody>
        </p:sp>
        <p:sp>
          <p:nvSpPr>
            <p:cNvPr id="24" name="内容占位符 2"/>
            <p:cNvSpPr txBox="1">
              <a:spLocks/>
            </p:cNvSpPr>
            <p:nvPr/>
          </p:nvSpPr>
          <p:spPr>
            <a:xfrm>
              <a:off x="7946439" y="5047679"/>
              <a:ext cx="1078689" cy="35132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itchFamily="34" charset="0"/>
                <a:buNone/>
              </a:pPr>
              <a:r>
                <a:rPr lang="it-IT" altLang="zh-CN" sz="1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17.5 keV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17" name="内容占位符 2"/>
          <p:cNvSpPr txBox="1">
            <a:spLocks/>
          </p:cNvSpPr>
          <p:nvPr/>
        </p:nvSpPr>
        <p:spPr>
          <a:xfrm>
            <a:off x="6838788" y="3228559"/>
            <a:ext cx="2056541" cy="5212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Full-size, 75% OAR</a:t>
            </a:r>
          </a:p>
        </p:txBody>
      </p:sp>
    </p:spTree>
    <p:extLst>
      <p:ext uri="{BB962C8B-B14F-4D97-AF65-F5344CB8AC3E}">
        <p14:creationId xmlns:p14="http://schemas.microsoft.com/office/powerpoint/2010/main" val="164065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0316" y="1743006"/>
            <a:ext cx="7503368" cy="4147431"/>
          </a:xfrm>
        </p:spPr>
        <p:txBody>
          <a:bodyPr/>
          <a:lstStyle/>
          <a:p>
            <a:pPr marL="0" indent="0">
              <a:buNone/>
            </a:pPr>
            <a:r>
              <a:rPr lang="it-IT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.....</a:t>
            </a:r>
            <a:endParaRPr lang="zh-CN" altLang="en-US" sz="2400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LAD Module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52" y="1029941"/>
            <a:ext cx="8323684" cy="5369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7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124545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Outline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Rettangolo 3"/>
          <p:cNvSpPr/>
          <p:nvPr/>
        </p:nvSpPr>
        <p:spPr>
          <a:xfrm>
            <a:off x="1033049" y="1528635"/>
            <a:ext cx="682771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Silicon Drift Detectors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Large-area SDD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PixDD</a:t>
            </a: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endParaRPr lang="it-IT" sz="12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 Pixel Detectors</a:t>
            </a:r>
            <a:endParaRPr lang="it-IT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Applications to space astronomy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eXTP (enhanced X-ray Timing and Polarimetry) mission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IXPE (Imaging X-ray Polarimetry Explorer)</a:t>
            </a:r>
          </a:p>
          <a:p>
            <a:pPr algn="just"/>
            <a:endParaRPr lang="it-IT" sz="12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endParaRPr lang="it-IT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LAD Module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71" y="1029941"/>
            <a:ext cx="6423846" cy="5369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4505" r="3391"/>
          <a:stretch/>
        </p:blipFill>
        <p:spPr>
          <a:xfrm>
            <a:off x="3604926" y="3660926"/>
            <a:ext cx="3922723" cy="3020049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347">
            <a:off x="5001475" y="1416538"/>
            <a:ext cx="3976226" cy="2362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7767"/>
            <a:ext cx="7886700" cy="889742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LOFT, eXTP, STROBE-X</a:t>
            </a:r>
            <a:endParaRPr lang="it-IT" sz="3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4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4437">
            <a:off x="557754" y="1394442"/>
            <a:ext cx="2789812" cy="33566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3961" y="3342968"/>
            <a:ext cx="127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LOFT (ESA)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48232" y="6311643"/>
            <a:ext cx="191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STROBE-X (NASA)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60746" y="3903156"/>
            <a:ext cx="191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eXTP (CAS)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9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 txBox="1">
            <a:spLocks/>
          </p:cNvSpPr>
          <p:nvPr/>
        </p:nvSpPr>
        <p:spPr>
          <a:xfrm>
            <a:off x="628650" y="217767"/>
            <a:ext cx="7886700" cy="1197376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eXTP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Scientific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Payload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/>
            </a:r>
            <a:b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it-IT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LAD – Large Area Detector</a:t>
            </a:r>
            <a:endParaRPr kumimoji="0" lang="it-IT" sz="31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/>
          <a:srcRect l="47398" t="4890" r="-689" b="-4890"/>
          <a:stretch/>
        </p:blipFill>
        <p:spPr>
          <a:xfrm>
            <a:off x="5353285" y="5110119"/>
            <a:ext cx="3490375" cy="1353107"/>
          </a:xfrm>
          <a:prstGeom prst="rect">
            <a:avLst/>
          </a:prstGeom>
        </p:spPr>
      </p:pic>
      <p:cxnSp>
        <p:nvCxnSpPr>
          <p:cNvPr id="6" name="Connettore diritto 5"/>
          <p:cNvCxnSpPr/>
          <p:nvPr/>
        </p:nvCxnSpPr>
        <p:spPr>
          <a:xfrm>
            <a:off x="4772967" y="2552281"/>
            <a:ext cx="944545" cy="86146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17"/>
          <p:cNvSpPr/>
          <p:nvPr/>
        </p:nvSpPr>
        <p:spPr>
          <a:xfrm>
            <a:off x="1975129" y="3111541"/>
            <a:ext cx="615671" cy="33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505072" y="1274170"/>
            <a:ext cx="5234944" cy="2362880"/>
            <a:chOff x="482568" y="1274170"/>
            <a:chExt cx="5234944" cy="2362880"/>
          </a:xfrm>
        </p:grpSpPr>
        <p:grpSp>
          <p:nvGrpSpPr>
            <p:cNvPr id="11" name="Gruppo 10"/>
            <p:cNvGrpSpPr/>
            <p:nvPr/>
          </p:nvGrpSpPr>
          <p:grpSpPr>
            <a:xfrm>
              <a:off x="482568" y="1274170"/>
              <a:ext cx="5234944" cy="2362880"/>
              <a:chOff x="1313968" y="3702428"/>
              <a:chExt cx="6483240" cy="3024369"/>
            </a:xfrm>
          </p:grpSpPr>
          <p:pic>
            <p:nvPicPr>
              <p:cNvPr id="12" name="Picture 2" descr="D:\资料\XTP\XTP卫星三维模型\XTP0-0_20160715new\20161026演示文稿截图\布局图2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3968" y="3702428"/>
                <a:ext cx="6483240" cy="3024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CasellaDiTesto 13"/>
              <p:cNvSpPr txBox="1"/>
              <p:nvPr/>
            </p:nvSpPr>
            <p:spPr>
              <a:xfrm>
                <a:off x="5850554" y="4403973"/>
                <a:ext cx="235670" cy="1885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x4</a:t>
                </a: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3091992" y="4403971"/>
                <a:ext cx="631597" cy="31885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Vegur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" name="Rettangolo 2"/>
            <p:cNvSpPr/>
            <p:nvPr/>
          </p:nvSpPr>
          <p:spPr>
            <a:xfrm>
              <a:off x="3714750" y="1822272"/>
              <a:ext cx="621215" cy="26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ttangolo 15"/>
            <p:cNvSpPr/>
            <p:nvPr/>
          </p:nvSpPr>
          <p:spPr>
            <a:xfrm>
              <a:off x="3660258" y="1499593"/>
              <a:ext cx="675707" cy="322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ttangolo 16"/>
            <p:cNvSpPr/>
            <p:nvPr/>
          </p:nvSpPr>
          <p:spPr>
            <a:xfrm>
              <a:off x="3366042" y="3111541"/>
              <a:ext cx="1038717" cy="302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ttangolo 18"/>
            <p:cNvSpPr/>
            <p:nvPr/>
          </p:nvSpPr>
          <p:spPr>
            <a:xfrm>
              <a:off x="1552027" y="1375827"/>
              <a:ext cx="1038773" cy="256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/>
          <a:srcRect r="52446"/>
          <a:stretch/>
        </p:blipFill>
        <p:spPr>
          <a:xfrm>
            <a:off x="5149729" y="3161648"/>
            <a:ext cx="4054150" cy="1761284"/>
          </a:xfrm>
          <a:prstGeom prst="rect">
            <a:avLst/>
          </a:prstGeom>
        </p:spPr>
      </p:pic>
      <p:sp>
        <p:nvSpPr>
          <p:cNvPr id="20" name="Rettangolo 19"/>
          <p:cNvSpPr/>
          <p:nvPr/>
        </p:nvSpPr>
        <p:spPr>
          <a:xfrm>
            <a:off x="1707197" y="3111541"/>
            <a:ext cx="906107" cy="302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egnaposto contenuto 2"/>
          <p:cNvSpPr txBox="1">
            <a:spLocks/>
          </p:cNvSpPr>
          <p:nvPr/>
        </p:nvSpPr>
        <p:spPr>
          <a:xfrm>
            <a:off x="482568" y="3545828"/>
            <a:ext cx="5603152" cy="3208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effective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area: 3.4 m</a:t>
            </a:r>
            <a:r>
              <a:rPr kumimoji="0" lang="it-IT" sz="20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@8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keV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band: 2-30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keV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resolution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&lt;240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FWHM @6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keV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the LOFT/LAD design</a:t>
            </a: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Modules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2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deployable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panels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Collimated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large-area SDD detector.              Single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photon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&lt;10µs</a:t>
            </a: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052" y="1322688"/>
            <a:ext cx="2464228" cy="1873903"/>
          </a:xfrm>
          <a:prstGeom prst="rect">
            <a:avLst/>
          </a:prstGeom>
        </p:spPr>
      </p:pic>
      <p:cxnSp>
        <p:nvCxnSpPr>
          <p:cNvPr id="7" name="Connettore diritto 6"/>
          <p:cNvCxnSpPr/>
          <p:nvPr/>
        </p:nvCxnSpPr>
        <p:spPr>
          <a:xfrm>
            <a:off x="4572000" y="2752725"/>
            <a:ext cx="1168016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magin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197" y="958276"/>
            <a:ext cx="618805" cy="36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907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D:\资料\XTP\XTP卫星三维模型\eXTP0-0_20170117\201703北京会议\光学模块201703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929" y="1415143"/>
            <a:ext cx="2076141" cy="199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125" y="1565991"/>
            <a:ext cx="2040600" cy="3138277"/>
          </a:xfrm>
          <a:prstGeom prst="rect">
            <a:avLst/>
          </a:prstGeom>
        </p:spPr>
      </p:pic>
      <p:sp>
        <p:nvSpPr>
          <p:cNvPr id="23" name="Titolo 1"/>
          <p:cNvSpPr txBox="1">
            <a:spLocks/>
          </p:cNvSpPr>
          <p:nvPr/>
        </p:nvSpPr>
        <p:spPr>
          <a:xfrm>
            <a:off x="628650" y="217767"/>
            <a:ext cx="7886700" cy="1197376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eXTP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Scientific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Payload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/>
            </a:r>
            <a:b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it-IT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PFA – </a:t>
            </a:r>
            <a:r>
              <a:rPr kumimoji="0" lang="it-IT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Polarimetry</a:t>
            </a:r>
            <a:r>
              <a:rPr kumimoji="0" lang="it-IT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it-IT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Focusing</a:t>
            </a:r>
            <a:r>
              <a:rPr kumimoji="0" lang="it-IT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Array</a:t>
            </a:r>
            <a:endParaRPr kumimoji="0" lang="it-IT" sz="31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4" name="Segnaposto contenuto 2"/>
          <p:cNvSpPr txBox="1">
            <a:spLocks/>
          </p:cNvSpPr>
          <p:nvPr/>
        </p:nvSpPr>
        <p:spPr>
          <a:xfrm>
            <a:off x="333375" y="3659668"/>
            <a:ext cx="6324600" cy="288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Focal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imaging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polarimeter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optics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with 5.25m FL</a:t>
            </a: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Imaging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PSF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 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20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arcsec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 HPD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61950" indent="-3619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solidFill>
                  <a:srgbClr val="FF0000"/>
                </a:solidFill>
              </a:rPr>
              <a:t>Total effective area: 900 cm</a:t>
            </a:r>
            <a:r>
              <a:rPr lang="it-IT" sz="2000" baseline="30000" dirty="0">
                <a:solidFill>
                  <a:srgbClr val="FF0000"/>
                </a:solidFill>
              </a:rPr>
              <a:t>2</a:t>
            </a:r>
            <a:r>
              <a:rPr lang="it-IT" sz="2000" dirty="0">
                <a:solidFill>
                  <a:srgbClr val="FF0000"/>
                </a:solidFill>
              </a:rPr>
              <a:t> @2 keV (includes QE)</a:t>
            </a: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Gas Pixel Detector: single photon, &lt;100µs</a:t>
            </a: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band: 2-10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keV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resolution: 20% FWHM @6 keV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/>
          <a:srcRect l="2196"/>
          <a:stretch/>
        </p:blipFill>
        <p:spPr>
          <a:xfrm>
            <a:off x="6961563" y="4801627"/>
            <a:ext cx="2144441" cy="1902415"/>
          </a:xfrm>
          <a:prstGeom prst="rect">
            <a:avLst/>
          </a:prstGeom>
        </p:spPr>
      </p:pic>
      <p:cxnSp>
        <p:nvCxnSpPr>
          <p:cNvPr id="6" name="Connettore diritto 5"/>
          <p:cNvCxnSpPr/>
          <p:nvPr/>
        </p:nvCxnSpPr>
        <p:spPr>
          <a:xfrm>
            <a:off x="4750676" y="2154621"/>
            <a:ext cx="1676449" cy="3885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1530122"/>
            <a:ext cx="2643736" cy="1974915"/>
          </a:xfrm>
          <a:prstGeom prst="rect">
            <a:avLst/>
          </a:prstGeom>
        </p:spPr>
      </p:pic>
      <p:pic>
        <p:nvPicPr>
          <p:cNvPr id="10" name="Immagin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693" y="953917"/>
            <a:ext cx="609041" cy="35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215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7767"/>
            <a:ext cx="7886700" cy="889742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XIPE, IXPE</a:t>
            </a:r>
            <a:endParaRPr lang="it-IT" sz="3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037" y="5832449"/>
            <a:ext cx="127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XIPE (ESA)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053AF1-A06F-46AB-9E8C-6D5E8DFB59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5" t="6388" r="14456" b="8056"/>
          <a:stretch/>
        </p:blipFill>
        <p:spPr>
          <a:xfrm rot="16705752">
            <a:off x="4228986" y="1867359"/>
            <a:ext cx="4085705" cy="38133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016" y="1655395"/>
            <a:ext cx="1719900" cy="3998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8207" y="3976513"/>
            <a:ext cx="191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IXPE (NASA)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68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ounded Rectangle 62"/>
          <p:cNvSpPr/>
          <p:nvPr/>
        </p:nvSpPr>
        <p:spPr>
          <a:xfrm>
            <a:off x="3886114" y="2029767"/>
            <a:ext cx="2751718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Payload Components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96012-2B44-4591-A97B-0885553DF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1672046"/>
            <a:ext cx="6019800" cy="42015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5FDE14-2FAD-40E5-9ED6-7372C280A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353" y="1689454"/>
            <a:ext cx="6090000" cy="42186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FB86C9-C813-4CA6-984D-518D11F9B764}"/>
              </a:ext>
            </a:extLst>
          </p:cNvPr>
          <p:cNvSpPr txBox="1"/>
          <p:nvPr/>
        </p:nvSpPr>
        <p:spPr>
          <a:xfrm>
            <a:off x="2595369" y="4768006"/>
            <a:ext cx="1445799" cy="4586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Deployable Boom with Thermal Sock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8724F5-5326-45F2-A51C-4931C70101B4}"/>
              </a:ext>
            </a:extLst>
          </p:cNvPr>
          <p:cNvSpPr txBox="1"/>
          <p:nvPr/>
        </p:nvSpPr>
        <p:spPr>
          <a:xfrm>
            <a:off x="3325206" y="5178105"/>
            <a:ext cx="11243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(3) MMSS Launch Locks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CA934C-301C-4757-91E8-B79D41504D52}"/>
              </a:ext>
            </a:extLst>
          </p:cNvPr>
          <p:cNvSpPr txBox="1"/>
          <p:nvPr/>
        </p:nvSpPr>
        <p:spPr>
          <a:xfrm>
            <a:off x="5294139" y="2594394"/>
            <a:ext cx="13436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(3) Detector Units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8A23AA-7EED-443E-9C4E-BB131F23C882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4041168" y="4203221"/>
            <a:ext cx="618293" cy="7941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06F501B-2F12-4267-A4DA-DF55D4CFF85A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4449525" y="5178105"/>
            <a:ext cx="1480934" cy="23083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FA2F943-D2B4-4C50-B093-5B18135516E7}"/>
              </a:ext>
            </a:extLst>
          </p:cNvPr>
          <p:cNvSpPr txBox="1"/>
          <p:nvPr/>
        </p:nvSpPr>
        <p:spPr>
          <a:xfrm>
            <a:off x="7588862" y="5004548"/>
            <a:ext cx="156854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Detectors Service Unit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15CA6B-0F65-4C94-93A0-1A89381099A9}"/>
              </a:ext>
            </a:extLst>
          </p:cNvPr>
          <p:cNvSpPr txBox="1"/>
          <p:nvPr/>
        </p:nvSpPr>
        <p:spPr>
          <a:xfrm>
            <a:off x="4804999" y="5873578"/>
            <a:ext cx="120135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Metrology Target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D7F176-4030-4276-B72C-D999276A96A9}"/>
              </a:ext>
            </a:extLst>
          </p:cNvPr>
          <p:cNvSpPr txBox="1"/>
          <p:nvPr/>
        </p:nvSpPr>
        <p:spPr>
          <a:xfrm>
            <a:off x="3886113" y="5621496"/>
            <a:ext cx="1218603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(3) MMSS Bipods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71B90D0-1AB9-4B5C-94CC-75D3B139CB3D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5104716" y="5408937"/>
            <a:ext cx="1090026" cy="35105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A734A6-E4D2-4E28-8736-2E2E10F6E4F4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5965985" y="2871393"/>
            <a:ext cx="979832" cy="165497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4DD51F2-0EF6-4D60-B49A-1B591ED29888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6006354" y="4811815"/>
            <a:ext cx="1367655" cy="12002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75F2418-2B0B-4A94-A66C-FCFADF7B5765}"/>
              </a:ext>
            </a:extLst>
          </p:cNvPr>
          <p:cNvCxnSpPr>
            <a:cxnSpLocks/>
          </p:cNvCxnSpPr>
          <p:nvPr/>
        </p:nvCxnSpPr>
        <p:spPr>
          <a:xfrm flipH="1">
            <a:off x="7541635" y="5233371"/>
            <a:ext cx="814555" cy="1740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CD3A9A4-FCE1-485B-A7EA-7C0662252F23}"/>
              </a:ext>
            </a:extLst>
          </p:cNvPr>
          <p:cNvSpPr txBox="1"/>
          <p:nvPr/>
        </p:nvSpPr>
        <p:spPr>
          <a:xfrm>
            <a:off x="1750462" y="4408871"/>
            <a:ext cx="187573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Tip-Tilt-Rotate Mechanism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3F6E02-88C4-48FC-8A2B-140EDD9948D9}"/>
              </a:ext>
            </a:extLst>
          </p:cNvPr>
          <p:cNvSpPr txBox="1"/>
          <p:nvPr/>
        </p:nvSpPr>
        <p:spPr>
          <a:xfrm>
            <a:off x="1054855" y="3796226"/>
            <a:ext cx="128913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Metrology Camera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BFD6D0-7858-4FC8-A762-233E56D8C96E}"/>
              </a:ext>
            </a:extLst>
          </p:cNvPr>
          <p:cNvSpPr txBox="1"/>
          <p:nvPr/>
        </p:nvSpPr>
        <p:spPr>
          <a:xfrm>
            <a:off x="4083222" y="2244612"/>
            <a:ext cx="1847237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Mirror Module Assembly (3)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49F09B-0DB4-4FE2-98EE-AC2665B9F428}"/>
              </a:ext>
            </a:extLst>
          </p:cNvPr>
          <p:cNvSpPr txBox="1"/>
          <p:nvPr/>
        </p:nvSpPr>
        <p:spPr>
          <a:xfrm>
            <a:off x="421680" y="3519227"/>
            <a:ext cx="90441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MMSS Deck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CC1E56-9CEB-4B8A-BC93-1DDB0B4C1BE8}"/>
              </a:ext>
            </a:extLst>
          </p:cNvPr>
          <p:cNvSpPr txBox="1"/>
          <p:nvPr/>
        </p:nvSpPr>
        <p:spPr>
          <a:xfrm>
            <a:off x="1654026" y="4110892"/>
            <a:ext cx="132959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MMSS Center Tube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2E6197D-AF2B-43E3-A89A-AE3514B03FD5}"/>
              </a:ext>
            </a:extLst>
          </p:cNvPr>
          <p:cNvCxnSpPr>
            <a:cxnSpLocks/>
            <a:stCxn id="29" idx="1"/>
          </p:cNvCxnSpPr>
          <p:nvPr/>
        </p:nvCxnSpPr>
        <p:spPr>
          <a:xfrm flipH="1" flipV="1">
            <a:off x="2884851" y="2215551"/>
            <a:ext cx="1198371" cy="16756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7D8BDD8-F3C8-43D9-BC75-81A0AAB16B25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2343990" y="2594394"/>
            <a:ext cx="481498" cy="13403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6127941-A4E9-42AD-882C-4051D58F4D9D}"/>
              </a:ext>
            </a:extLst>
          </p:cNvPr>
          <p:cNvCxnSpPr>
            <a:cxnSpLocks/>
            <a:stCxn id="32" idx="3"/>
          </p:cNvCxnSpPr>
          <p:nvPr/>
        </p:nvCxnSpPr>
        <p:spPr>
          <a:xfrm flipH="1" flipV="1">
            <a:off x="2908217" y="2789186"/>
            <a:ext cx="75404" cy="146020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AEE2A25-4AFA-4E38-BEF1-46435AE28B95}"/>
              </a:ext>
            </a:extLst>
          </p:cNvPr>
          <p:cNvCxnSpPr>
            <a:cxnSpLocks/>
            <a:stCxn id="27" idx="3"/>
          </p:cNvCxnSpPr>
          <p:nvPr/>
        </p:nvCxnSpPr>
        <p:spPr>
          <a:xfrm flipH="1" flipV="1">
            <a:off x="3245969" y="3103068"/>
            <a:ext cx="380223" cy="144430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F262344-722A-4382-9F3B-4D9B8349BD29}"/>
              </a:ext>
            </a:extLst>
          </p:cNvPr>
          <p:cNvCxnSpPr>
            <a:cxnSpLocks/>
            <a:stCxn id="31" idx="3"/>
          </p:cNvCxnSpPr>
          <p:nvPr/>
        </p:nvCxnSpPr>
        <p:spPr>
          <a:xfrm flipV="1">
            <a:off x="1326095" y="2944167"/>
            <a:ext cx="617720" cy="71356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/>
          <p:cNvSpPr/>
          <p:nvPr/>
        </p:nvSpPr>
        <p:spPr>
          <a:xfrm>
            <a:off x="4011047" y="2108711"/>
            <a:ext cx="2741445" cy="8528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751564" y="1780678"/>
            <a:ext cx="127688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Telescopes (3)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519" y="2224758"/>
            <a:ext cx="452644" cy="308355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1666601" y="4882794"/>
            <a:ext cx="1114144" cy="280151"/>
            <a:chOff x="339722" y="1237020"/>
            <a:chExt cx="1114144" cy="280151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9722" y="1242851"/>
              <a:ext cx="278477" cy="27432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5843" y="1237020"/>
              <a:ext cx="798023" cy="274320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783223" y="4432781"/>
            <a:ext cx="1114144" cy="280151"/>
            <a:chOff x="339722" y="1237020"/>
            <a:chExt cx="1114144" cy="280151"/>
          </a:xfrm>
        </p:grpSpPr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9722" y="1242851"/>
              <a:ext cx="278477" cy="27432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5843" y="1237020"/>
              <a:ext cx="798023" cy="274320"/>
            </a:xfrm>
            <a:prstGeom prst="rect">
              <a:avLst/>
            </a:prstGeom>
          </p:spPr>
        </p:pic>
      </p:grpSp>
      <p:pic>
        <p:nvPicPr>
          <p:cNvPr id="73" name="Picture 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171" y="3521906"/>
            <a:ext cx="278477" cy="27432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5890986"/>
            <a:ext cx="278477" cy="27432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0076" y="5632358"/>
            <a:ext cx="278477" cy="27432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7603" y="5270280"/>
            <a:ext cx="278477" cy="27432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942" y="4114697"/>
            <a:ext cx="278477" cy="27432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12" y="2121803"/>
            <a:ext cx="278477" cy="27432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1049F09B-0DB4-4FE2-98EE-AC2665B9F428}"/>
              </a:ext>
            </a:extLst>
          </p:cNvPr>
          <p:cNvSpPr txBox="1"/>
          <p:nvPr/>
        </p:nvSpPr>
        <p:spPr>
          <a:xfrm>
            <a:off x="391189" y="2128467"/>
            <a:ext cx="1029449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X-Ray Shields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F262344-722A-4382-9F3B-4D9B8349BD29}"/>
              </a:ext>
            </a:extLst>
          </p:cNvPr>
          <p:cNvCxnSpPr>
            <a:cxnSpLocks/>
            <a:stCxn id="79" idx="3"/>
          </p:cNvCxnSpPr>
          <p:nvPr/>
        </p:nvCxnSpPr>
        <p:spPr>
          <a:xfrm flipV="1">
            <a:off x="1420638" y="1871282"/>
            <a:ext cx="920208" cy="39568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381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5836" y="4878655"/>
            <a:ext cx="1243692" cy="182896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972647" y="935561"/>
            <a:ext cx="673624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Accomplish the science through integrated system of Telescopes and structure alignment components.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DA053AF1-A06F-46AB-9E8C-6D5E8DFB592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5" t="6388" r="14456" b="8056"/>
          <a:stretch/>
        </p:blipFill>
        <p:spPr>
          <a:xfrm rot="16020626">
            <a:off x="6923531" y="1665333"/>
            <a:ext cx="2278584" cy="212667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9698" y="2655578"/>
            <a:ext cx="1243692" cy="1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75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Detector Unit: Grand Summary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5347246" y="1581983"/>
            <a:ext cx="3657599" cy="4850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3038" indent="-173038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574675" indent="-3476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sz="18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854075" indent="-2794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sz="16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141413" indent="-287338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sz="16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489075" indent="-287338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 Narrow" pitchFamily="34" charset="0"/>
              <a:buChar char="—"/>
              <a:defRPr sz="1600" b="1" kern="1200" baseline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INFN</a:t>
            </a:r>
          </a:p>
          <a:p>
            <a:pPr marL="574675" marR="0" lvl="1" indent="-347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 Narrow" pitchFamily="34" charset="0"/>
              <a:buChar char="—"/>
              <a:tabLst/>
              <a:defRPr/>
            </a:pP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GPD and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associated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thermal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ctrl</a:t>
            </a:r>
            <a:endParaRPr kumimoji="0" lang="it-IT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574675" marR="0" lvl="1" indent="-347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 Narrow" pitchFamily="34" charset="0"/>
              <a:buChar char="—"/>
              <a:tabLst/>
              <a:defRPr/>
            </a:pP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DAQ and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low-voltage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boards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and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associated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backplane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(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through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OHB-I)</a:t>
            </a:r>
          </a:p>
          <a:p>
            <a:pPr marL="574675" marR="0" lvl="1" indent="-347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 Narrow" pitchFamily="34" charset="0"/>
              <a:buChar char="—"/>
              <a:tabLst/>
              <a:defRPr/>
            </a:pP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Stray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-light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collimator</a:t>
            </a:r>
            <a:endParaRPr kumimoji="0" lang="it-IT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IAPS</a:t>
            </a:r>
          </a:p>
          <a:p>
            <a:pPr marL="574675" marR="0" lvl="1" indent="-347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 Narrow" pitchFamily="34" charset="0"/>
              <a:buChar char="—"/>
              <a:tabLst/>
              <a:defRPr/>
            </a:pPr>
            <a:r>
              <a:rPr kumimoji="0" lang="it-IT" sz="1800" b="1" i="0" u="none" strike="noStrike" kern="120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Calibration</a:t>
            </a:r>
            <a:r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set</a:t>
            </a:r>
            <a:endParaRPr kumimoji="0" lang="it-IT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574675" marR="0" lvl="1" indent="-347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 Narrow" pitchFamily="34" charset="0"/>
              <a:buChar char="—"/>
              <a:tabLst/>
              <a:defRPr/>
            </a:pP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UV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filter</a:t>
            </a:r>
            <a:endParaRPr kumimoji="0" lang="it-IT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OHB-I</a:t>
            </a:r>
          </a:p>
          <a:p>
            <a:pPr marL="574675" marR="0" lvl="1" indent="-347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 Narrow" pitchFamily="34" charset="0"/>
              <a:buChar char="—"/>
              <a:tabLst/>
              <a:defRPr/>
            </a:pP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High-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voltage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board</a:t>
            </a:r>
            <a:endParaRPr kumimoji="0" lang="it-IT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574675" marR="0" lvl="1" indent="-347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SzTx/>
              <a:buFont typeface="Arial Narrow" pitchFamily="34" charset="0"/>
              <a:buChar char="—"/>
              <a:tabLst/>
              <a:defRPr/>
            </a:pP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Filter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and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calibration</a:t>
            </a: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wheel</a:t>
            </a:r>
            <a:endParaRPr kumimoji="0" lang="it-IT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7" t="3055" r="33097" b="2059"/>
          <a:stretch/>
        </p:blipFill>
        <p:spPr>
          <a:xfrm>
            <a:off x="810039" y="979004"/>
            <a:ext cx="2639338" cy="555895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134071" y="1486411"/>
            <a:ext cx="1742470" cy="345103"/>
          </a:xfrm>
          <a:prstGeom prst="roundRect">
            <a:avLst>
              <a:gd name="adj" fmla="val 3463"/>
            </a:avLst>
          </a:prstGeom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Stray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-light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collimator</a:t>
            </a: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480280" y="2692157"/>
            <a:ext cx="2310661" cy="345103"/>
          </a:xfrm>
          <a:prstGeom prst="roundRect">
            <a:avLst>
              <a:gd name="adj" fmla="val 3463"/>
            </a:avLst>
          </a:prstGeom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Filter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and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Calibration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wheel</a:t>
            </a: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81769" y="3624994"/>
            <a:ext cx="853841" cy="345103"/>
          </a:xfrm>
          <a:prstGeom prst="roundRect">
            <a:avLst>
              <a:gd name="adj" fmla="val 3463"/>
            </a:avLst>
          </a:prstGeom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Housing</a:t>
            </a: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392485" y="4407614"/>
            <a:ext cx="612821" cy="345103"/>
          </a:xfrm>
          <a:prstGeom prst="roundRect">
            <a:avLst>
              <a:gd name="adj" fmla="val 3463"/>
            </a:avLst>
          </a:prstGeom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GPD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197561" y="5376276"/>
            <a:ext cx="1979746" cy="345103"/>
          </a:xfrm>
          <a:prstGeom prst="roundRect">
            <a:avLst>
              <a:gd name="adj" fmla="val 3463"/>
            </a:avLst>
          </a:prstGeom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Back-end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electronics</a:t>
            </a: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3249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0660" y="2908415"/>
            <a:ext cx="7886700" cy="889742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Grazie dell’attenzione</a:t>
            </a:r>
            <a:endParaRPr lang="it-IT" sz="3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396600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m</a:t>
            </a:r>
            <a:r>
              <a:rPr lang="it-IT" sz="2400" dirty="0" smtClean="0"/>
              <a:t>arco.feroci@iaps.inaf.it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673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75620"/>
            <a:ext cx="8229600" cy="760236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 smtClean="0">
                <a:solidFill>
                  <a:schemeClr val="accent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rPr>
              <a:t>Dense Matter White Paper</a:t>
            </a:r>
            <a:endParaRPr lang="en-GB" sz="3600" b="1" dirty="0">
              <a:solidFill>
                <a:schemeClr val="accent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2655" y="1743828"/>
            <a:ext cx="4143782" cy="3022771"/>
            <a:chOff x="378154" y="2286000"/>
            <a:chExt cx="6076950" cy="4105275"/>
          </a:xfrm>
        </p:grpSpPr>
        <p:pic>
          <p:nvPicPr>
            <p:cNvPr id="6" name="Content Placeholder 3"/>
            <p:cNvPicPr>
              <a:picLocks noChangeAspect="1"/>
            </p:cNvPicPr>
            <p:nvPr/>
          </p:nvPicPr>
          <p:blipFill rotWithShape="1">
            <a:blip r:embed="rId2" cstate="print">
              <a:lum bright="-10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2" t="128" r="3735" b="-741"/>
            <a:stretch/>
          </p:blipFill>
          <p:spPr bwMode="auto">
            <a:xfrm>
              <a:off x="378154" y="2286000"/>
              <a:ext cx="6076950" cy="410527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7" name="Rounded Rectangle 6"/>
            <p:cNvSpPr/>
            <p:nvPr/>
          </p:nvSpPr>
          <p:spPr>
            <a:xfrm>
              <a:off x="3252788" y="5102225"/>
              <a:ext cx="2305050" cy="720725"/>
            </a:xfrm>
            <a:prstGeom prst="roundRect">
              <a:avLst/>
            </a:prstGeom>
            <a:noFill/>
            <a:ln w="571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73512" y="5175249"/>
              <a:ext cx="1057306" cy="621036"/>
            </a:xfrm>
            <a:prstGeom prst="rect">
              <a:avLst/>
            </a:prstGeom>
            <a:noFill/>
            <a:ln w="38100" cmpd="sng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Neutron Stars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flipH="1">
              <a:off x="5643553" y="4501839"/>
              <a:ext cx="806454" cy="1637278"/>
            </a:xfrm>
            <a:prstGeom prst="rect">
              <a:avLst/>
            </a:prstGeom>
            <a:solidFill>
              <a:srgbClr val="FFFFFF"/>
            </a:solidFill>
            <a:ln w="38100" cmpd="sng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eXTP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2191531" y="2286000"/>
              <a:ext cx="2826735" cy="621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charset="0"/>
                  <a:ea typeface="ＭＳ Ｐゴシック" charset="0"/>
                  <a:cs typeface="Verdana" charset="0"/>
                </a:rPr>
                <a:t>QCD diagram</a:t>
              </a:r>
            </a:p>
          </p:txBody>
        </p:sp>
      </p:grpSp>
      <p:pic>
        <p:nvPicPr>
          <p:cNvPr id="11" name="Picture 7" descr="Pres_fig3.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r="17438" b="45042"/>
          <a:stretch>
            <a:fillRect/>
          </a:stretch>
        </p:blipFill>
        <p:spPr bwMode="auto">
          <a:xfrm>
            <a:off x="4937888" y="1670843"/>
            <a:ext cx="3330164" cy="340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4"/>
          <p:cNvSpPr txBox="1"/>
          <p:nvPr/>
        </p:nvSpPr>
        <p:spPr>
          <a:xfrm>
            <a:off x="7134566" y="2714948"/>
            <a:ext cx="355131" cy="184666"/>
          </a:xfrm>
          <a:prstGeom prst="rect">
            <a:avLst/>
          </a:prstGeom>
          <a:solidFill>
            <a:srgbClr val="E6E6E6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eXTP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80994" y="2039007"/>
            <a:ext cx="16680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M-R</a:t>
            </a:r>
          </a:p>
        </p:txBody>
      </p:sp>
    </p:spTree>
    <p:extLst>
      <p:ext uri="{BB962C8B-B14F-4D97-AF65-F5344CB8AC3E}">
        <p14:creationId xmlns:p14="http://schemas.microsoft.com/office/powerpoint/2010/main" val="251885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104" y="1484784"/>
            <a:ext cx="3942181" cy="38377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907704" y="944724"/>
            <a:ext cx="389962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FF"/>
                </a:solidFill>
                <a:latin typeface="Verdana"/>
                <a:cs typeface="Verdana"/>
              </a:rPr>
              <a:t>Stellar structure equations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372" y="1484784"/>
            <a:ext cx="3931011" cy="38381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942418" y="1700808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66FF"/>
                </a:solidFill>
                <a:latin typeface="Verdana"/>
                <a:cs typeface="Verdana"/>
              </a:rPr>
              <a:t>EOS</a:t>
            </a:r>
            <a:endParaRPr lang="en-US" sz="2000" b="1" dirty="0">
              <a:solidFill>
                <a:srgbClr val="3366FF"/>
              </a:solidFill>
              <a:latin typeface="Verdana"/>
              <a:cs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6116" y="170080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66FF"/>
                </a:solidFill>
                <a:latin typeface="Verdana"/>
                <a:cs typeface="Verdana"/>
              </a:rPr>
              <a:t>Mass-Radius (M-R)</a:t>
            </a:r>
            <a:endParaRPr lang="en-US" sz="2000" b="1" dirty="0">
              <a:solidFill>
                <a:srgbClr val="3366FF"/>
              </a:solidFill>
              <a:latin typeface="Verdana"/>
              <a:cs typeface="Verdan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5445224"/>
            <a:ext cx="741682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cap="small" dirty="0" smtClean="0">
                <a:solidFill>
                  <a:prstClr val="black"/>
                </a:solidFill>
                <a:latin typeface="Verdana"/>
                <a:cs typeface="Verdana"/>
              </a:rPr>
              <a:t>LOFT must measure </a:t>
            </a:r>
            <a:r>
              <a:rPr lang="en-US" b="1" cap="small" dirty="0" smtClean="0">
                <a:solidFill>
                  <a:prstClr val="black"/>
                </a:solidFill>
                <a:latin typeface="Verdana"/>
                <a:cs typeface="Verdana"/>
              </a:rPr>
              <a:t>both M and R </a:t>
            </a:r>
            <a:r>
              <a:rPr lang="en-US" cap="small" dirty="0" smtClean="0">
                <a:solidFill>
                  <a:prstClr val="black"/>
                </a:solidFill>
                <a:latin typeface="Verdana"/>
                <a:cs typeface="Verdana"/>
              </a:rPr>
              <a:t>to </a:t>
            </a:r>
            <a:r>
              <a:rPr lang="en-US" b="1" cap="small" dirty="0" smtClean="0">
                <a:solidFill>
                  <a:prstClr val="black"/>
                </a:solidFill>
                <a:latin typeface="Verdana"/>
                <a:cs typeface="Verdana"/>
              </a:rPr>
              <a:t>high precision </a:t>
            </a:r>
          </a:p>
          <a:p>
            <a:pPr algn="ctr"/>
            <a:r>
              <a:rPr lang="en-US" cap="small" dirty="0" smtClean="0">
                <a:solidFill>
                  <a:prstClr val="black"/>
                </a:solidFill>
                <a:latin typeface="Verdana"/>
                <a:cs typeface="Verdana"/>
              </a:rPr>
              <a:t>(low statistical and systematic errors) for a </a:t>
            </a:r>
            <a:r>
              <a:rPr lang="en-US" b="1" cap="small" dirty="0" smtClean="0">
                <a:solidFill>
                  <a:prstClr val="black"/>
                </a:solidFill>
                <a:latin typeface="Verdana"/>
                <a:cs typeface="Verdana"/>
              </a:rPr>
              <a:t>range of M</a:t>
            </a:r>
            <a:r>
              <a:rPr lang="en-US" cap="small" dirty="0" smtClean="0">
                <a:solidFill>
                  <a:prstClr val="black"/>
                </a:solidFill>
                <a:latin typeface="Verdana"/>
                <a:cs typeface="Verdana"/>
              </a:rPr>
              <a:t>.  </a:t>
            </a:r>
          </a:p>
        </p:txBody>
      </p:sp>
      <p:sp>
        <p:nvSpPr>
          <p:cNvPr id="15" name="U-Turn Arrow 14"/>
          <p:cNvSpPr/>
          <p:nvPr/>
        </p:nvSpPr>
        <p:spPr>
          <a:xfrm>
            <a:off x="1183892" y="580986"/>
            <a:ext cx="5328592" cy="864096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6363" y="69013"/>
            <a:ext cx="7778005" cy="276999"/>
          </a:xfrm>
        </p:spPr>
        <p:txBody>
          <a:bodyPr/>
          <a:lstStyle/>
          <a:p>
            <a:r>
              <a:rPr lang="en-US" dirty="0" smtClean="0"/>
              <a:t>Strong force, </a:t>
            </a:r>
            <a:r>
              <a:rPr lang="en-US" dirty="0"/>
              <a:t>equation of state, and </a:t>
            </a:r>
            <a:r>
              <a:rPr lang="en-US" dirty="0" smtClean="0"/>
              <a:t>mass</a:t>
            </a:r>
            <a:r>
              <a:rPr lang="en-US" dirty="0"/>
              <a:t>-radius </a:t>
            </a:r>
            <a:r>
              <a:rPr lang="en-US" dirty="0" smtClean="0"/>
              <a:t>relation</a:t>
            </a:r>
            <a:endParaRPr lang="en-US" dirty="0"/>
          </a:p>
        </p:txBody>
      </p:sp>
      <p:sp>
        <p:nvSpPr>
          <p:cNvPr id="12" name="U-Turn Arrow 11"/>
          <p:cNvSpPr/>
          <p:nvPr/>
        </p:nvSpPr>
        <p:spPr>
          <a:xfrm flipH="1">
            <a:off x="1086434" y="580986"/>
            <a:ext cx="5328592" cy="864096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410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0" grpId="0"/>
      <p:bldP spid="11" grpId="0" animBg="1"/>
      <p:bldP spid="15" grpId="0" animBg="1"/>
      <p:bldP spid="15" grpId="1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201882" y="1561311"/>
            <a:ext cx="8585858" cy="354507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Enabling Technology: Large-area Silicon Drift Detector e PixDD</a:t>
            </a:r>
            <a:b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it-IT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Diagnostics: High-throughput X-ray spectral-timing (0.5-30 keV)</a:t>
            </a:r>
            <a:endParaRPr lang="it-IT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5041900" y="1182469"/>
            <a:ext cx="3695700" cy="1991812"/>
            <a:chOff x="7270728" y="1495528"/>
            <a:chExt cx="4149998" cy="2731484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70728" y="1495528"/>
              <a:ext cx="4149998" cy="273148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7792903" y="1685331"/>
              <a:ext cx="2327002" cy="37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prstClr val="black"/>
                  </a:solidFill>
                  <a:latin typeface="Verdana"/>
                  <a:cs typeface="Verdana"/>
                </a:rPr>
                <a:t>Motta et al. 2013</a:t>
              </a:r>
            </a:p>
          </p:txBody>
        </p:sp>
      </p:grpSp>
      <p:sp>
        <p:nvSpPr>
          <p:cNvPr id="32" name="Content Placeholder 2"/>
          <p:cNvSpPr txBox="1">
            <a:spLocks/>
          </p:cNvSpPr>
          <p:nvPr/>
        </p:nvSpPr>
        <p:spPr>
          <a:xfrm>
            <a:off x="4445000" y="3723720"/>
            <a:ext cx="4584700" cy="19685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Strong gravity dynamical frequencies </a:t>
            </a:r>
            <a:r>
              <a:rPr lang="en-US" sz="1800" u="sng" dirty="0">
                <a:solidFill>
                  <a:prstClr val="black"/>
                </a:solidFill>
                <a:latin typeface="Verdana"/>
                <a:cs typeface="Verdana"/>
              </a:rPr>
              <a:t>just</a:t>
            </a:r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 detected in current (RXTE) data</a:t>
            </a:r>
          </a:p>
          <a:p>
            <a:r>
              <a:rPr lang="en-US" sz="1800" dirty="0" err="1">
                <a:solidFill>
                  <a:prstClr val="black"/>
                </a:solidFill>
                <a:latin typeface="Verdana"/>
                <a:cs typeface="Verdana"/>
              </a:rPr>
              <a:t>eXTP</a:t>
            </a:r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 diagnoses strong field gravity very precisely by:</a:t>
            </a:r>
          </a:p>
          <a:p>
            <a:pPr lvl="1"/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timing of the </a:t>
            </a:r>
            <a:r>
              <a:rPr lang="en-US" sz="1800" u="sng" dirty="0">
                <a:solidFill>
                  <a:prstClr val="black"/>
                </a:solidFill>
                <a:latin typeface="Verdana"/>
                <a:cs typeface="Verdana"/>
              </a:rPr>
              <a:t>flux variations</a:t>
            </a:r>
          </a:p>
          <a:p>
            <a:pPr lvl="1"/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time resolved </a:t>
            </a:r>
            <a:r>
              <a:rPr lang="en-US" sz="1800" u="sng" dirty="0">
                <a:solidFill>
                  <a:prstClr val="black"/>
                </a:solidFill>
                <a:latin typeface="Verdana"/>
                <a:cs typeface="Verdana"/>
              </a:rPr>
              <a:t>spectroscopy</a:t>
            </a:r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at very high signal to noise</a:t>
            </a:r>
          </a:p>
          <a:p>
            <a:pPr marL="400050"/>
            <a:r>
              <a:rPr lang="en-US" sz="1800" dirty="0">
                <a:solidFill>
                  <a:prstClr val="black"/>
                </a:solidFill>
                <a:latin typeface="Verdana"/>
                <a:cs typeface="Verdana"/>
              </a:rPr>
              <a:t>Uses known phenomena</a:t>
            </a:r>
          </a:p>
          <a:p>
            <a:pPr marL="57150" indent="0">
              <a:buFont typeface="Arial" pitchFamily="34" charset="0"/>
              <a:buNone/>
            </a:pPr>
            <a:r>
              <a:rPr lang="en-US" sz="2200" dirty="0">
                <a:solidFill>
                  <a:prstClr val="black"/>
                </a:solidFill>
                <a:latin typeface="Verdana"/>
                <a:cs typeface="Verdana"/>
              </a:rPr>
              <a:t>		</a:t>
            </a: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-23554" y="33140"/>
            <a:ext cx="9144000" cy="838200"/>
          </a:xfrm>
        </p:spPr>
        <p:txBody>
          <a:bodyPr/>
          <a:lstStyle/>
          <a:p>
            <a:r>
              <a:rPr lang="en-US" altLang="zh-CN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Spectral-Timing for strong field gravity</a:t>
            </a:r>
            <a:endParaRPr lang="zh-CN" altLang="en-US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700" y="842744"/>
            <a:ext cx="4139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Verdana"/>
                <a:cs typeface="Verdana"/>
              </a:rPr>
              <a:t>General Relativity predicts precise</a:t>
            </a:r>
          </a:p>
          <a:p>
            <a:r>
              <a:rPr lang="en-US" dirty="0">
                <a:solidFill>
                  <a:prstClr val="black"/>
                </a:solidFill>
                <a:latin typeface="Verdana"/>
                <a:cs typeface="Verdana"/>
              </a:rPr>
              <a:t>orbital and </a:t>
            </a:r>
            <a:r>
              <a:rPr lang="en-US" dirty="0" err="1">
                <a:solidFill>
                  <a:prstClr val="black"/>
                </a:solidFill>
                <a:latin typeface="Verdana"/>
                <a:cs typeface="Verdana"/>
              </a:rPr>
              <a:t>epicyclic</a:t>
            </a:r>
            <a:r>
              <a:rPr lang="en-US" dirty="0">
                <a:solidFill>
                  <a:prstClr val="black"/>
                </a:solidFill>
                <a:latin typeface="Verdana"/>
                <a:cs typeface="Verdana"/>
              </a:rPr>
              <a:t> frequencies </a:t>
            </a:r>
          </a:p>
          <a:p>
            <a:r>
              <a:rPr lang="en-US" dirty="0">
                <a:solidFill>
                  <a:prstClr val="black"/>
                </a:solidFill>
                <a:latin typeface="Verdana"/>
                <a:cs typeface="Verdana"/>
              </a:rPr>
              <a:t>at each radius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7001" y="5754469"/>
            <a:ext cx="431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Verdana"/>
                <a:cs typeface="Verdana"/>
              </a:rPr>
              <a:t>Orbiting inhomogeneities make frequencies observable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4953000" y="2541369"/>
            <a:ext cx="647700" cy="7239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660652" y="1729599"/>
            <a:ext cx="4152900" cy="2524125"/>
            <a:chOff x="-1660849" y="1044541"/>
            <a:chExt cx="4457700" cy="221157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7"/>
            <a:srcRect l="2237" t="45522" r="2444"/>
            <a:stretch/>
          </p:blipFill>
          <p:spPr>
            <a:xfrm>
              <a:off x="-1660849" y="1044541"/>
              <a:ext cx="4457700" cy="221157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-673131" y="1145144"/>
              <a:ext cx="3286558" cy="5662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Verdana"/>
                  <a:cs typeface="Verdana"/>
                </a:rPr>
                <a:t>  </a:t>
              </a:r>
              <a:r>
                <a:rPr lang="en-US" dirty="0" err="1">
                  <a:solidFill>
                    <a:prstClr val="black"/>
                  </a:solidFill>
                  <a:latin typeface="Verdana"/>
                  <a:cs typeface="Verdana"/>
                </a:rPr>
                <a:t>eXTP</a:t>
              </a:r>
              <a:r>
                <a:rPr lang="en-US" dirty="0">
                  <a:solidFill>
                    <a:prstClr val="black"/>
                  </a:solidFill>
                  <a:latin typeface="Verdana"/>
                  <a:cs typeface="Verdana"/>
                </a:rPr>
                <a:t>:</a:t>
              </a:r>
            </a:p>
            <a:p>
              <a:r>
                <a:rPr lang="en-US" dirty="0">
                  <a:solidFill>
                    <a:prstClr val="black"/>
                  </a:solidFill>
                  <a:latin typeface="Verdana"/>
                  <a:cs typeface="Verdana"/>
                </a:rPr>
                <a:t>  10x the signal to noise</a:t>
              </a:r>
            </a:p>
          </p:txBody>
        </p:sp>
      </p:grpSp>
      <p:pic>
        <p:nvPicPr>
          <p:cNvPr id="4" name="flyby-kort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8"/>
          <a:srcRect l="11904" t="-1" r="16215" b="-12502"/>
          <a:stretch/>
        </p:blipFill>
        <p:spPr>
          <a:xfrm>
            <a:off x="0" y="2254660"/>
            <a:ext cx="4019034" cy="314507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1969871"/>
            <a:ext cx="4191000" cy="3755958"/>
            <a:chOff x="7292660" y="1817213"/>
            <a:chExt cx="4233838" cy="3646037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9"/>
            <a:srcRect t="24779" b="-1"/>
            <a:stretch/>
          </p:blipFill>
          <p:spPr>
            <a:xfrm>
              <a:off x="7292660" y="1817213"/>
              <a:ext cx="4233838" cy="333184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7558961" y="5219806"/>
              <a:ext cx="1279188" cy="243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prstClr val="black"/>
                  </a:solidFill>
                  <a:latin typeface="Verdana"/>
                  <a:cs typeface="Verdana"/>
                </a:rPr>
                <a:t>Wellons</a:t>
              </a:r>
              <a:r>
                <a:rPr lang="en-US" sz="1200" dirty="0">
                  <a:solidFill>
                    <a:prstClr val="black"/>
                  </a:solidFill>
                  <a:latin typeface="Verdana"/>
                  <a:cs typeface="Verdana"/>
                </a:rPr>
                <a:t> et al. 2013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26372" y="2603837"/>
            <a:ext cx="2006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SFA </a:t>
            </a:r>
            <a:r>
              <a:rPr lang="en-US" altLang="zh-CN" sz="2400" dirty="0">
                <a:sym typeface="Wingdings" panose="05000000000000000000" pitchFamily="2" charset="2"/>
              </a:rPr>
              <a:t> 1 </a:t>
            </a:r>
            <a:r>
              <a:rPr lang="en-US" altLang="zh-CN" sz="2400" dirty="0" err="1">
                <a:sym typeface="Wingdings" panose="05000000000000000000" pitchFamily="2" charset="2"/>
              </a:rPr>
              <a:t>keV</a:t>
            </a:r>
            <a:endParaRPr lang="zh-CN" altLang="en-US" sz="2400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6F63A4-A34A-4E38-A223-062B7E8AAD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0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2" grpId="0"/>
      <p:bldP spid="3" grpId="0"/>
    </p:bldLst>
  </p:timing>
  <p:extLst mod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on_clockwise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33311" t="1621" r="19627" b="11343"/>
          <a:stretch/>
        </p:blipFill>
        <p:spPr>
          <a:xfrm>
            <a:off x="6588224" y="1916832"/>
            <a:ext cx="2238376" cy="4168801"/>
          </a:xfrm>
          <a:prstGeom prst="rect">
            <a:avLst/>
          </a:prstGeom>
        </p:spPr>
      </p:pic>
      <p:sp>
        <p:nvSpPr>
          <p:cNvPr id="12" name="Title 3"/>
          <p:cNvSpPr>
            <a:spLocks noGrp="1"/>
          </p:cNvSpPr>
          <p:nvPr>
            <p:ph type="title" idx="4294967295"/>
          </p:nvPr>
        </p:nvSpPr>
        <p:spPr bwMode="auto">
          <a:xfrm rot="16200000">
            <a:off x="5363766" y="4077395"/>
            <a:ext cx="1368425" cy="647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Abadi MT Condensed Light" charset="0"/>
                <a:ea typeface="ＭＳ Ｐゴシック" charset="0"/>
              </a:rPr>
              <a:t>Flux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6803975" y="6115926"/>
            <a:ext cx="1368425" cy="433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Abadi MT Condensed Light" charset="0"/>
                <a:ea typeface="ＭＳ Ｐゴシック" charset="0"/>
              </a:rPr>
              <a:t>Energy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299744" y="6141326"/>
            <a:ext cx="2376712" cy="0"/>
          </a:xfrm>
          <a:prstGeom prst="straightConnector1">
            <a:avLst/>
          </a:prstGeom>
          <a:ln w="19050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300192" y="2564904"/>
            <a:ext cx="0" cy="3576424"/>
          </a:xfrm>
          <a:prstGeom prst="straightConnector1">
            <a:avLst/>
          </a:prstGeom>
          <a:ln w="19050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1520" y="1556792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badi MT Condensed Light"/>
                <a:cs typeface="Abadi MT Condensed Light"/>
              </a:rPr>
              <a:t>Tell-tale sign of precession: a rocking iron line</a:t>
            </a:r>
            <a:endParaRPr lang="en-US" sz="2400" b="1" dirty="0">
              <a:latin typeface="Abadi MT Condensed Light"/>
              <a:cs typeface="Abadi MT Condensed Light"/>
            </a:endParaRPr>
          </a:p>
          <a:p>
            <a:pPr marL="342900" indent="-342900" algn="ctr">
              <a:buFont typeface="Arial"/>
              <a:buChar char="•"/>
            </a:pPr>
            <a:endParaRPr lang="en-US" sz="3200" dirty="0" smtClean="0">
              <a:latin typeface="Abadi MT Condensed Light"/>
              <a:cs typeface="Abadi MT Condensed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131694"/>
            <a:ext cx="2561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7F7F7F"/>
                </a:solidFill>
                <a:latin typeface="Abadi MT Condensed Light" charset="0"/>
                <a:cs typeface="Abadi MT Condensed Light" charset="0"/>
              </a:rPr>
              <a:t>Ingram &amp; Done (2012)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5496" y="5661248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badi MT Condensed Light"/>
                <a:cs typeface="Abadi MT Condensed Light"/>
              </a:rPr>
              <a:t>https://</a:t>
            </a:r>
            <a:r>
              <a:rPr lang="en-US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badi MT Condensed Light"/>
                <a:cs typeface="Abadi MT Condensed Light"/>
              </a:rPr>
              <a:t>www.youtube.com</a:t>
            </a:r>
            <a:r>
              <a:rPr lang="en-US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badi MT Condensed Light"/>
                <a:cs typeface="Abadi MT Condensed Light"/>
              </a:rPr>
              <a:t>/</a:t>
            </a:r>
            <a:r>
              <a:rPr lang="en-US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badi MT Condensed Light"/>
                <a:cs typeface="Abadi MT Condensed Light"/>
              </a:rPr>
              <a:t>watch?v</a:t>
            </a:r>
            <a:r>
              <a:rPr lang="en-US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badi MT Condensed Light"/>
                <a:cs typeface="Abadi MT Condensed Light"/>
              </a:rPr>
              <a:t>=e1QmLg5mGbU</a:t>
            </a:r>
          </a:p>
        </p:txBody>
      </p:sp>
      <p:pic>
        <p:nvPicPr>
          <p:cNvPr id="4" name=" colour_clockwise.gif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3531" t="28740" r="2960" b="42827"/>
          <a:stretch/>
        </p:blipFill>
        <p:spPr>
          <a:xfrm>
            <a:off x="251520" y="2492896"/>
            <a:ext cx="5631487" cy="1978150"/>
          </a:xfrm>
          <a:prstGeom prst="rect">
            <a:avLst/>
          </a:prstGeom>
        </p:spPr>
      </p:pic>
      <p:sp>
        <p:nvSpPr>
          <p:cNvPr id="16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457200" y="152400"/>
            <a:ext cx="8229600" cy="849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charset="0"/>
              </a:rPr>
              <a:t>Frame dragging in BHB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tioplot_30ks_gx339.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208" y="-318870"/>
            <a:ext cx="5400000" cy="6988230"/>
          </a:xfrm>
          <a:prstGeom prst="rect">
            <a:avLst/>
          </a:prstGeom>
        </p:spPr>
      </p:pic>
      <p:sp>
        <p:nvSpPr>
          <p:cNvPr id="3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457199" y="152400"/>
            <a:ext cx="8364071" cy="849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charset="0"/>
              </a:rPr>
              <a:t>Fe-line Tomography with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charset="0"/>
              </a:rPr>
              <a:t>eXTP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charset="0"/>
            </a:endParaRPr>
          </a:p>
        </p:txBody>
      </p:sp>
      <p:pic>
        <p:nvPicPr>
          <p:cNvPr id="8" name="Picture 7" descr="InsetRatio.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114" y="1334222"/>
            <a:ext cx="4451404" cy="56166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44697" y="1848768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Abadi MT Condensed Light"/>
              </a:rPr>
              <a:t>30 </a:t>
            </a:r>
            <a:r>
              <a:rPr lang="en-US" sz="2000" dirty="0" err="1" smtClean="0">
                <a:cs typeface="Abadi MT Condensed Light"/>
              </a:rPr>
              <a:t>ks</a:t>
            </a:r>
            <a:r>
              <a:rPr lang="en-US" sz="2000" dirty="0" smtClean="0">
                <a:cs typeface="Abadi MT Condensed Light"/>
              </a:rPr>
              <a:t> LAD simulation</a:t>
            </a:r>
          </a:p>
          <a:p>
            <a:pPr algn="ctr"/>
            <a:r>
              <a:rPr lang="en-US" sz="2000" dirty="0" smtClean="0">
                <a:cs typeface="Abadi MT Condensed Light"/>
              </a:rPr>
              <a:t>GX 339-4</a:t>
            </a:r>
            <a:endParaRPr lang="en-US" sz="2000" dirty="0">
              <a:cs typeface="Abadi MT Condensed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216" y="1858928"/>
            <a:ext cx="4427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Abadi MT Condensed Light"/>
              </a:rPr>
              <a:t>130 </a:t>
            </a:r>
            <a:r>
              <a:rPr lang="en-US" sz="2000" dirty="0" err="1" smtClean="0">
                <a:cs typeface="Abadi MT Condensed Light"/>
              </a:rPr>
              <a:t>ks</a:t>
            </a:r>
            <a:r>
              <a:rPr lang="en-US" sz="2000" dirty="0" smtClean="0">
                <a:cs typeface="Abadi MT Condensed Light"/>
              </a:rPr>
              <a:t> XMM + 70 </a:t>
            </a:r>
            <a:r>
              <a:rPr lang="en-US" sz="2000" dirty="0" err="1" smtClean="0">
                <a:cs typeface="Abadi MT Condensed Light"/>
              </a:rPr>
              <a:t>ks</a:t>
            </a:r>
            <a:r>
              <a:rPr lang="en-US" sz="2000" dirty="0" smtClean="0">
                <a:cs typeface="Abadi MT Condensed Light"/>
              </a:rPr>
              <a:t> </a:t>
            </a:r>
            <a:r>
              <a:rPr lang="en-US" sz="2000" dirty="0" err="1" smtClean="0">
                <a:cs typeface="Abadi MT Condensed Light"/>
              </a:rPr>
              <a:t>NuSTAR</a:t>
            </a:r>
            <a:endParaRPr lang="en-US" sz="2000" dirty="0" smtClean="0">
              <a:cs typeface="Abadi MT Condensed Light"/>
            </a:endParaRPr>
          </a:p>
          <a:p>
            <a:pPr algn="ctr"/>
            <a:r>
              <a:rPr lang="en-US" sz="2000" dirty="0" smtClean="0">
                <a:cs typeface="Abadi MT Condensed Light"/>
              </a:rPr>
              <a:t>H 1743-322</a:t>
            </a:r>
            <a:endParaRPr lang="en-US" sz="2000" dirty="0">
              <a:cs typeface="Abadi MT Condensed Light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5363788" y="625718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cs typeface="Abadi MT Condensed Light"/>
              </a:rPr>
              <a:t>Courtesy: Adam Ingram</a:t>
            </a:r>
            <a:endParaRPr lang="en-US" sz="2400" dirty="0">
              <a:solidFill>
                <a:schemeClr val="bg1">
                  <a:lumMod val="50000"/>
                </a:schemeClr>
              </a:solidFill>
              <a:cs typeface="Abadi MT Condensed Light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914400" y="1225669"/>
            <a:ext cx="7507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Abadi MT Condensed Light"/>
              </a:rPr>
              <a:t>QPO phase-selected spectroscopy (here 2 phases shown)</a:t>
            </a:r>
            <a:endParaRPr lang="en-US" sz="2400" dirty="0"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72362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pol_i70_F110_b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3256"/>
            <a:ext cx="4185561" cy="4320000"/>
          </a:xfrm>
          <a:prstGeom prst="rect">
            <a:avLst/>
          </a:prstGeom>
        </p:spPr>
      </p:pic>
      <p:sp>
        <p:nvSpPr>
          <p:cNvPr id="3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399393" y="182638"/>
            <a:ext cx="8334704" cy="849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charset="0"/>
              </a:rPr>
              <a:t>Simultaneous polarization variability in LFQPOs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93296"/>
            <a:ext cx="52920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latin typeface="Abadi MT Condensed Light"/>
                <a:cs typeface="Abadi MT Condensed Light"/>
                <a:hlinkClick r:id="rId4"/>
              </a:rPr>
              <a:t>www.youtube.com/watch?v=ieZYYfCapJg&amp;feature=youtu.be</a:t>
            </a:r>
            <a:r>
              <a:rPr lang="en-US" sz="1400" dirty="0">
                <a:solidFill>
                  <a:srgbClr val="0000FF"/>
                </a:solidFill>
                <a:latin typeface="Abadi MT Condensed Light"/>
                <a:cs typeface="Abadi MT Condensed Light"/>
              </a:rPr>
              <a:t> </a:t>
            </a:r>
            <a:endParaRPr lang="en-US" sz="1400" dirty="0">
              <a:latin typeface="Abadi MT Condensed Light"/>
              <a:cs typeface="Abadi MT Condensed Light"/>
            </a:endParaRPr>
          </a:p>
        </p:txBody>
      </p:sp>
      <p:sp>
        <p:nvSpPr>
          <p:cNvPr id="15" name="TextBox 25"/>
          <p:cNvSpPr txBox="1">
            <a:spLocks noChangeArrowheads="1"/>
          </p:cNvSpPr>
          <p:nvPr/>
        </p:nvSpPr>
        <p:spPr bwMode="auto">
          <a:xfrm>
            <a:off x="827298" y="6194734"/>
            <a:ext cx="80654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badi MT Condensed Light" charset="0"/>
                <a:cs typeface="Abadi MT Condensed Light" charset="0"/>
              </a:rPr>
              <a:t>Ingram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badi MT Condensed Light" charset="0"/>
                <a:cs typeface="Abadi MT Condensed Light" charset="0"/>
              </a:rPr>
              <a:t>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badi MT Condensed Light" charset="0"/>
                <a:cs typeface="Abadi MT Condensed Light" charset="0"/>
              </a:rPr>
              <a:t>et al (2015)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Abadi MT Condensed Light" charset="0"/>
              <a:cs typeface="Abadi MT Condensed Light" charset="0"/>
            </a:endParaRPr>
          </a:p>
        </p:txBody>
      </p:sp>
      <p:pic>
        <p:nvPicPr>
          <p:cNvPr id="16" name="Picture 15" descr="Stokes4_i70_F110_b10.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872" y="1247581"/>
            <a:ext cx="3966556" cy="51331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16200000">
            <a:off x="4562985" y="4806172"/>
            <a:ext cx="1189912" cy="307777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pPr algn="r"/>
            <a:r>
              <a:rPr lang="el-GR" sz="1400" dirty="0" smtClean="0">
                <a:latin typeface="Lucida Grande"/>
                <a:ea typeface="Lucida Grande"/>
                <a:cs typeface="Lucida Grande"/>
              </a:rPr>
              <a:t>ψ</a:t>
            </a:r>
            <a:r>
              <a:rPr lang="en-US" sz="1400" dirty="0" smtClean="0">
                <a:latin typeface="Lucida Grande"/>
                <a:ea typeface="Lucida Grande"/>
                <a:cs typeface="Lucida Grande"/>
              </a:rPr>
              <a:t> (degrees)</a:t>
            </a:r>
            <a:endParaRPr lang="en-US" sz="14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858000" y="1869440"/>
            <a:ext cx="1249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err="1"/>
              <a:t>N</a:t>
            </a:r>
            <a:r>
              <a:rPr lang="it-IT" sz="1200" dirty="0" err="1" smtClean="0"/>
              <a:t>ewtonian</a:t>
            </a:r>
            <a:endParaRPr lang="it-IT" sz="1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933440" y="2377441"/>
            <a:ext cx="66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GR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5757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/>
          <a:stretch/>
        </p:blipFill>
        <p:spPr>
          <a:xfrm>
            <a:off x="0" y="914400"/>
            <a:ext cx="9144000" cy="5181600"/>
          </a:xfrm>
          <a:prstGeom prst="rect">
            <a:avLst/>
          </a:prstGeom>
        </p:spPr>
      </p:pic>
      <p:sp>
        <p:nvSpPr>
          <p:cNvPr id="4" name="标题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QPO Phase </a:t>
            </a:r>
            <a:r>
              <a:rPr lang="en-US" altLang="zh-CN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folding: LAD+SFA+PFA</a:t>
            </a:r>
            <a:endParaRPr lang="zh-CN" alt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C815C4E-DFB3-46CF-B26A-013988E728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5094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 txBox="1">
            <a:spLocks/>
          </p:cNvSpPr>
          <p:nvPr/>
        </p:nvSpPr>
        <p:spPr>
          <a:xfrm>
            <a:off x="628650" y="217767"/>
            <a:ext cx="7886700" cy="76568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it-IT" sz="3600" b="1" dirty="0" smtClean="0"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The LAD instrument concept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1975129" y="3111541"/>
            <a:ext cx="615671" cy="33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707197" y="3111541"/>
            <a:ext cx="906107" cy="302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egnaposto contenuto 2"/>
          <p:cNvSpPr txBox="1">
            <a:spLocks/>
          </p:cNvSpPr>
          <p:nvPr/>
        </p:nvSpPr>
        <p:spPr>
          <a:xfrm>
            <a:off x="1105735" y="4521483"/>
            <a:ext cx="5038024" cy="14860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Peak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effective area: 3.4 m</a:t>
            </a:r>
            <a:r>
              <a:rPr kumimoji="0" 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@8 keV</a:t>
            </a: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resolution: &lt;240 eV FWHM @6 keV</a:t>
            </a:r>
          </a:p>
          <a:p>
            <a:pPr marL="361950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 Modules on 2 deployable panels</a:t>
            </a: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202994"/>
            <a:ext cx="4075191" cy="3098947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29" name="Gruppo 10"/>
          <p:cNvGrpSpPr/>
          <p:nvPr/>
        </p:nvGrpSpPr>
        <p:grpSpPr>
          <a:xfrm>
            <a:off x="4971772" y="1379918"/>
            <a:ext cx="3543577" cy="2719116"/>
            <a:chOff x="3335213" y="2389709"/>
            <a:chExt cx="2846511" cy="27615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0" name="Immagine 11" descr="01869_01871_merged_presentation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35213" y="2389709"/>
              <a:ext cx="2846511" cy="276157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1" name="Gruppo 13"/>
            <p:cNvGrpSpPr/>
            <p:nvPr/>
          </p:nvGrpSpPr>
          <p:grpSpPr>
            <a:xfrm>
              <a:off x="4591052" y="3616761"/>
              <a:ext cx="1360282" cy="378403"/>
              <a:chOff x="4733927" y="3616761"/>
              <a:chExt cx="1360282" cy="378403"/>
            </a:xfrm>
          </p:grpSpPr>
          <p:sp>
            <p:nvSpPr>
              <p:cNvPr id="32" name="CasellaDiTesto 15"/>
              <p:cNvSpPr txBox="1"/>
              <p:nvPr/>
            </p:nvSpPr>
            <p:spPr>
              <a:xfrm>
                <a:off x="5245123" y="3616761"/>
                <a:ext cx="849086" cy="378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 smtClean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200 eV</a:t>
                </a:r>
              </a:p>
            </p:txBody>
          </p:sp>
          <p:cxnSp>
            <p:nvCxnSpPr>
              <p:cNvPr id="33" name="Connettore 2 16"/>
              <p:cNvCxnSpPr/>
              <p:nvPr/>
            </p:nvCxnSpPr>
            <p:spPr>
              <a:xfrm>
                <a:off x="4733927" y="3805967"/>
                <a:ext cx="171813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2 17"/>
              <p:cNvCxnSpPr/>
              <p:nvPr/>
            </p:nvCxnSpPr>
            <p:spPr>
              <a:xfrm flipH="1">
                <a:off x="5113932" y="3805963"/>
                <a:ext cx="15902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636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5524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Benefit of an equatorial orbit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2" name="Immagine 1"/>
          <p:cNvPicPr>
            <a:picLocks noChangeAspect="1"/>
          </p:cNvPicPr>
          <p:nvPr/>
        </p:nvPicPr>
        <p:blipFill rotWithShape="1">
          <a:blip r:embed="rId3"/>
          <a:srcRect r="44168" b="68069"/>
          <a:stretch/>
        </p:blipFill>
        <p:spPr>
          <a:xfrm>
            <a:off x="966875" y="925853"/>
            <a:ext cx="6457115" cy="2254935"/>
          </a:xfrm>
          <a:prstGeom prst="rect">
            <a:avLst/>
          </a:prstGeom>
        </p:spPr>
      </p:pic>
      <p:pic>
        <p:nvPicPr>
          <p:cNvPr id="23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60" y="3486241"/>
            <a:ext cx="8795944" cy="2713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76380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Optical-thermal filters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337856" y="839821"/>
            <a:ext cx="3261282" cy="22961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requirements: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it-IT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Guarantee the light tightness of the SDD (10</a:t>
            </a:r>
            <a:r>
              <a:rPr lang="it-IT" altLang="zh-CN" sz="1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-6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attenuation in visible light), while guaranteeing &gt;90% transparency at 2 keV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Large size (112 mm x 73 mm), monolithic </a:t>
            </a:r>
          </a:p>
          <a:p>
            <a:pPr marL="0" indent="0"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Participate in </a:t>
            </a:r>
            <a:r>
              <a:rPr lang="it-IT" altLang="zh-C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thermal balance 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it-IT" altLang="zh-C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LAD 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Module</a:t>
            </a:r>
          </a:p>
          <a:p>
            <a:pPr marL="0" indent="0">
              <a:buFont typeface="Arial" pitchFamily="34" charset="0"/>
              <a:buNone/>
            </a:pPr>
            <a:endParaRPr lang="zh-CN" altLang="en-US" sz="2400" dirty="0"/>
          </a:p>
        </p:txBody>
      </p:sp>
      <p:sp>
        <p:nvSpPr>
          <p:cNvPr id="8" name="内容占位符 2"/>
          <p:cNvSpPr txBox="1">
            <a:spLocks/>
          </p:cNvSpPr>
          <p:nvPr/>
        </p:nvSpPr>
        <p:spPr>
          <a:xfrm>
            <a:off x="3776472" y="868680"/>
            <a:ext cx="5175505" cy="138834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 at IHEP/CAS (Beijing, China)</a:t>
            </a:r>
          </a:p>
        </p:txBody>
      </p:sp>
      <p:sp>
        <p:nvSpPr>
          <p:cNvPr id="16" name="内容占位符 2"/>
          <p:cNvSpPr txBox="1">
            <a:spLocks/>
          </p:cNvSpPr>
          <p:nvPr/>
        </p:nvSpPr>
        <p:spPr>
          <a:xfrm>
            <a:off x="337856" y="4250092"/>
            <a:ext cx="3261282" cy="14986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it-IT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it-IT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µm thick Polymide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it-IT" altLang="zh-CN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- 120 nm one-sided Al coating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endParaRPr lang="zh-CN" altLang="en-US" sz="2400" dirty="0"/>
          </a:p>
        </p:txBody>
      </p:sp>
      <p:sp>
        <p:nvSpPr>
          <p:cNvPr id="17" name="内容占位符 2"/>
          <p:cNvSpPr txBox="1">
            <a:spLocks/>
          </p:cNvSpPr>
          <p:nvPr/>
        </p:nvSpPr>
        <p:spPr>
          <a:xfrm>
            <a:off x="3776472" y="1197413"/>
            <a:ext cx="4119174" cy="11780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zh-CN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Heritage: </a:t>
            </a:r>
            <a:r>
              <a:rPr lang="it-IT" altLang="zh-CN" sz="1800" dirty="0" smtClean="0"/>
              <a:t>HXMT filter (1 year in orbit)</a:t>
            </a:r>
          </a:p>
          <a:p>
            <a:pPr marL="0" indent="0">
              <a:buFont typeface="Arial" pitchFamily="34" charset="0"/>
              <a:buNone/>
            </a:pPr>
            <a:endParaRPr lang="it-IT" altLang="zh-CN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14584" r="25741" b="40555"/>
          <a:stretch/>
        </p:blipFill>
        <p:spPr>
          <a:xfrm>
            <a:off x="3976079" y="1786429"/>
            <a:ext cx="1603474" cy="1488282"/>
          </a:xfrm>
          <a:prstGeom prst="rect">
            <a:avLst/>
          </a:prstGeom>
        </p:spPr>
      </p:pic>
      <p:sp>
        <p:nvSpPr>
          <p:cNvPr id="19" name="内容占位符 2"/>
          <p:cNvSpPr txBox="1">
            <a:spLocks/>
          </p:cNvSpPr>
          <p:nvPr/>
        </p:nvSpPr>
        <p:spPr>
          <a:xfrm>
            <a:off x="3976078" y="3638166"/>
            <a:ext cx="5085625" cy="11780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zh-CN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Development: </a:t>
            </a:r>
            <a:r>
              <a:rPr lang="it-IT" altLang="zh-CN" sz="1800" dirty="0" smtClean="0"/>
              <a:t>full-size prototype already produced. Tests ongoing.</a:t>
            </a:r>
          </a:p>
          <a:p>
            <a:pPr marL="0" indent="0">
              <a:buFont typeface="Arial" pitchFamily="34" charset="0"/>
              <a:buNone/>
            </a:pPr>
            <a:endParaRPr lang="it-IT" altLang="zh-CN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图片 4" descr="说明: 2012-11-29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2" t="2515" r="16179" b="7442"/>
          <a:stretch>
            <a:fillRect/>
          </a:stretch>
        </p:blipFill>
        <p:spPr bwMode="auto">
          <a:xfrm>
            <a:off x="5875578" y="1786429"/>
            <a:ext cx="1741236" cy="175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443" y="4250092"/>
            <a:ext cx="3046184" cy="2331050"/>
          </a:xfrm>
          <a:prstGeom prst="rect">
            <a:avLst/>
          </a:prstGeom>
        </p:spPr>
      </p:pic>
      <p:pic>
        <p:nvPicPr>
          <p:cNvPr id="22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" t="9286" r="51049" b="15380"/>
          <a:stretch/>
        </p:blipFill>
        <p:spPr>
          <a:xfrm>
            <a:off x="4096245" y="4287389"/>
            <a:ext cx="1996198" cy="2513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3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57" y="1318918"/>
            <a:ext cx="8495172" cy="517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2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0952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GPD – Gas Pixel Detector</a:t>
            </a:r>
            <a:endParaRPr lang="it-IT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30" y="1264597"/>
            <a:ext cx="8312918" cy="501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8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124545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large-area </a:t>
            </a:r>
            <a:b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Silicon Drift Detector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32573" y="1350335"/>
            <a:ext cx="6478853" cy="2347409"/>
            <a:chOff x="101409" y="480126"/>
            <a:chExt cx="6478853" cy="2347409"/>
          </a:xfrm>
        </p:grpSpPr>
        <p:sp>
          <p:nvSpPr>
            <p:cNvPr id="6" name="Rettangolo arrotondato 12"/>
            <p:cNvSpPr/>
            <p:nvPr/>
          </p:nvSpPr>
          <p:spPr>
            <a:xfrm>
              <a:off x="101409" y="480126"/>
              <a:ext cx="6478853" cy="2347409"/>
            </a:xfrm>
            <a:prstGeom prst="roundRect">
              <a:avLst>
                <a:gd name="adj" fmla="val 5880"/>
              </a:avLst>
            </a:prstGeom>
            <a:solidFill>
              <a:schemeClr val="accent1">
                <a:alpha val="49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Immagine 7" descr="sdd_english.png"/>
            <p:cNvPicPr>
              <a:picLocks noChangeAspect="1"/>
            </p:cNvPicPr>
            <p:nvPr/>
          </p:nvPicPr>
          <p:blipFill>
            <a:blip r:embed="rId2"/>
            <a:srcRect l="5167"/>
            <a:stretch>
              <a:fillRect/>
            </a:stretch>
          </p:blipFill>
          <p:spPr bwMode="auto">
            <a:xfrm>
              <a:off x="245060" y="644210"/>
              <a:ext cx="3335661" cy="203804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>
              <a:lum bright="-2000" contrast="18000"/>
            </a:blip>
            <a:srcRect t="2177" r="1429" b="1089"/>
            <a:stretch>
              <a:fillRect/>
            </a:stretch>
          </p:blipFill>
          <p:spPr bwMode="auto">
            <a:xfrm>
              <a:off x="3708874" y="651478"/>
              <a:ext cx="2717563" cy="204145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0" name="Rettangolo 3"/>
          <p:cNvSpPr/>
          <p:nvPr/>
        </p:nvSpPr>
        <p:spPr>
          <a:xfrm>
            <a:off x="297009" y="3649429"/>
            <a:ext cx="8740393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SDDs</a:t>
            </a:r>
          </a:p>
          <a:p>
            <a:pPr algn="just"/>
            <a:endParaRPr lang="en-US" sz="12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Heritage </a:t>
            </a:r>
            <a:r>
              <a:rPr lang="it-IT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of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ALICE ITS (LHC) →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particle tracking (~1.5 m</a:t>
            </a:r>
            <a:r>
              <a:rPr lang="en-US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2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– 300 units, operating since 2008)</a:t>
            </a:r>
            <a:endParaRPr lang="en-US" baseline="30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just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R&amp;D INFN, INAF &amp; FBK for X-ray detection</a:t>
            </a:r>
          </a:p>
          <a:p>
            <a:pPr algn="just"/>
            <a:endParaRPr lang="en-US" sz="105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just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Advantages: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solid state detector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e</a:t>
            </a:r>
            <a:r>
              <a:rPr lang="en-US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-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drifted and collected by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small (~1 mm</a:t>
            </a:r>
            <a:r>
              <a:rPr lang="en-US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2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) anodes 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→ low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capacitance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→ </a:t>
            </a:r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low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series</a:t>
            </a:r>
            <a:r>
              <a:rPr lang="it-IT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noise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extremely small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intrinsic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leakage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current (&lt; 0.05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/anode @ 22° C) </a:t>
            </a:r>
            <a:r>
              <a:rPr lang="it-IT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→ </a:t>
            </a:r>
            <a:r>
              <a:rPr lang="it-IT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low</a:t>
            </a:r>
            <a:r>
              <a:rPr lang="it-IT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parallel</a:t>
            </a:r>
            <a:r>
              <a:rPr lang="it-IT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rPr>
              <a:t>noise</a:t>
            </a: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1D read-out (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low power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reduced number of channels)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short drift time (5 µs for 35 mm drift length) 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→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100% CCE</a:t>
            </a:r>
          </a:p>
          <a:p>
            <a:pPr algn="just"/>
            <a:endParaRPr lang="it-IT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9359">
            <a:off x="6035010" y="1628416"/>
            <a:ext cx="3357355" cy="199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3211" y="1505262"/>
            <a:ext cx="7503368" cy="481078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Payload concept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Short focal-length for multiple modules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/>
              <a:t>Deployable panel for collimated modules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 err="1" smtClean="0"/>
              <a:t>Polarimeter</a:t>
            </a:r>
            <a:r>
              <a:rPr lang="zh-CN" altLang="en-US" sz="2400" dirty="0" smtClean="0"/>
              <a:t> </a:t>
            </a:r>
            <a:r>
              <a:rPr lang="en-US" altLang="zh-CN" sz="2400" dirty="0"/>
              <a:t>with imaging </a:t>
            </a:r>
            <a:r>
              <a:rPr lang="en-US" altLang="zh-CN" sz="2400" dirty="0" smtClean="0"/>
              <a:t>capability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Wide field monitor</a:t>
            </a:r>
            <a:endParaRPr lang="zh-CN" altLang="en-US" sz="2400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89742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eXTP concept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1313968" y="3702428"/>
            <a:ext cx="6483240" cy="3024369"/>
            <a:chOff x="1313968" y="3702428"/>
            <a:chExt cx="6483240" cy="3024369"/>
          </a:xfrm>
        </p:grpSpPr>
        <p:pic>
          <p:nvPicPr>
            <p:cNvPr id="6" name="Picture 2" descr="D:\资料\XTP\XTP卫星三维模型\XTP0-0_20160715new\20161026演示文稿截图\布局图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3968" y="3702428"/>
              <a:ext cx="6483240" cy="3024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asellaDiTesto 1"/>
            <p:cNvSpPr txBox="1"/>
            <p:nvPr/>
          </p:nvSpPr>
          <p:spPr>
            <a:xfrm>
              <a:off x="3459637" y="6127506"/>
              <a:ext cx="263951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x9</a:t>
              </a: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5850554" y="4382201"/>
              <a:ext cx="235670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x4</a:t>
              </a: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3091992" y="4403971"/>
              <a:ext cx="631597" cy="3188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Vegur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55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482" y="4022485"/>
            <a:ext cx="641951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28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Five white papers for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28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eXTP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28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science case: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Dense Matter 😀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E82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accepted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Strong Field Gravity 😊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revision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Strong Magnetism 😀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E82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accepted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Obs. Science Paper 😀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E82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accepted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8E825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Instrument and mission  😒 to be submitted soon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88" y="4174286"/>
            <a:ext cx="1831338" cy="2442547"/>
          </a:xfrm>
          <a:prstGeom prst="rect">
            <a:avLst/>
          </a:prstGeom>
        </p:spPr>
      </p:pic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436880" y="82623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MS PGothic" pitchFamily="34" charset="-128"/>
                <a:cs typeface="Verdana"/>
              </a:rPr>
              <a:t>eXTP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MS PGothic" pitchFamily="34" charset="-128"/>
                <a:cs typeface="Verdana"/>
              </a:rPr>
              <a:t> Science Drivers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MS PGothic" pitchFamily="34" charset="-128"/>
              <a:cs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459" y="781868"/>
            <a:ext cx="50033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 of matter under extreme conditions of gravity, density and magnetism: simultaneous, high-throughput spectral, timing and polarimetry observations.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652" y="1143002"/>
            <a:ext cx="946942" cy="91786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344" y="1143002"/>
            <a:ext cx="1606925" cy="92289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129067" y="2354304"/>
            <a:ext cx="1921477" cy="10462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8953" t="17011" b="15383"/>
          <a:stretch/>
        </p:blipFill>
        <p:spPr>
          <a:xfrm>
            <a:off x="7968019" y="1144760"/>
            <a:ext cx="952968" cy="91611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6260" y="2351756"/>
            <a:ext cx="55931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Wide-field monitoring for transients (and     e.m. counterparts of GWs) and </a:t>
            </a:r>
            <a:r>
              <a:rPr kumimoji="0" lang="it-IT" sz="22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rapid follow-up</a:t>
            </a: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it-IT" sz="2200" dirty="0" smtClean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solidFill>
                  <a:prstClr val="black"/>
                </a:solidFill>
                <a:latin typeface="Calibri"/>
              </a:rPr>
              <a:t>Large Science Working Groups.</a:t>
            </a: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47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SILICON DRIFT DETECTOR</a:t>
            </a: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104774" y="310183"/>
            <a:ext cx="7395795" cy="238972"/>
          </a:xfrm>
        </p:spPr>
        <p:txBody>
          <a:bodyPr/>
          <a:lstStyle/>
          <a:p>
            <a:r>
              <a:rPr lang="en-US" b="1" dirty="0" smtClean="0"/>
              <a:t>HERITAGE LARGE AREA </a:t>
            </a:r>
            <a:r>
              <a:rPr lang="en-US" b="1" dirty="0" err="1" smtClean="0"/>
              <a:t>SDD</a:t>
            </a:r>
            <a:r>
              <a:rPr lang="en-US" b="1" dirty="0" smtClean="0"/>
              <a:t> 25 years of progressive developments</a:t>
            </a:r>
            <a:endParaRPr lang="en-US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" r="3838"/>
          <a:stretch/>
        </p:blipFill>
        <p:spPr bwMode="auto">
          <a:xfrm>
            <a:off x="104774" y="760227"/>
            <a:ext cx="4156141" cy="213911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359" y="1691266"/>
            <a:ext cx="3805287" cy="3848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1"/>
          <p:cNvSpPr txBox="1">
            <a:spLocks noChangeArrowheads="1"/>
          </p:cNvSpPr>
          <p:nvPr/>
        </p:nvSpPr>
        <p:spPr bwMode="auto">
          <a:xfrm>
            <a:off x="3142268" y="1017686"/>
            <a:ext cx="914400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 smtClean="0">
                <a:solidFill>
                  <a:srgbClr val="000000"/>
                </a:solidFill>
              </a:rPr>
              <a:t>1991</a:t>
            </a:r>
          </a:p>
        </p:txBody>
      </p:sp>
      <p:pic>
        <p:nvPicPr>
          <p:cNvPr id="7" name="Picture 3" descr="alice-i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4" y="3021549"/>
            <a:ext cx="4425950" cy="3336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/>
        </p:nvSpPr>
        <p:spPr>
          <a:xfrm>
            <a:off x="5835194" y="2601798"/>
            <a:ext cx="2394409" cy="1960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1" name="Connettore 1 10"/>
          <p:cNvCxnSpPr/>
          <p:nvPr/>
        </p:nvCxnSpPr>
        <p:spPr>
          <a:xfrm flipH="1">
            <a:off x="1847657" y="2601798"/>
            <a:ext cx="3987539" cy="11291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flipH="1" flipV="1">
            <a:off x="1847657" y="3842889"/>
            <a:ext cx="3987539" cy="7196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74425" y="3011324"/>
            <a:ext cx="2342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Vegur" pitchFamily="50" charset="0"/>
              </a:rPr>
              <a:t>ALICE ITS @ CERN</a:t>
            </a:r>
            <a:endParaRPr lang="en-US" dirty="0">
              <a:solidFill>
                <a:srgbClr val="000000">
                  <a:lumMod val="75000"/>
                  <a:lumOff val="25000"/>
                </a:srgbClr>
              </a:solidFill>
              <a:latin typeface="Vegur" pitchFamily="50" charset="0"/>
            </a:endParaRPr>
          </a:p>
        </p:txBody>
      </p:sp>
      <p:pic>
        <p:nvPicPr>
          <p:cNvPr id="8" name="Picture 7" descr="Screen Shot 2018-05-14 at 6.31.56 P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17" y="5216971"/>
            <a:ext cx="4185136" cy="13321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25216" y="5251295"/>
            <a:ext cx="80669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2002</a:t>
            </a:r>
            <a:endParaRPr lang="en-US" dirty="0"/>
          </a:p>
        </p:txBody>
      </p:sp>
      <p:pic>
        <p:nvPicPr>
          <p:cNvPr id="12" name="Picture 11" descr="Screen Shot 2018-05-14 at 6.36.25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75" y="640703"/>
            <a:ext cx="4561272" cy="130385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7216" y="5581134"/>
            <a:ext cx="698178" cy="36933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2007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446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124545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LAD large-area </a:t>
            </a:r>
            <a:b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Silicon Drift Detectors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1704" y="1097406"/>
            <a:ext cx="4054642" cy="5377554"/>
            <a:chOff x="5340640" y="679041"/>
            <a:chExt cx="4113224" cy="5696122"/>
          </a:xfrm>
        </p:grpSpPr>
        <p:sp>
          <p:nvSpPr>
            <p:cNvPr id="13" name="Triangolo isoscele 10"/>
            <p:cNvSpPr/>
            <p:nvPr/>
          </p:nvSpPr>
          <p:spPr>
            <a:xfrm>
              <a:off x="5340640" y="723900"/>
              <a:ext cx="3161944" cy="5651263"/>
            </a:xfrm>
            <a:prstGeom prst="triangle">
              <a:avLst>
                <a:gd name="adj" fmla="val 50207"/>
              </a:avLst>
            </a:prstGeom>
            <a:gradFill>
              <a:gsLst>
                <a:gs pos="0">
                  <a:schemeClr val="bg2">
                    <a:lumMod val="5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Immagine 7" descr="ALICE-D4.png"/>
            <p:cNvPicPr>
              <a:picLocks noChangeAspect="1"/>
            </p:cNvPicPr>
            <p:nvPr/>
          </p:nvPicPr>
          <p:blipFill>
            <a:blip r:embed="rId2" cstate="print"/>
            <a:srcRect b="3113"/>
            <a:stretch>
              <a:fillRect/>
            </a:stretch>
          </p:blipFill>
          <p:spPr>
            <a:xfrm rot="21149653">
              <a:off x="6316727" y="679041"/>
              <a:ext cx="1209614" cy="1120588"/>
            </a:xfrm>
            <a:prstGeom prst="rect">
              <a:avLst/>
            </a:prstGeom>
          </p:spPr>
        </p:pic>
        <p:pic>
          <p:nvPicPr>
            <p:cNvPr id="16" name="Immagine 14" descr="ali2-XDXL1-XDXL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5703" y="2026020"/>
              <a:ext cx="971550" cy="2771775"/>
            </a:xfrm>
            <a:prstGeom prst="rect">
              <a:avLst/>
            </a:prstGeom>
          </p:spPr>
        </p:pic>
        <p:sp>
          <p:nvSpPr>
            <p:cNvPr id="17" name="CasellaDiTesto 15"/>
            <p:cNvSpPr txBox="1"/>
            <p:nvPr/>
          </p:nvSpPr>
          <p:spPr>
            <a:xfrm>
              <a:off x="7554002" y="1008404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ALICE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2002</a:t>
              </a:r>
            </a:p>
          </p:txBody>
        </p:sp>
        <p:sp>
          <p:nvSpPr>
            <p:cNvPr id="18" name="CasellaDiTesto 16"/>
            <p:cNvSpPr txBox="1"/>
            <p:nvPr/>
          </p:nvSpPr>
          <p:spPr>
            <a:xfrm rot="20503494">
              <a:off x="7374540" y="1943379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ALI2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2010/11</a:t>
              </a:r>
            </a:p>
          </p:txBody>
        </p:sp>
        <p:sp>
          <p:nvSpPr>
            <p:cNvPr id="19" name="CasellaDiTesto 17"/>
            <p:cNvSpPr txBox="1"/>
            <p:nvPr/>
          </p:nvSpPr>
          <p:spPr>
            <a:xfrm rot="20565580">
              <a:off x="7663324" y="2975122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XDXL1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2011/12</a:t>
              </a:r>
            </a:p>
          </p:txBody>
        </p:sp>
        <p:sp>
          <p:nvSpPr>
            <p:cNvPr id="20" name="CasellaDiTesto 18"/>
            <p:cNvSpPr txBox="1"/>
            <p:nvPr/>
          </p:nvSpPr>
          <p:spPr>
            <a:xfrm rot="20587105">
              <a:off x="7909637" y="3854787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XDXL2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2012</a:t>
              </a:r>
            </a:p>
          </p:txBody>
        </p:sp>
        <p:sp>
          <p:nvSpPr>
            <p:cNvPr id="21" name="CasellaDiTesto 19"/>
            <p:cNvSpPr txBox="1"/>
            <p:nvPr/>
          </p:nvSpPr>
          <p:spPr>
            <a:xfrm rot="20632302">
              <a:off x="8105385" y="4592433"/>
              <a:ext cx="1348479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ReDSoX</a:t>
              </a:r>
              <a:endPara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2014/17</a:t>
              </a:r>
            </a:p>
          </p:txBody>
        </p:sp>
      </p:grpSp>
      <p:sp>
        <p:nvSpPr>
          <p:cNvPr id="27" name="CasellaDiTesto 15"/>
          <p:cNvSpPr txBox="1"/>
          <p:nvPr/>
        </p:nvSpPr>
        <p:spPr>
          <a:xfrm>
            <a:off x="297126" y="2463115"/>
            <a:ext cx="10098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Power, Thickness</a:t>
            </a:r>
          </a:p>
        </p:txBody>
      </p:sp>
      <p:sp>
        <p:nvSpPr>
          <p:cNvPr id="28" name="CasellaDiTesto 15"/>
          <p:cNvSpPr txBox="1"/>
          <p:nvPr/>
        </p:nvSpPr>
        <p:spPr>
          <a:xfrm>
            <a:off x="130152" y="3445696"/>
            <a:ext cx="9442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Low-E QE</a:t>
            </a:r>
            <a:endParaRPr lang="en-US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9" name="CasellaDiTesto 15"/>
          <p:cNvSpPr txBox="1"/>
          <p:nvPr/>
        </p:nvSpPr>
        <p:spPr>
          <a:xfrm>
            <a:off x="63582" y="4340472"/>
            <a:ext cx="7156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Pitch</a:t>
            </a:r>
          </a:p>
        </p:txBody>
      </p:sp>
      <p:sp>
        <p:nvSpPr>
          <p:cNvPr id="30" name="CasellaDiTesto 15"/>
          <p:cNvSpPr txBox="1"/>
          <p:nvPr/>
        </p:nvSpPr>
        <p:spPr>
          <a:xfrm>
            <a:off x="-131938" y="5276249"/>
            <a:ext cx="9106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Size</a:t>
            </a:r>
          </a:p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Low-</a:t>
            </a:r>
            <a:r>
              <a:rPr lang="en-US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</a:t>
            </a:r>
            <a:r>
              <a:rPr lang="en-US" sz="1500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leak</a:t>
            </a:r>
            <a:endParaRPr lang="en-US" sz="1500" baseline="-25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r"/>
            <a:endParaRPr lang="en-US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pic>
        <p:nvPicPr>
          <p:cNvPr id="32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292" y="5035356"/>
            <a:ext cx="2205385" cy="1476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11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124545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LAD large-area </a:t>
            </a:r>
            <a:b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Silicon Drift Detectors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1704" y="1097406"/>
            <a:ext cx="4054642" cy="5377554"/>
            <a:chOff x="5340640" y="679041"/>
            <a:chExt cx="4113224" cy="5696122"/>
          </a:xfrm>
        </p:grpSpPr>
        <p:sp>
          <p:nvSpPr>
            <p:cNvPr id="13" name="Triangolo isoscele 10"/>
            <p:cNvSpPr/>
            <p:nvPr/>
          </p:nvSpPr>
          <p:spPr>
            <a:xfrm>
              <a:off x="5340640" y="723900"/>
              <a:ext cx="3161944" cy="5651263"/>
            </a:xfrm>
            <a:prstGeom prst="triangle">
              <a:avLst>
                <a:gd name="adj" fmla="val 50207"/>
              </a:avLst>
            </a:prstGeom>
            <a:gradFill>
              <a:gsLst>
                <a:gs pos="0">
                  <a:schemeClr val="bg2">
                    <a:lumMod val="5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Immagine 7" descr="ALICE-D4.png"/>
            <p:cNvPicPr>
              <a:picLocks noChangeAspect="1"/>
            </p:cNvPicPr>
            <p:nvPr/>
          </p:nvPicPr>
          <p:blipFill>
            <a:blip r:embed="rId2" cstate="print"/>
            <a:srcRect b="3113"/>
            <a:stretch>
              <a:fillRect/>
            </a:stretch>
          </p:blipFill>
          <p:spPr>
            <a:xfrm rot="21149653">
              <a:off x="6316727" y="679041"/>
              <a:ext cx="1209614" cy="1120588"/>
            </a:xfrm>
            <a:prstGeom prst="rect">
              <a:avLst/>
            </a:prstGeom>
          </p:spPr>
        </p:pic>
        <p:pic>
          <p:nvPicPr>
            <p:cNvPr id="16" name="Immagine 14" descr="ali2-XDXL1-XDXL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5703" y="2026020"/>
              <a:ext cx="971550" cy="2771775"/>
            </a:xfrm>
            <a:prstGeom prst="rect">
              <a:avLst/>
            </a:prstGeom>
          </p:spPr>
        </p:pic>
        <p:sp>
          <p:nvSpPr>
            <p:cNvPr id="17" name="CasellaDiTesto 15"/>
            <p:cNvSpPr txBox="1"/>
            <p:nvPr/>
          </p:nvSpPr>
          <p:spPr>
            <a:xfrm>
              <a:off x="7554002" y="1008404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ALICE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2002</a:t>
              </a:r>
            </a:p>
          </p:txBody>
        </p:sp>
        <p:sp>
          <p:nvSpPr>
            <p:cNvPr id="18" name="CasellaDiTesto 16"/>
            <p:cNvSpPr txBox="1"/>
            <p:nvPr/>
          </p:nvSpPr>
          <p:spPr>
            <a:xfrm rot="20503494">
              <a:off x="7374540" y="1943379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ALI2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2010/11</a:t>
              </a:r>
            </a:p>
          </p:txBody>
        </p:sp>
        <p:sp>
          <p:nvSpPr>
            <p:cNvPr id="19" name="CasellaDiTesto 17"/>
            <p:cNvSpPr txBox="1"/>
            <p:nvPr/>
          </p:nvSpPr>
          <p:spPr>
            <a:xfrm rot="20565580">
              <a:off x="7663324" y="2975122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XDXL1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2011/12</a:t>
              </a:r>
            </a:p>
          </p:txBody>
        </p:sp>
        <p:sp>
          <p:nvSpPr>
            <p:cNvPr id="20" name="CasellaDiTesto 18"/>
            <p:cNvSpPr txBox="1"/>
            <p:nvPr/>
          </p:nvSpPr>
          <p:spPr>
            <a:xfrm rot="20587105">
              <a:off x="7909637" y="3854787"/>
              <a:ext cx="923806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XDXL2</a:t>
              </a: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2012</a:t>
              </a:r>
            </a:p>
          </p:txBody>
        </p:sp>
        <p:sp>
          <p:nvSpPr>
            <p:cNvPr id="21" name="CasellaDiTesto 19"/>
            <p:cNvSpPr txBox="1"/>
            <p:nvPr/>
          </p:nvSpPr>
          <p:spPr>
            <a:xfrm rot="20632302">
              <a:off x="8105385" y="4592433"/>
              <a:ext cx="1348479" cy="586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ReDSoX</a:t>
              </a:r>
              <a:endPara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  <a:p>
              <a:r>
                <a:rPr lang="en-US" sz="1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2014/17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993714" y="1378646"/>
            <a:ext cx="5165720" cy="5306971"/>
            <a:chOff x="-472213" y="427030"/>
            <a:chExt cx="6570839" cy="7173150"/>
          </a:xfrm>
        </p:grpSpPr>
        <p:pic>
          <p:nvPicPr>
            <p:cNvPr id="23" name="Immagine 7" descr="FBK4_v2.png"/>
            <p:cNvPicPr>
              <a:picLocks noChangeAspect="1"/>
            </p:cNvPicPr>
            <p:nvPr/>
          </p:nvPicPr>
          <p:blipFill rotWithShape="1">
            <a:blip r:embed="rId4" cstate="print"/>
            <a:srcRect l="8741"/>
            <a:stretch/>
          </p:blipFill>
          <p:spPr>
            <a:xfrm rot="21146265">
              <a:off x="-472213" y="427030"/>
              <a:ext cx="5738971" cy="4861164"/>
            </a:xfrm>
            <a:prstGeom prst="rect">
              <a:avLst/>
            </a:prstGeom>
          </p:spPr>
        </p:pic>
        <p:sp>
          <p:nvSpPr>
            <p:cNvPr id="24" name="Triangolo isoscele 6"/>
            <p:cNvSpPr/>
            <p:nvPr/>
          </p:nvSpPr>
          <p:spPr>
            <a:xfrm>
              <a:off x="3127566" y="2906008"/>
              <a:ext cx="2971060" cy="2117625"/>
            </a:xfrm>
            <a:prstGeom prst="triangle">
              <a:avLst>
                <a:gd name="adj" fmla="val 49786"/>
              </a:avLst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Immagine 4" descr="redsox_sdd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1688" y="4976388"/>
              <a:ext cx="2682815" cy="2623792"/>
            </a:xfrm>
            <a:prstGeom prst="rect">
              <a:avLst/>
            </a:prstGeom>
            <a:effectLst>
              <a:glow rad="101600">
                <a:schemeClr val="bg1">
                  <a:lumMod val="65000"/>
                  <a:alpha val="40000"/>
                </a:schemeClr>
              </a:glow>
            </a:effectLst>
          </p:spPr>
        </p:pic>
      </p:grpSp>
      <p:sp>
        <p:nvSpPr>
          <p:cNvPr id="26" name="CasellaDiTesto 5"/>
          <p:cNvSpPr txBox="1"/>
          <p:nvPr/>
        </p:nvSpPr>
        <p:spPr>
          <a:xfrm>
            <a:off x="3106070" y="5382344"/>
            <a:ext cx="371577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First full-scale prototypes produced 2014</a:t>
            </a:r>
          </a:p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Cut out from 6” wafer</a:t>
            </a:r>
          </a:p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Geometric area: 120.3 x 72.5 mm</a:t>
            </a:r>
            <a:r>
              <a:rPr lang="en-US" sz="15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</a:p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Sensitive area: </a:t>
            </a:r>
            <a:r>
              <a:rPr lang="en-U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108.5 X 70.0 mm</a:t>
            </a:r>
            <a:r>
              <a:rPr lang="en-US" sz="15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</a:p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Leakage current: </a:t>
            </a:r>
            <a:r>
              <a:rPr lang="en-U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&lt;200 </a:t>
            </a:r>
            <a:r>
              <a:rPr lang="en-US" sz="15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</a:t>
            </a:r>
            <a:r>
              <a:rPr lang="en-U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/cm</a:t>
            </a:r>
            <a:r>
              <a:rPr lang="en-US" sz="15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en-U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@ </a:t>
            </a:r>
            <a:r>
              <a:rPr lang="en-US" sz="15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</a:t>
            </a:r>
            <a:r>
              <a:rPr lang="en-US" sz="1500" b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room</a:t>
            </a:r>
            <a:endParaRPr lang="en-US" sz="1500" b="1" baseline="-25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7" name="CasellaDiTesto 15"/>
          <p:cNvSpPr txBox="1"/>
          <p:nvPr/>
        </p:nvSpPr>
        <p:spPr>
          <a:xfrm>
            <a:off x="297126" y="2463115"/>
            <a:ext cx="10098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Power, Thickness</a:t>
            </a:r>
          </a:p>
        </p:txBody>
      </p:sp>
      <p:sp>
        <p:nvSpPr>
          <p:cNvPr id="28" name="CasellaDiTesto 15"/>
          <p:cNvSpPr txBox="1"/>
          <p:nvPr/>
        </p:nvSpPr>
        <p:spPr>
          <a:xfrm>
            <a:off x="130152" y="3445696"/>
            <a:ext cx="9442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Low-E QE</a:t>
            </a:r>
            <a:endParaRPr lang="en-US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9" name="CasellaDiTesto 15"/>
          <p:cNvSpPr txBox="1"/>
          <p:nvPr/>
        </p:nvSpPr>
        <p:spPr>
          <a:xfrm>
            <a:off x="63582" y="4340472"/>
            <a:ext cx="7156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Pitch</a:t>
            </a:r>
          </a:p>
        </p:txBody>
      </p:sp>
      <p:sp>
        <p:nvSpPr>
          <p:cNvPr id="30" name="CasellaDiTesto 15"/>
          <p:cNvSpPr txBox="1"/>
          <p:nvPr/>
        </p:nvSpPr>
        <p:spPr>
          <a:xfrm>
            <a:off x="-131938" y="5276249"/>
            <a:ext cx="9106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Size</a:t>
            </a:r>
          </a:p>
          <a:p>
            <a:pPr algn="r"/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Low-</a:t>
            </a:r>
            <a:r>
              <a:rPr lang="en-US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</a:t>
            </a:r>
            <a:r>
              <a:rPr lang="en-US" sz="1500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leak</a:t>
            </a:r>
            <a:endParaRPr lang="en-US" sz="1500" baseline="-25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r"/>
            <a:endParaRPr lang="en-US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  <p:pic>
        <p:nvPicPr>
          <p:cNvPr id="32" name="Immagin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292" y="5035356"/>
            <a:ext cx="2205385" cy="1476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83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8650" y="104877"/>
            <a:ext cx="7886700" cy="893606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Large-area SDD – Performance tests</a:t>
            </a:r>
            <a:endParaRPr lang="it-IT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10" name="Gruppo 32"/>
          <p:cNvGrpSpPr/>
          <p:nvPr/>
        </p:nvGrpSpPr>
        <p:grpSpPr>
          <a:xfrm>
            <a:off x="714703" y="1019508"/>
            <a:ext cx="3726636" cy="3303642"/>
            <a:chOff x="633131" y="1421086"/>
            <a:chExt cx="4968848" cy="4404855"/>
          </a:xfrm>
        </p:grpSpPr>
        <p:pic>
          <p:nvPicPr>
            <p:cNvPr id="15" name="Picture 1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02" t="5298" r="7819" b="7433"/>
            <a:stretch/>
          </p:blipFill>
          <p:spPr>
            <a:xfrm>
              <a:off x="633131" y="1421086"/>
              <a:ext cx="4820745" cy="3923860"/>
            </a:xfrm>
            <a:prstGeom prst="rect">
              <a:avLst/>
            </a:prstGeom>
          </p:spPr>
        </p:pic>
        <p:pic>
          <p:nvPicPr>
            <p:cNvPr id="12" name="Picture 5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5" t="13930" r="13726" b="14750"/>
            <a:stretch/>
          </p:blipFill>
          <p:spPr bwMode="auto">
            <a:xfrm rot="10800000">
              <a:off x="3137075" y="4013044"/>
              <a:ext cx="2464904" cy="181289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3" name="Connettore diritto 28"/>
            <p:cNvCxnSpPr/>
            <p:nvPr/>
          </p:nvCxnSpPr>
          <p:spPr>
            <a:xfrm flipH="1">
              <a:off x="3137073" y="3890853"/>
              <a:ext cx="529048" cy="8515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31"/>
            <p:cNvCxnSpPr/>
            <p:nvPr/>
          </p:nvCxnSpPr>
          <p:spPr>
            <a:xfrm>
              <a:off x="4037379" y="3890853"/>
              <a:ext cx="1409988" cy="8515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Immagine 7"/>
          <p:cNvPicPr>
            <a:picLocks noChangeAspect="1"/>
          </p:cNvPicPr>
          <p:nvPr/>
        </p:nvPicPr>
        <p:blipFill rotWithShape="1">
          <a:blip r:embed="rId4"/>
          <a:srcRect l="12416" t="7788" r="14580" b="21445"/>
          <a:stretch/>
        </p:blipFill>
        <p:spPr>
          <a:xfrm>
            <a:off x="4878360" y="2125715"/>
            <a:ext cx="4110384" cy="4647111"/>
          </a:xfrm>
          <a:prstGeom prst="rect">
            <a:avLst/>
          </a:prstGeom>
        </p:spPr>
      </p:pic>
      <p:graphicFrame>
        <p:nvGraphicFramePr>
          <p:cNvPr id="25" name="Table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470587"/>
              </p:ext>
            </p:extLst>
          </p:nvPr>
        </p:nvGraphicFramePr>
        <p:xfrm>
          <a:off x="1010745" y="4532539"/>
          <a:ext cx="3023474" cy="216027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409939">
                  <a:extLst>
                    <a:ext uri="{9D8B030D-6E8A-4147-A177-3AD203B41FA5}">
                      <a16:colId xmlns:a16="http://schemas.microsoft.com/office/drawing/2014/main" val="2000894908"/>
                    </a:ext>
                  </a:extLst>
                </a:gridCol>
                <a:gridCol w="1613535">
                  <a:extLst>
                    <a:ext uri="{9D8B030D-6E8A-4147-A177-3AD203B41FA5}">
                      <a16:colId xmlns:a16="http://schemas.microsoft.com/office/drawing/2014/main" val="2259390485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U19 ASIC Channel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FWHM @ 5.9 </a:t>
                      </a:r>
                      <a:r>
                        <a:rPr lang="it-IT" sz="1100" dirty="0" err="1" smtClean="0">
                          <a:latin typeface="Palatino Linotype" panose="02040502050505030304" pitchFamily="18" charset="0"/>
                        </a:rPr>
                        <a:t>keV</a:t>
                      </a:r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 [</a:t>
                      </a:r>
                      <a:r>
                        <a:rPr lang="it-IT" sz="1100" dirty="0" err="1" smtClean="0">
                          <a:latin typeface="Palatino Linotype" panose="02040502050505030304" pitchFamily="18" charset="0"/>
                        </a:rPr>
                        <a:t>eV</a:t>
                      </a:r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]</a:t>
                      </a:r>
                      <a:endParaRPr lang="it-IT" sz="1100" baseline="-250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750847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01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(220.4 ± 2.0)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0320378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08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(234.5 ± 3.0)</a:t>
                      </a: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alatino Linotype" panose="0204050205050503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053040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17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(231.0 ± 2.5)</a:t>
                      </a: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alatino Linotype" panose="0204050205050503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246588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18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(236.4 ± 2.1)</a:t>
                      </a: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alatino Linotype" panose="0204050205050503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02325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22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(237.5 ± 2.2)</a:t>
                      </a: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alatino Linotype" panose="0204050205050503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43113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26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(240.5 ± 1.9)</a:t>
                      </a: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alatino Linotype" panose="0204050205050503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039026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27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(218.4 ± 2.0)</a:t>
                      </a: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alatino Linotype" panose="0204050205050503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422645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Palatino Linotype" panose="02040502050505030304" pitchFamily="18" charset="0"/>
                        </a:rPr>
                        <a:t>28</a:t>
                      </a:r>
                      <a:endParaRPr lang="it-IT" sz="1100" dirty="0">
                        <a:latin typeface="Palatino Linotype" panose="0204050205050503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(218.8 ± 1.9)</a:t>
                      </a: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alatino Linotype" panose="0204050205050503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150316"/>
                  </a:ext>
                </a:extLst>
              </a:tr>
            </a:tbl>
          </a:graphicData>
        </a:graphic>
      </p:graphicFrame>
      <p:pic>
        <p:nvPicPr>
          <p:cNvPr id="28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437" y="880389"/>
            <a:ext cx="2376165" cy="12453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8650" y="3996032"/>
            <a:ext cx="19467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it-IT" dirty="0" smtClean="0"/>
              <a:t>VEGA ASIC (</a:t>
            </a:r>
            <a:r>
              <a:rPr lang="it-IT" sz="1400" dirty="0" smtClean="0"/>
              <a:t>Bertuccio et al.)</a:t>
            </a:r>
            <a:endParaRPr lang="en-US" sz="14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2" y="137617"/>
            <a:ext cx="875937" cy="8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4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7|23.4"/>
</p:tagLst>
</file>

<file path=ppt/theme/theme1.xml><?xml version="1.0" encoding="utf-8"?>
<a:theme xmlns:a="http://schemas.openxmlformats.org/drawingml/2006/main" name="4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dirty="0" err="1" smtClean="0">
            <a:solidFill>
              <a:schemeClr val="bg1">
                <a:lumMod val="65000"/>
              </a:schemeClr>
            </a:solidFill>
            <a:latin typeface="Vegur" pitchFamily="2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Shuang-Nan Zhang张双南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2" charset="-122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iwmw">
  <a:themeElements>
    <a:clrScheme name="iwm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wmw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  <a:ln>
          <a:solidFill>
            <a:schemeClr val="tx1"/>
          </a:solidFill>
        </a:ln>
        <a:effectLst>
          <a:glow>
            <a:schemeClr val="accent4">
              <a:satMod val="175000"/>
            </a:schemeClr>
          </a:glow>
          <a:outerShdw blurRad="50800" dist="38100" dir="2700000" algn="tl" rotWithShape="0">
            <a:schemeClr val="tx1">
              <a:alpha val="40000"/>
            </a:schemeClr>
          </a:outerShdw>
        </a:effectLst>
      </a:spPr>
      <a:bodyPr wrap="none" rtlCol="0">
        <a:spAutoFit/>
      </a:bodyPr>
      <a:lstStyle>
        <a:defPPr>
          <a:defRPr sz="1400" dirty="0" smtClean="0"/>
        </a:defPPr>
      </a:lstStyle>
    </a:txDef>
  </a:objectDefaults>
  <a:extraClrSchemeLst>
    <a:extraClrScheme>
      <a:clrScheme name="iwm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wm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wm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wm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wm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wm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wm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wm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wm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wm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wm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wm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No Lege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ll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l">
          <a:defRPr sz="16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XPE_template_2018 r4.potx" id="{064C0C4F-80D4-49CE-92E6-EC222280D167}" vid="{6720B1B5-EBB4-4CC4-93C3-62108D42ECD0}"/>
    </a:ext>
  </a:extLst>
</a:theme>
</file>

<file path=ppt/theme/theme6.xml><?xml version="1.0" encoding="utf-8"?>
<a:theme xmlns:a="http://schemas.openxmlformats.org/drawingml/2006/main" name="1_No Lege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ll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l">
          <a:defRPr sz="16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XPE_template_2018 r4.potx" id="{064C0C4F-80D4-49CE-92E6-EC222280D167}" vid="{6720B1B5-EBB4-4CC4-93C3-62108D42ECD0}"/>
    </a:ext>
  </a:extLst>
</a:theme>
</file>

<file path=ppt/theme/theme7.xml><?xml version="1.0" encoding="utf-8"?>
<a:theme xmlns:a="http://schemas.openxmlformats.org/drawingml/2006/main" name="2_No Lege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ll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l">
          <a:defRPr sz="16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XPE_template_2018 r4.potx" id="{064C0C4F-80D4-49CE-92E6-EC222280D167}" vid="{6720B1B5-EBB4-4CC4-93C3-62108D42ECD0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8249</TotalTime>
  <Words>1905</Words>
  <Application>Microsoft Office PowerPoint</Application>
  <PresentationFormat>On-screen Show (4:3)</PresentationFormat>
  <Paragraphs>382</Paragraphs>
  <Slides>51</Slides>
  <Notes>16</Notes>
  <HiddenSlides>0</HiddenSlides>
  <MMClips>3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51</vt:i4>
      </vt:variant>
    </vt:vector>
  </HeadingPairs>
  <TitlesOfParts>
    <vt:vector size="83" baseType="lpstr">
      <vt:lpstr>ＭＳ Ｐゴシック</vt:lpstr>
      <vt:lpstr>ＭＳ Ｐゴシック</vt:lpstr>
      <vt:lpstr>宋体</vt:lpstr>
      <vt:lpstr>Abadi MT Condensed Light</vt:lpstr>
      <vt:lpstr>Arial</vt:lpstr>
      <vt:lpstr>Arial Narrow</vt:lpstr>
      <vt:lpstr>Calibri</vt:lpstr>
      <vt:lpstr>Calibri Light</vt:lpstr>
      <vt:lpstr>Century Schoolbook</vt:lpstr>
      <vt:lpstr>等线</vt:lpstr>
      <vt:lpstr>等线 Light</vt:lpstr>
      <vt:lpstr>Gill Sans</vt:lpstr>
      <vt:lpstr>Gotham Book</vt:lpstr>
      <vt:lpstr>Lucida Grande</vt:lpstr>
      <vt:lpstr>Offside</vt:lpstr>
      <vt:lpstr>Palatino Linotype</vt:lpstr>
      <vt:lpstr>黑体</vt:lpstr>
      <vt:lpstr>Symbol</vt:lpstr>
      <vt:lpstr>Times New Roman</vt:lpstr>
      <vt:lpstr>TitilliumText25L 400 wt</vt:lpstr>
      <vt:lpstr>Vegur</vt:lpstr>
      <vt:lpstr>Verdana</vt:lpstr>
      <vt:lpstr>Wingdings</vt:lpstr>
      <vt:lpstr>ヒラギノ角ゴ ProN W3</vt:lpstr>
      <vt:lpstr>4_Tema di Office</vt:lpstr>
      <vt:lpstr>8_Tema di Office</vt:lpstr>
      <vt:lpstr>1_Shuang-Nan Zhang张双南</vt:lpstr>
      <vt:lpstr>iwmw</vt:lpstr>
      <vt:lpstr>No Legend</vt:lpstr>
      <vt:lpstr>1_No Legend</vt:lpstr>
      <vt:lpstr>2_No Legend</vt:lpstr>
      <vt:lpstr>1_Office Theme</vt:lpstr>
      <vt:lpstr>Nuovi rivelatori per nuove diagnostiche in Astronomia X</vt:lpstr>
      <vt:lpstr>PowerPoint Presentation</vt:lpstr>
      <vt:lpstr>Outline</vt:lpstr>
      <vt:lpstr>Enabling Technology: Large-area Silicon Drift Detector e PixDD  Diagnostics: High-throughput X-ray spectral-timing (0.5-30 keV)</vt:lpstr>
      <vt:lpstr>The large-area  Silicon Drift Detector</vt:lpstr>
      <vt:lpstr>PowerPoint Presentation</vt:lpstr>
      <vt:lpstr>The LAD large-area  Silicon Drift Detectors</vt:lpstr>
      <vt:lpstr>The LAD large-area  Silicon Drift Detectors</vt:lpstr>
      <vt:lpstr>Large-area SDD – Performance tests</vt:lpstr>
      <vt:lpstr>Large-area SDD – Radiation tests</vt:lpstr>
      <vt:lpstr>SDD within     Collaboration</vt:lpstr>
      <vt:lpstr>         State of the art SDD                        for eXTP </vt:lpstr>
      <vt:lpstr>PowerPoint Presentation</vt:lpstr>
      <vt:lpstr>PowerPoint Presentation</vt:lpstr>
      <vt:lpstr>PixDD - a multi-pixel Silicon Drift Detector</vt:lpstr>
      <vt:lpstr>Enabling Technology: Gas Pixel Detector  Diagnostics: X-ray (linear) polarimetry (2-10 keV)</vt:lpstr>
      <vt:lpstr>The Gas Pixel Detector</vt:lpstr>
      <vt:lpstr>GPD – Gas Pixel Detector</vt:lpstr>
      <vt:lpstr>GPD – Gas Pixel Detector</vt:lpstr>
      <vt:lpstr>GPD – Gas Pixel Detector</vt:lpstr>
      <vt:lpstr>GPD – Gas Pixel Detector</vt:lpstr>
      <vt:lpstr>GPD – Gas Pixel Detector</vt:lpstr>
      <vt:lpstr>GPD – Gas Pixel Detector</vt:lpstr>
      <vt:lpstr>GPD – Gas Pixel Detector</vt:lpstr>
      <vt:lpstr>Applications to X-ray astronomy</vt:lpstr>
      <vt:lpstr>PowerPoint Presentation</vt:lpstr>
      <vt:lpstr>Capillary plate collimators</vt:lpstr>
      <vt:lpstr>Capillary plate collimators</vt:lpstr>
      <vt:lpstr>LAD Module</vt:lpstr>
      <vt:lpstr>LAD Module</vt:lpstr>
      <vt:lpstr>LOFT, eXTP, STROBE-X</vt:lpstr>
      <vt:lpstr>PowerPoint Presentation</vt:lpstr>
      <vt:lpstr>PowerPoint Presentation</vt:lpstr>
      <vt:lpstr>XIPE, IXPE</vt:lpstr>
      <vt:lpstr>Payload Components</vt:lpstr>
      <vt:lpstr>Detector Unit: Grand Summary</vt:lpstr>
      <vt:lpstr>Grazie dell’attenzione</vt:lpstr>
      <vt:lpstr>Dense Matter White Paper</vt:lpstr>
      <vt:lpstr>PowerPoint Presentation</vt:lpstr>
      <vt:lpstr>Spectral-Timing for strong field gravity</vt:lpstr>
      <vt:lpstr>Flux</vt:lpstr>
      <vt:lpstr>Fe-line Tomography with eXTP</vt:lpstr>
      <vt:lpstr>Simultaneous polarization variability in LFQPOs</vt:lpstr>
      <vt:lpstr>QPO Phase folding: LAD+SFA+PFA</vt:lpstr>
      <vt:lpstr>PowerPoint Presentation</vt:lpstr>
      <vt:lpstr>Benefit of an equatorial orbit</vt:lpstr>
      <vt:lpstr>Optical-thermal filters</vt:lpstr>
      <vt:lpstr>GPD – Gas Pixel Detector</vt:lpstr>
      <vt:lpstr>GPD – Gas Pixel Detector</vt:lpstr>
      <vt:lpstr>eXTP concept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yuri</dc:creator>
  <cp:lastModifiedBy>Windows User</cp:lastModifiedBy>
  <cp:revision>1299</cp:revision>
  <cp:lastPrinted>2016-12-01T09:18:45Z</cp:lastPrinted>
  <dcterms:created xsi:type="dcterms:W3CDTF">2013-12-18T10:28:22Z</dcterms:created>
  <dcterms:modified xsi:type="dcterms:W3CDTF">2018-06-21T07:05:49Z</dcterms:modified>
</cp:coreProperties>
</file>