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4"/>
  </p:sldMasterIdLst>
  <p:notesMasterIdLst>
    <p:notesMasterId r:id="rId53"/>
  </p:notesMasterIdLst>
  <p:handoutMasterIdLst>
    <p:handoutMasterId r:id="rId54"/>
  </p:handoutMasterIdLst>
  <p:sldIdLst>
    <p:sldId id="265" r:id="rId5"/>
    <p:sldId id="324" r:id="rId6"/>
    <p:sldId id="325" r:id="rId7"/>
    <p:sldId id="327" r:id="rId8"/>
    <p:sldId id="433" r:id="rId9"/>
    <p:sldId id="434" r:id="rId10"/>
    <p:sldId id="314" r:id="rId11"/>
    <p:sldId id="389" r:id="rId12"/>
    <p:sldId id="390" r:id="rId13"/>
    <p:sldId id="391" r:id="rId14"/>
    <p:sldId id="392" r:id="rId15"/>
    <p:sldId id="393" r:id="rId16"/>
    <p:sldId id="440" r:id="rId17"/>
    <p:sldId id="441" r:id="rId18"/>
    <p:sldId id="442" r:id="rId19"/>
    <p:sldId id="443" r:id="rId20"/>
    <p:sldId id="444" r:id="rId21"/>
    <p:sldId id="445" r:id="rId22"/>
    <p:sldId id="446" r:id="rId23"/>
    <p:sldId id="439" r:id="rId24"/>
    <p:sldId id="447" r:id="rId25"/>
    <p:sldId id="452" r:id="rId26"/>
    <p:sldId id="448" r:id="rId27"/>
    <p:sldId id="449" r:id="rId28"/>
    <p:sldId id="450" r:id="rId29"/>
    <p:sldId id="451" r:id="rId30"/>
    <p:sldId id="453" r:id="rId31"/>
    <p:sldId id="454" r:id="rId32"/>
    <p:sldId id="455" r:id="rId33"/>
    <p:sldId id="456" r:id="rId34"/>
    <p:sldId id="457" r:id="rId35"/>
    <p:sldId id="458" r:id="rId36"/>
    <p:sldId id="412" r:id="rId37"/>
    <p:sldId id="414" r:id="rId38"/>
    <p:sldId id="464" r:id="rId39"/>
    <p:sldId id="465" r:id="rId40"/>
    <p:sldId id="466" r:id="rId41"/>
    <p:sldId id="467" r:id="rId42"/>
    <p:sldId id="459" r:id="rId43"/>
    <p:sldId id="468" r:id="rId44"/>
    <p:sldId id="474" r:id="rId45"/>
    <p:sldId id="475" r:id="rId46"/>
    <p:sldId id="476" r:id="rId47"/>
    <p:sldId id="477" r:id="rId48"/>
    <p:sldId id="473" r:id="rId49"/>
    <p:sldId id="318" r:id="rId50"/>
    <p:sldId id="420" r:id="rId51"/>
    <p:sldId id="259" r:id="rId52"/>
  </p:sldIdLst>
  <p:sldSz cx="9144000" cy="6858000" type="screen4x3"/>
  <p:notesSz cx="6858000" cy="9144000"/>
  <p:custDataLst>
    <p:tags r:id="rId55"/>
  </p:custDataLst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07" autoAdjust="0"/>
    <p:restoredTop sz="94629" autoAdjust="0"/>
  </p:normalViewPr>
  <p:slideViewPr>
    <p:cSldViewPr showGuides="1">
      <p:cViewPr>
        <p:scale>
          <a:sx n="63" d="100"/>
          <a:sy n="63" d="100"/>
        </p:scale>
        <p:origin x="648" y="32"/>
      </p:cViewPr>
      <p:guideLst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88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gs" Target="tags/tag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viewProps" Target="view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AFF075A9-79FD-4C25-8CB4-4C1C7B73C8A9}" type="datetime1">
              <a:rPr lang="it-IT" smtClean="0"/>
              <a:pPr algn="r" rtl="0"/>
              <a:t>21/06/2021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r>
              <a:rPr lang="it-IT"/>
              <a:t>Meeting Collaboration PLUS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D9F912AB-2776-42F2-A957-313FC7EFEDB9}" type="slidenum">
              <a:rPr lang="it-IT" smtClean="0"/>
              <a:pPr algn="r"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5CDC68C7-8623-4451-B071-5021073ABB13}" type="datetime1">
              <a:rPr lang="it-IT" smtClean="0"/>
              <a:pPr/>
              <a:t>21/06/2021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F93199CD-3E1B-4AE6-990F-76F925F5EA9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99118" y="1828800"/>
            <a:ext cx="6173808" cy="28956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99118" y="4800600"/>
            <a:ext cx="6173808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1" baseline="0">
                <a:solidFill>
                  <a:schemeClr val="accent1"/>
                </a:solidFill>
              </a:defRPr>
            </a:lvl1pPr>
            <a:lvl2pPr marL="457191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85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76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71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64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55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46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40" indent="0" algn="ctr" rt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597" y="381001"/>
            <a:ext cx="1143298" cy="5638800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 hasCustomPrompt="1"/>
          </p:nvPr>
        </p:nvSpPr>
        <p:spPr>
          <a:xfrm>
            <a:off x="1142111" y="381001"/>
            <a:ext cx="5544993" cy="5638800"/>
          </a:xfrm>
        </p:spPr>
        <p:txBody>
          <a:bodyPr vert="eaVert" rtlCol="0"/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5pPr algn="l" rtl="0">
              <a:defRPr/>
            </a:lvl5pPr>
            <a:lvl6pPr algn="l" rtl="0">
              <a:defRPr/>
            </a:lvl6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4926" y="2514600"/>
            <a:ext cx="6520997" cy="281940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4800" b="0" cap="none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799121" y="5410219"/>
            <a:ext cx="6517197" cy="609601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000" cap="all" spc="201" baseline="0">
                <a:solidFill>
                  <a:schemeClr val="accent1"/>
                </a:solidFill>
              </a:defRPr>
            </a:lvl1pPr>
            <a:lvl2pPr marL="457191" indent="0" algn="l" rtl="0">
              <a:buNone/>
              <a:defRPr sz="1801">
                <a:solidFill>
                  <a:schemeClr val="tx1">
                    <a:tint val="75000"/>
                  </a:schemeClr>
                </a:solidFill>
              </a:defRPr>
            </a:lvl2pPr>
            <a:lvl3pPr marL="914385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76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4pPr>
            <a:lvl5pPr marL="1828771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5pPr>
            <a:lvl6pPr marL="2285964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6pPr>
            <a:lvl7pPr marL="2743155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7pPr>
            <a:lvl8pPr marL="3200346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8pPr>
            <a:lvl9pPr marL="3657540" indent="0" algn="l" rtl="0">
              <a:buNone/>
              <a:defRPr sz="140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128889" y="1905001"/>
            <a:ext cx="3315563" cy="4114800"/>
          </a:xfrm>
        </p:spPr>
        <p:txBody>
          <a:bodyPr rtlCol="0">
            <a:normAutofit/>
          </a:bodyPr>
          <a:lstStyle>
            <a:lvl1pPr algn="l" rtl="0">
              <a:defRPr sz="2401"/>
            </a:lvl1pPr>
            <a:lvl2pPr algn="l" rtl="0">
              <a:defRPr sz="2000"/>
            </a:lvl2pPr>
            <a:lvl3pPr algn="l" rtl="0">
              <a:defRPr sz="1801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4673113" y="1905001"/>
            <a:ext cx="3315563" cy="4114800"/>
          </a:xfrm>
        </p:spPr>
        <p:txBody>
          <a:bodyPr rtlCol="0">
            <a:normAutofit/>
          </a:bodyPr>
          <a:lstStyle>
            <a:lvl1pPr algn="l" rtl="0">
              <a:defRPr sz="2401"/>
            </a:lvl1pPr>
            <a:lvl2pPr algn="l" rtl="0">
              <a:defRPr sz="2000"/>
            </a:lvl2pPr>
            <a:lvl3pPr algn="l" rtl="0">
              <a:defRPr sz="1801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 hasCustomPrompt="1"/>
          </p:nvPr>
        </p:nvSpPr>
        <p:spPr>
          <a:xfrm>
            <a:off x="1142112" y="1905000"/>
            <a:ext cx="3313277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900" b="0" cap="all" spc="201" baseline="0">
                <a:solidFill>
                  <a:schemeClr val="accent1"/>
                </a:solidFill>
              </a:defRPr>
            </a:lvl1pPr>
            <a:lvl2pPr marL="457191" indent="0" algn="l" rtl="0">
              <a:buNone/>
              <a:defRPr sz="2000" b="1"/>
            </a:lvl2pPr>
            <a:lvl3pPr marL="914385" indent="0" algn="l" rtl="0">
              <a:buNone/>
              <a:defRPr sz="1801" b="1"/>
            </a:lvl3pPr>
            <a:lvl4pPr marL="1371576" indent="0" algn="l" rtl="0">
              <a:buNone/>
              <a:defRPr sz="1600" b="1"/>
            </a:lvl4pPr>
            <a:lvl5pPr marL="1828771" indent="0" algn="l" rtl="0">
              <a:buNone/>
              <a:defRPr sz="1600" b="1"/>
            </a:lvl5pPr>
            <a:lvl6pPr marL="2285964" indent="0" algn="l" rtl="0">
              <a:buNone/>
              <a:defRPr sz="1600" b="1"/>
            </a:lvl6pPr>
            <a:lvl7pPr marL="2743155" indent="0" algn="l" rtl="0">
              <a:buNone/>
              <a:defRPr sz="1600" b="1"/>
            </a:lvl7pPr>
            <a:lvl8pPr marL="3200346" indent="0" algn="l" rtl="0">
              <a:buNone/>
              <a:defRPr sz="1600" b="1"/>
            </a:lvl8pPr>
            <a:lvl9pPr marL="3657540" indent="0" algn="l" rtl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 hasCustomPrompt="1"/>
          </p:nvPr>
        </p:nvSpPr>
        <p:spPr>
          <a:xfrm>
            <a:off x="1142112" y="2743201"/>
            <a:ext cx="3313277" cy="3276600"/>
          </a:xfrm>
        </p:spPr>
        <p:txBody>
          <a:bodyPr rtlCol="0">
            <a:normAutofit/>
          </a:bodyPr>
          <a:lstStyle>
            <a:lvl1pPr algn="l" rtl="0">
              <a:defRPr sz="2401"/>
            </a:lvl1pPr>
            <a:lvl2pPr algn="l" rtl="0">
              <a:defRPr sz="2000"/>
            </a:lvl2pPr>
            <a:lvl3pPr algn="l" rtl="0">
              <a:defRPr sz="1801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88623" y="1905000"/>
            <a:ext cx="3313277" cy="762000"/>
          </a:xfrm>
        </p:spPr>
        <p:txBody>
          <a:bodyPr rtlCol="0" anchor="ctr">
            <a:noAutofit/>
          </a:bodyPr>
          <a:lstStyle>
            <a:lvl1pPr marL="0" indent="0" algn="l" rtl="0">
              <a:spcBef>
                <a:spcPts val="0"/>
              </a:spcBef>
              <a:buNone/>
              <a:defRPr sz="1900" b="0" cap="all" spc="201" baseline="0">
                <a:solidFill>
                  <a:schemeClr val="accent1"/>
                </a:solidFill>
              </a:defRPr>
            </a:lvl1pPr>
            <a:lvl2pPr marL="457191" indent="0" algn="l" rtl="0">
              <a:buNone/>
              <a:defRPr sz="2000" b="1"/>
            </a:lvl2pPr>
            <a:lvl3pPr marL="914385" indent="0" algn="l" rtl="0">
              <a:buNone/>
              <a:defRPr sz="1801" b="1"/>
            </a:lvl3pPr>
            <a:lvl4pPr marL="1371576" indent="0" algn="l" rtl="0">
              <a:buNone/>
              <a:defRPr sz="1600" b="1"/>
            </a:lvl4pPr>
            <a:lvl5pPr marL="1828771" indent="0" algn="l" rtl="0">
              <a:buNone/>
              <a:defRPr sz="1600" b="1"/>
            </a:lvl5pPr>
            <a:lvl6pPr marL="2285964" indent="0" algn="l" rtl="0">
              <a:buNone/>
              <a:defRPr sz="1600" b="1"/>
            </a:lvl6pPr>
            <a:lvl7pPr marL="2743155" indent="0" algn="l" rtl="0">
              <a:buNone/>
              <a:defRPr sz="1600" b="1"/>
            </a:lvl7pPr>
            <a:lvl8pPr marL="3200346" indent="0" algn="l" rtl="0">
              <a:buNone/>
              <a:defRPr sz="1600" b="1"/>
            </a:lvl8pPr>
            <a:lvl9pPr marL="3657540" indent="0" algn="l" rtl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 hasCustomPrompt="1"/>
          </p:nvPr>
        </p:nvSpPr>
        <p:spPr>
          <a:xfrm>
            <a:off x="4688623" y="2743201"/>
            <a:ext cx="3313277" cy="3276600"/>
          </a:xfrm>
        </p:spPr>
        <p:txBody>
          <a:bodyPr rtlCol="0">
            <a:normAutofit/>
          </a:bodyPr>
          <a:lstStyle>
            <a:lvl1pPr algn="l" rtl="0">
              <a:defRPr sz="2401"/>
            </a:lvl1pPr>
            <a:lvl2pPr algn="l" rtl="0">
              <a:defRPr sz="2000"/>
            </a:lvl2pPr>
            <a:lvl3pPr algn="l" rtl="0">
              <a:defRPr sz="1801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rtlCol="0" anchor="b">
            <a:noAutofit/>
          </a:bodyPr>
          <a:lstStyle>
            <a:lvl1pPr algn="l" rtl="0">
              <a:lnSpc>
                <a:spcPct val="90000"/>
              </a:lnSpc>
              <a:defRPr sz="3603" b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3714530" y="685800"/>
            <a:ext cx="4801850" cy="5334000"/>
          </a:xfrm>
        </p:spPr>
        <p:txBody>
          <a:bodyPr rtlCol="0">
            <a:normAutofit/>
          </a:bodyPr>
          <a:lstStyle>
            <a:lvl1pPr algn="l" rtl="0">
              <a:defRPr sz="2401"/>
            </a:lvl1pPr>
            <a:lvl2pPr algn="l" rtl="0">
              <a:defRPr sz="2000"/>
            </a:lvl2pPr>
            <a:lvl3pPr algn="l" rtl="0">
              <a:defRPr sz="1801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799121" y="4648200"/>
            <a:ext cx="268674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1"/>
            </a:lvl1pPr>
            <a:lvl2pPr marL="457191" indent="0" algn="l" rtl="0">
              <a:buNone/>
              <a:defRPr sz="1200"/>
            </a:lvl2pPr>
            <a:lvl3pPr marL="914385" indent="0" algn="l" rtl="0">
              <a:buNone/>
              <a:defRPr sz="1001"/>
            </a:lvl3pPr>
            <a:lvl4pPr marL="1371576" indent="0" algn="l" rtl="0">
              <a:buNone/>
              <a:defRPr sz="901"/>
            </a:lvl4pPr>
            <a:lvl5pPr marL="1828771" indent="0" algn="l" rtl="0">
              <a:buNone/>
              <a:defRPr sz="901"/>
            </a:lvl5pPr>
            <a:lvl6pPr marL="2285964" indent="0" algn="l" rtl="0">
              <a:buNone/>
              <a:defRPr sz="901"/>
            </a:lvl6pPr>
            <a:lvl7pPr marL="2743155" indent="0" algn="l" rtl="0">
              <a:buNone/>
              <a:defRPr sz="901"/>
            </a:lvl7pPr>
            <a:lvl8pPr marL="3200346" indent="0" algn="l" rtl="0">
              <a:buNone/>
              <a:defRPr sz="901"/>
            </a:lvl8pPr>
            <a:lvl9pPr marL="3657540" indent="0" algn="l" rtl="0">
              <a:buNone/>
              <a:defRPr sz="90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714530" y="685800"/>
            <a:ext cx="4801850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 rtlCol="0">
            <a:normAutofit/>
          </a:bodyPr>
          <a:lstStyle>
            <a:lvl1pPr marL="0" indent="0" algn="ctr" rtl="0">
              <a:buNone/>
              <a:defRPr sz="2401"/>
            </a:lvl1pPr>
            <a:lvl2pPr marL="457191" indent="0" algn="l" rtl="0">
              <a:buNone/>
              <a:defRPr sz="2801"/>
            </a:lvl2pPr>
            <a:lvl3pPr marL="914385" indent="0" algn="l" rtl="0">
              <a:buNone/>
              <a:defRPr sz="2401"/>
            </a:lvl3pPr>
            <a:lvl4pPr marL="1371576" indent="0" algn="l" rtl="0">
              <a:buNone/>
              <a:defRPr sz="2000"/>
            </a:lvl4pPr>
            <a:lvl5pPr marL="1828771" indent="0" algn="l" rtl="0">
              <a:buNone/>
              <a:defRPr sz="2000"/>
            </a:lvl5pPr>
            <a:lvl6pPr marL="2285964" indent="0" algn="l" rtl="0">
              <a:buNone/>
              <a:defRPr sz="2000"/>
            </a:lvl6pPr>
            <a:lvl7pPr marL="2743155" indent="0" algn="l" rtl="0">
              <a:buNone/>
              <a:defRPr sz="2000"/>
            </a:lvl7pPr>
            <a:lvl8pPr marL="3200346" indent="0" algn="l" rtl="0">
              <a:buNone/>
              <a:defRPr sz="2000"/>
            </a:lvl8pPr>
            <a:lvl9pPr marL="3657540" indent="0" algn="l" rtl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91910" y="1905000"/>
            <a:ext cx="2698158" cy="2667000"/>
          </a:xfrm>
        </p:spPr>
        <p:txBody>
          <a:bodyPr rtlCol="0" anchor="b">
            <a:normAutofit/>
          </a:bodyPr>
          <a:lstStyle>
            <a:lvl1pPr algn="l" rtl="0">
              <a:lnSpc>
                <a:spcPct val="90000"/>
              </a:lnSpc>
              <a:defRPr sz="3603" b="0" i="0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799121" y="4648200"/>
            <a:ext cx="2686749" cy="1371600"/>
          </a:xfrm>
        </p:spPr>
        <p:txBody>
          <a:bodyPr rtlCol="0">
            <a:normAutofit/>
          </a:bodyPr>
          <a:lstStyle>
            <a:lvl1pPr marL="0" indent="0" algn="l" rtl="0">
              <a:lnSpc>
                <a:spcPct val="90000"/>
              </a:lnSpc>
              <a:spcBef>
                <a:spcPts val="1200"/>
              </a:spcBef>
              <a:buNone/>
              <a:defRPr sz="1801"/>
            </a:lvl1pPr>
            <a:lvl2pPr marL="457191" indent="0" algn="l" rtl="0">
              <a:buNone/>
              <a:defRPr sz="1200"/>
            </a:lvl2pPr>
            <a:lvl3pPr marL="914385" indent="0" algn="l" rtl="0">
              <a:buNone/>
              <a:defRPr sz="1001"/>
            </a:lvl3pPr>
            <a:lvl4pPr marL="1371576" indent="0" algn="l" rtl="0">
              <a:buNone/>
              <a:defRPr sz="901"/>
            </a:lvl4pPr>
            <a:lvl5pPr marL="1828771" indent="0" algn="l" rtl="0">
              <a:buNone/>
              <a:defRPr sz="901"/>
            </a:lvl5pPr>
            <a:lvl6pPr marL="2285964" indent="0" algn="l" rtl="0">
              <a:buNone/>
              <a:defRPr sz="901"/>
            </a:lvl6pPr>
            <a:lvl7pPr marL="2743155" indent="0" algn="l" rtl="0">
              <a:buNone/>
              <a:defRPr sz="901"/>
            </a:lvl7pPr>
            <a:lvl8pPr marL="3200346" indent="0" algn="l" rtl="0">
              <a:buNone/>
              <a:defRPr sz="901"/>
            </a:lvl8pPr>
            <a:lvl9pPr marL="3657540" indent="0" algn="l" rtl="0">
              <a:buNone/>
              <a:defRPr sz="90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A013F82-EE5E-44EE-A61D-E31C6657F26F}" type="slidenum">
              <a:rPr lang="it-IT" noProof="0" smtClean="0"/>
              <a:pPr rtl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142117" y="381000"/>
            <a:ext cx="6859787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142107" y="1904999"/>
            <a:ext cx="6852578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171433" y="6400800"/>
            <a:ext cx="108732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142107" y="6400800"/>
            <a:ext cx="4916180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0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373078" y="6400800"/>
            <a:ext cx="628815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385" rtl="0" eaLnBrk="1" latinLnBrk="0" hangingPunct="1">
        <a:lnSpc>
          <a:spcPct val="90000"/>
        </a:lnSpc>
        <a:spcBef>
          <a:spcPct val="0"/>
        </a:spcBef>
        <a:buNone/>
        <a:defRPr sz="3603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6" indent="-223836" algn="l" defTabSz="914385" rtl="0" eaLnBrk="1" latinLnBrk="0" hangingPunct="1">
        <a:lnSpc>
          <a:spcPct val="90000"/>
        </a:lnSpc>
        <a:spcBef>
          <a:spcPts val="1801"/>
        </a:spcBef>
        <a:buClr>
          <a:schemeClr val="accent1"/>
        </a:buClr>
        <a:buSzPct val="100000"/>
        <a:buFont typeface="Arial" pitchFamily="34" charset="0"/>
        <a:buChar char="•"/>
        <a:defRPr sz="2401" kern="1200">
          <a:solidFill>
            <a:schemeClr val="tx1"/>
          </a:solidFill>
          <a:latin typeface="+mn-lt"/>
          <a:ea typeface="+mn-ea"/>
          <a:cs typeface="+mn-cs"/>
        </a:defRPr>
      </a:lvl1pPr>
      <a:lvl2pPr marL="463540" indent="-231773" algn="l" defTabSz="914385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12" indent="-219073" algn="l" defTabSz="914385" rtl="0" eaLnBrk="1" latinLnBrk="0" hangingPunct="1">
        <a:lnSpc>
          <a:spcPct val="90000"/>
        </a:lnSpc>
        <a:spcBef>
          <a:spcPts val="603"/>
        </a:spcBef>
        <a:buClr>
          <a:schemeClr val="accent1"/>
        </a:buClr>
        <a:buSzPct val="100000"/>
        <a:buFont typeface="Arial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857236" indent="-174623" algn="l" defTabSz="914385" rtl="0" eaLnBrk="1" latinLnBrk="0" hangingPunct="1">
        <a:lnSpc>
          <a:spcPct val="90000"/>
        </a:lnSpc>
        <a:spcBef>
          <a:spcPts val="603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73" indent="-173035" algn="l" defTabSz="914385" rtl="0" eaLnBrk="1" latinLnBrk="0" hangingPunct="1">
        <a:lnSpc>
          <a:spcPct val="90000"/>
        </a:lnSpc>
        <a:spcBef>
          <a:spcPts val="603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88" indent="-173734" algn="l" defTabSz="914385" rtl="0" eaLnBrk="1" latinLnBrk="0" hangingPunct="1">
        <a:spcBef>
          <a:spcPts val="603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21" indent="-173734" algn="l" defTabSz="914385" rtl="0" eaLnBrk="1" latinLnBrk="0" hangingPunct="1">
        <a:spcBef>
          <a:spcPts val="603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53" indent="-173734" algn="l" defTabSz="914385" rtl="0" eaLnBrk="1" latinLnBrk="0" hangingPunct="1">
        <a:spcBef>
          <a:spcPts val="603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189" indent="-173734" algn="l" defTabSz="914385" rtl="0" eaLnBrk="1" latinLnBrk="0" hangingPunct="1">
        <a:spcBef>
          <a:spcPts val="603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91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85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6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1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964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155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346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540" algn="l" defTabSz="914385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88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5.png"/><Relationship Id="rId4" Type="http://schemas.openxmlformats.org/officeDocument/2006/relationships/image" Target="../media/image41.png"/><Relationship Id="rId9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Relationship Id="rId9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ctrTitle"/>
          </p:nvPr>
        </p:nvSpPr>
        <p:spPr>
          <a:xfrm>
            <a:off x="467544" y="1988962"/>
            <a:ext cx="9208403" cy="1224136"/>
          </a:xfrm>
        </p:spPr>
        <p:txBody>
          <a:bodyPr rtlCol="0">
            <a:noAutofit/>
          </a:bodyPr>
          <a:lstStyle/>
          <a:p>
            <a:pPr rtl="0"/>
            <a:r>
              <a:rPr lang="it-IT" sz="3200" dirty="0">
                <a:latin typeface="Centaur" panose="02030504050205020304" pitchFamily="18" charset="0"/>
                <a:cs typeface="Shonar Bangla" panose="020B0502040204020203" pitchFamily="18" charset="0"/>
              </a:rPr>
              <a:t>L’Universo primordiale emerge</a:t>
            </a:r>
            <a:br>
              <a:rPr lang="it-IT" sz="3200" dirty="0">
                <a:latin typeface="Centaur" panose="02030504050205020304" pitchFamily="18" charset="0"/>
                <a:cs typeface="Shonar Bangla" panose="020B0502040204020203" pitchFamily="18" charset="0"/>
              </a:rPr>
            </a:br>
            <a:r>
              <a:rPr lang="it-IT" sz="3200" dirty="0">
                <a:latin typeface="Centaur" panose="02030504050205020304" pitchFamily="18" charset="0"/>
                <a:cs typeface="Shonar Bangla" panose="020B0502040204020203" pitchFamily="18" charset="0"/>
              </a:rPr>
              <a:t>da un Big Bang o da un Big Bounce?</a:t>
            </a:r>
            <a:endParaRPr lang="en-US" sz="3200" dirty="0">
              <a:latin typeface="Centaur" panose="02030504050205020304" pitchFamily="18" charset="0"/>
              <a:cs typeface="Shonar Bangla" panose="020B0502040204020203" pitchFamily="18" charset="0"/>
            </a:endParaRPr>
          </a:p>
        </p:txBody>
      </p:sp>
      <p:sp>
        <p:nvSpPr>
          <p:cNvPr id="4" name="Sottotitolo 3"/>
          <p:cNvSpPr>
            <a:spLocks noGrp="1"/>
          </p:cNvSpPr>
          <p:nvPr>
            <p:ph type="subTitle" idx="1"/>
          </p:nvPr>
        </p:nvSpPr>
        <p:spPr>
          <a:xfrm>
            <a:off x="467544" y="3356992"/>
            <a:ext cx="6689137" cy="1053528"/>
          </a:xfrm>
        </p:spPr>
        <p:txBody>
          <a:bodyPr rtlCol="0"/>
          <a:lstStyle/>
          <a:p>
            <a:pPr rtl="0"/>
            <a:r>
              <a:rPr lang="en-GB" b="1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rPr>
              <a:t>Meeting of the Collaboration PLUS</a:t>
            </a:r>
            <a:br>
              <a:rPr lang="en-GB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en-GB" b="1" i="0" dirty="0"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+mj-lt"/>
              </a:rPr>
              <a:t>24-06-2021</a:t>
            </a:r>
            <a:endParaRPr lang="it-IT" cap="none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034C01A-4DF2-46D0-A321-4B99CC53AD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6048558"/>
            <a:ext cx="1817611" cy="576064"/>
          </a:xfrm>
          <a:prstGeom prst="rect">
            <a:avLst/>
          </a:prstGeom>
        </p:spPr>
      </p:pic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682C20B0-96D7-420E-93B9-DF81C8E2E8B2}"/>
              </a:ext>
            </a:extLst>
          </p:cNvPr>
          <p:cNvCxnSpPr>
            <a:cxnSpLocks/>
          </p:cNvCxnSpPr>
          <p:nvPr/>
        </p:nvCxnSpPr>
        <p:spPr>
          <a:xfrm>
            <a:off x="557573" y="3284984"/>
            <a:ext cx="5670611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FE0CA32-ABBA-4F56-8BE8-7663E712E8ED}"/>
              </a:ext>
            </a:extLst>
          </p:cNvPr>
          <p:cNvSpPr txBox="1"/>
          <p:nvPr/>
        </p:nvSpPr>
        <p:spPr>
          <a:xfrm>
            <a:off x="467544" y="6226296"/>
            <a:ext cx="4006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i="1" dirty="0">
                <a:latin typeface="Candara" panose="020E0502030303020204" pitchFamily="34" charset="0"/>
              </a:rPr>
              <a:t>Eleonora Giovannetti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5CA70B8-FB2A-4D1C-8144-6ED6FF16AA3D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pPr rtl="0"/>
            <a:r>
              <a:rPr lang="en-US" sz="3800" dirty="0">
                <a:latin typeface="Centaur" panose="02030504050205020304" pitchFamily="18" charset="0"/>
              </a:rPr>
              <a:t>Il Modello Cosmologico Standard e la CMB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508A705-A5B7-499D-BD76-1D4BD4D611EF}"/>
              </a:ext>
            </a:extLst>
          </p:cNvPr>
          <p:cNvSpPr txBox="1"/>
          <p:nvPr/>
        </p:nvSpPr>
        <p:spPr>
          <a:xfrm>
            <a:off x="693310" y="2427337"/>
            <a:ext cx="81369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accent6">
                    <a:lumMod val="50000"/>
                    <a:alpha val="40000"/>
                  </a:schemeClr>
                </a:solidFill>
                <a:latin typeface="Candara" panose="020E0502030303020204" pitchFamily="34" charset="0"/>
              </a:rPr>
              <a:t>Il Principio Cosmologico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2800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i="1" dirty="0">
                <a:ln w="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Cosmic Microwave 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800" i="1" dirty="0">
                <a:ln w="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   Background Radiation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3600" dirty="0"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3" name="Immagine 12" descr="Immagine che contiene blu&#10;&#10;Descrizione generata automaticamente">
            <a:extLst>
              <a:ext uri="{FF2B5EF4-FFF2-40B4-BE49-F238E27FC236}">
                <a16:creationId xmlns:a16="http://schemas.microsoft.com/office/drawing/2014/main" id="{103DC369-8C84-4236-BCAB-2BFA0416AF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560" y="2572915"/>
            <a:ext cx="4094547" cy="2047274"/>
          </a:xfrm>
          <a:prstGeom prst="rect">
            <a:avLst/>
          </a:prstGeom>
          <a:effectLst>
            <a:glow rad="127000">
              <a:srgbClr val="336699">
                <a:alpha val="40000"/>
              </a:srgbClr>
            </a:glow>
            <a:softEdge rad="12700"/>
          </a:effectLst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D0BBE13-C974-468B-82E9-BEF795837242}"/>
              </a:ext>
            </a:extLst>
          </p:cNvPr>
          <p:cNvSpPr txBox="1"/>
          <p:nvPr/>
        </p:nvSpPr>
        <p:spPr>
          <a:xfrm>
            <a:off x="4685898" y="4679539"/>
            <a:ext cx="4566208" cy="5234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1" dirty="0">
                <a:solidFill>
                  <a:schemeClr val="bg1"/>
                </a:solidFill>
                <a:latin typeface="Centaur" panose="02030504050205020304" pitchFamily="18" charset="0"/>
              </a:rPr>
              <a:t>Mappa delle anisotropie della CMB ottenuta dalla </a:t>
            </a:r>
          </a:p>
          <a:p>
            <a:pPr algn="ctr"/>
            <a:r>
              <a:rPr lang="it-IT" sz="1401" dirty="0">
                <a:solidFill>
                  <a:schemeClr val="bg1"/>
                </a:solidFill>
                <a:latin typeface="Centaur" panose="02030504050205020304" pitchFamily="18" charset="0"/>
              </a:rPr>
              <a:t>collaborazione tra ESA e Planck.</a:t>
            </a:r>
            <a:endParaRPr lang="it-IT" sz="1200" dirty="0">
              <a:solidFill>
                <a:schemeClr val="bg1"/>
              </a:solidFill>
              <a:latin typeface="Centaur" panose="02030504050205020304" pitchFamily="18" charset="0"/>
            </a:endParaRP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37744D52-6619-4B0F-9A27-F2BB5447D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F866EEA8-98B9-4CA4-8D96-9005AD2A4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10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54679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pPr rtl="0"/>
            <a:r>
              <a:rPr lang="en-US" sz="3800" dirty="0">
                <a:latin typeface="Centaur" panose="02030504050205020304" pitchFamily="18" charset="0"/>
              </a:rPr>
              <a:t>Il Modello Cosmologico Standard e la CMB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6525307C-B508-4E96-84BB-2C66F231429F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508A705-A5B7-499D-BD76-1D4BD4D611EF}"/>
              </a:ext>
            </a:extLst>
          </p:cNvPr>
          <p:cNvSpPr txBox="1"/>
          <p:nvPr/>
        </p:nvSpPr>
        <p:spPr>
          <a:xfrm>
            <a:off x="693310" y="2427337"/>
            <a:ext cx="813690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accent6">
                    <a:lumMod val="50000"/>
                    <a:alpha val="40000"/>
                  </a:schemeClr>
                </a:solidFill>
                <a:latin typeface="Candara" panose="020E0502030303020204" pitchFamily="34" charset="0"/>
              </a:rPr>
              <a:t>Il Principio Cosmologico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2800" dirty="0">
              <a:ln>
                <a:solidFill>
                  <a:schemeClr val="bg1">
                    <a:alpha val="40000"/>
                  </a:schemeClr>
                </a:solidFill>
              </a:ln>
              <a:solidFill>
                <a:schemeClr val="accent6">
                  <a:lumMod val="50000"/>
                  <a:alpha val="40000"/>
                </a:schemeClr>
              </a:solidFill>
              <a:latin typeface="Candara" panose="020E0502030303020204" pitchFamily="34" charset="0"/>
            </a:endParaRPr>
          </a:p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i="1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accent6">
                    <a:lumMod val="50000"/>
                    <a:alpha val="40000"/>
                  </a:schemeClr>
                </a:solidFill>
                <a:latin typeface="Candara" panose="020E0502030303020204" pitchFamily="34" charset="0"/>
              </a:rPr>
              <a:t>Cosmic Microwave 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800" i="1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accent6">
                    <a:lumMod val="50000"/>
                    <a:alpha val="40000"/>
                  </a:schemeClr>
                </a:solidFill>
                <a:latin typeface="Candara" panose="020E0502030303020204" pitchFamily="34" charset="0"/>
              </a:rPr>
              <a:t>   Background Radiation</a:t>
            </a:r>
          </a:p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it-IT" sz="28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Il modello FLRW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3600" dirty="0"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160A65A6-EA7C-48AA-AB04-51AF8910D6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4658263"/>
            <a:ext cx="3096344" cy="366774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689A287A-2B77-4438-B20B-CCBDC8AFD2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348" y="5439600"/>
            <a:ext cx="4371858" cy="571056"/>
          </a:xfrm>
          <a:prstGeom prst="rect">
            <a:avLst/>
          </a:prstGeom>
        </p:spPr>
      </p:pic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FF07C60E-66CB-4687-AD61-C41EA209E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6A8289B4-770E-457F-9BED-B09BBB579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11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456249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tangolo 29">
            <a:extLst>
              <a:ext uri="{FF2B5EF4-FFF2-40B4-BE49-F238E27FC236}">
                <a16:creationId xmlns:a16="http://schemas.microsoft.com/office/drawing/2014/main" id="{4473509F-2099-47C8-AC5D-AAA632F99C51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8" name="Segnaposto piè di pagina 27">
            <a:extLst>
              <a:ext uri="{FF2B5EF4-FFF2-40B4-BE49-F238E27FC236}">
                <a16:creationId xmlns:a16="http://schemas.microsoft.com/office/drawing/2014/main" id="{1A94C328-23EB-47E7-A061-C1D8ECDB0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29" name="Segnaposto numero diapositiva 28">
            <a:extLst>
              <a:ext uri="{FF2B5EF4-FFF2-40B4-BE49-F238E27FC236}">
                <a16:creationId xmlns:a16="http://schemas.microsoft.com/office/drawing/2014/main" id="{1CA00B64-7177-4E9F-9BD1-210BD4BB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12</a:t>
            </a:fld>
            <a:endParaRPr lang="it-IT" noProof="0" dirty="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037A5D9-35B9-4932-9F2B-EEC8D085970E}"/>
              </a:ext>
            </a:extLst>
          </p:cNvPr>
          <p:cNvSpPr txBox="1"/>
          <p:nvPr/>
        </p:nvSpPr>
        <p:spPr>
          <a:xfrm>
            <a:off x="990453" y="1745052"/>
            <a:ext cx="7290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traiettoria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una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particella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descritta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dall’equazione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RW</a:t>
            </a:r>
          </a:p>
        </p:txBody>
      </p:sp>
    </p:spTree>
    <p:extLst>
      <p:ext uri="{BB962C8B-B14F-4D97-AF65-F5344CB8AC3E}">
        <p14:creationId xmlns:p14="http://schemas.microsoft.com/office/powerpoint/2010/main" val="481573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51EA72A6-5591-4319-93CB-FFAA58476CE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990453" y="1745052"/>
            <a:ext cx="7290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traiettoria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una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particella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descritta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dall’equazione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RW</a:t>
            </a:r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95CB844-5A3A-4E5F-86A6-2F41F7BC20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06" y="2628777"/>
            <a:ext cx="2570237" cy="626177"/>
          </a:xfrm>
          <a:prstGeom prst="rect">
            <a:avLst/>
          </a:prstGeom>
        </p:spPr>
      </p:pic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6A6A0260-394C-4ACB-9B78-111E54E07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F00A15F-E641-4CD6-866F-BAB03414F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13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55510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4E1B15CB-4549-4F31-A11B-0B4FC3CFE28C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990453" y="1745052"/>
            <a:ext cx="7290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traiettoria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una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particella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descritta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dall’equazione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RW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1387ED-C997-4698-BBC0-DAEDB19E28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57" y="2644562"/>
            <a:ext cx="2906890" cy="55260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95CB844-5A3A-4E5F-86A6-2F41F7BC2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06" y="2628777"/>
            <a:ext cx="2570237" cy="626177"/>
          </a:xfrm>
          <a:prstGeom prst="rect">
            <a:avLst/>
          </a:prstGeom>
        </p:spPr>
      </p:pic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C2798413-0AFE-4511-997B-7C973BB1E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0BD6760-C027-4304-9368-CCBF70FB9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14</a:t>
            </a:fld>
            <a:endParaRPr lang="it-IT" noProof="0" dirty="0"/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1061D658-C0CA-4E20-AA1A-CBEB7432B135}"/>
              </a:ext>
            </a:extLst>
          </p:cNvPr>
          <p:cNvCxnSpPr>
            <a:cxnSpLocks/>
          </p:cNvCxnSpPr>
          <p:nvPr/>
        </p:nvCxnSpPr>
        <p:spPr>
          <a:xfrm>
            <a:off x="4269487" y="2941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375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FDB73CD1-C497-46E2-B22E-67E811BBC77A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990453" y="1745052"/>
            <a:ext cx="7290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traiettoria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una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particella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descritta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dall’equazione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RW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1387ED-C997-4698-BBC0-DAEDB19E28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57" y="2644562"/>
            <a:ext cx="2906890" cy="55260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95CB844-5A3A-4E5F-86A6-2F41F7BC2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06" y="2628777"/>
            <a:ext cx="2570237" cy="626177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8EBD1A9-E84F-4A13-A25C-C8241F65C2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28" y="4070562"/>
            <a:ext cx="2220370" cy="626177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7C538DC-767C-49A0-90DF-AC083A5A3B4B}"/>
              </a:ext>
            </a:extLst>
          </p:cNvPr>
          <p:cNvSpPr txBox="1"/>
          <p:nvPr/>
        </p:nvSpPr>
        <p:spPr>
          <a:xfrm>
            <a:off x="2411760" y="4109392"/>
            <a:ext cx="1766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redshift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236B6998-56CB-4094-AAAE-2A4DA0FCA0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B2AB03A-532E-4E62-956D-C6F81399C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15</a:t>
            </a:fld>
            <a:endParaRPr lang="it-IT" noProof="0" dirty="0"/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B278AE54-E43E-46A4-B8C8-CA9E3E5220FC}"/>
              </a:ext>
            </a:extLst>
          </p:cNvPr>
          <p:cNvCxnSpPr>
            <a:cxnSpLocks/>
          </p:cNvCxnSpPr>
          <p:nvPr/>
        </p:nvCxnSpPr>
        <p:spPr>
          <a:xfrm>
            <a:off x="4269487" y="2941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227AFCE4-1382-4A9C-BDF3-37AD5AF2ED8C}"/>
              </a:ext>
            </a:extLst>
          </p:cNvPr>
          <p:cNvCxnSpPr>
            <a:cxnSpLocks/>
          </p:cNvCxnSpPr>
          <p:nvPr/>
        </p:nvCxnSpPr>
        <p:spPr>
          <a:xfrm>
            <a:off x="4564127" y="3254954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8017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ttangolo 21">
            <a:extLst>
              <a:ext uri="{FF2B5EF4-FFF2-40B4-BE49-F238E27FC236}">
                <a16:creationId xmlns:a16="http://schemas.microsoft.com/office/drawing/2014/main" id="{B4B1EA54-2F65-4BD4-8635-2295460EEEE2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990453" y="1745052"/>
            <a:ext cx="72905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traiettoria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una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particella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-test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descritta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dall’equazione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metrica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RW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01387ED-C997-4698-BBC0-DAEDB19E28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357" y="2644562"/>
            <a:ext cx="2906890" cy="552603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595CB844-5A3A-4E5F-86A6-2F41F7BC20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406" y="2628777"/>
            <a:ext cx="2570237" cy="626177"/>
          </a:xfrm>
          <a:prstGeom prst="rect">
            <a:avLst/>
          </a:prstGeom>
        </p:spPr>
      </p:pic>
      <p:pic>
        <p:nvPicPr>
          <p:cNvPr id="21" name="Immagine 20">
            <a:extLst>
              <a:ext uri="{FF2B5EF4-FFF2-40B4-BE49-F238E27FC236}">
                <a16:creationId xmlns:a16="http://schemas.microsoft.com/office/drawing/2014/main" id="{58EBD1A9-E84F-4A13-A25C-C8241F65C2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28" y="4070562"/>
            <a:ext cx="2220370" cy="626177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D96B4F9F-376A-47D4-A096-021412342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60" y="5664502"/>
            <a:ext cx="1464748" cy="288257"/>
          </a:xfrm>
          <a:prstGeom prst="rect">
            <a:avLst/>
          </a:prstGeom>
        </p:spPr>
      </p:pic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7C538DC-767C-49A0-90DF-AC083A5A3B4B}"/>
              </a:ext>
            </a:extLst>
          </p:cNvPr>
          <p:cNvSpPr txBox="1"/>
          <p:nvPr/>
        </p:nvSpPr>
        <p:spPr>
          <a:xfrm>
            <a:off x="2411760" y="4109392"/>
            <a:ext cx="17668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redshift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E23F308C-F972-40C7-A6EF-FE64C565EB97}"/>
              </a:ext>
            </a:extLst>
          </p:cNvPr>
          <p:cNvSpPr txBox="1"/>
          <p:nvPr/>
        </p:nvSpPr>
        <p:spPr>
          <a:xfrm>
            <a:off x="2442362" y="5568329"/>
            <a:ext cx="2313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lunghezza fisica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8A544F0-6E8A-43BF-9867-82D4A949A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3F06E83-8468-4B4F-8C9F-F7977356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16</a:t>
            </a:fld>
            <a:endParaRPr lang="it-IT" noProof="0" dirty="0"/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4F3F49BA-889A-420A-B66B-064AEF017064}"/>
              </a:ext>
            </a:extLst>
          </p:cNvPr>
          <p:cNvCxnSpPr>
            <a:cxnSpLocks/>
          </p:cNvCxnSpPr>
          <p:nvPr/>
        </p:nvCxnSpPr>
        <p:spPr>
          <a:xfrm>
            <a:off x="4564127" y="3254954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CAFF676A-26EF-49FF-9C21-905E981BCA05}"/>
              </a:ext>
            </a:extLst>
          </p:cNvPr>
          <p:cNvCxnSpPr>
            <a:cxnSpLocks/>
          </p:cNvCxnSpPr>
          <p:nvPr/>
        </p:nvCxnSpPr>
        <p:spPr>
          <a:xfrm>
            <a:off x="4564127" y="4869160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74046987-9BD4-441E-8878-160071DA5ED3}"/>
              </a:ext>
            </a:extLst>
          </p:cNvPr>
          <p:cNvCxnSpPr>
            <a:cxnSpLocks/>
          </p:cNvCxnSpPr>
          <p:nvPr/>
        </p:nvCxnSpPr>
        <p:spPr>
          <a:xfrm>
            <a:off x="4269487" y="2941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76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>
            <a:extLst>
              <a:ext uri="{FF2B5EF4-FFF2-40B4-BE49-F238E27FC236}">
                <a16:creationId xmlns:a16="http://schemas.microsoft.com/office/drawing/2014/main" id="{DFEE9181-A7FB-47B4-89A7-D0E5BFB03405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97CB7BA-C73B-43A6-B7E8-BB5815053378}"/>
              </a:ext>
            </a:extLst>
          </p:cNvPr>
          <p:cNvSpPr txBox="1"/>
          <p:nvPr/>
        </p:nvSpPr>
        <p:spPr>
          <a:xfrm>
            <a:off x="502980" y="1772972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L’espansione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dell’Universo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spiega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recessione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galassie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virtù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moto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geodetico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background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omogeneo</a:t>
            </a:r>
            <a:r>
              <a:rPr lang="en-GB" sz="2400" i="1" dirty="0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2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isotropo</a:t>
            </a:r>
            <a:endParaRPr lang="en-GB" sz="2400" i="1" dirty="0">
              <a:ln>
                <a:solidFill>
                  <a:schemeClr val="bg2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Segnaposto piè di pagina 21">
            <a:extLst>
              <a:ext uri="{FF2B5EF4-FFF2-40B4-BE49-F238E27FC236}">
                <a16:creationId xmlns:a16="http://schemas.microsoft.com/office/drawing/2014/main" id="{0F9F5AB8-4CDA-4208-A0ED-F7088B393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27" name="Segnaposto numero diapositiva 26">
            <a:extLst>
              <a:ext uri="{FF2B5EF4-FFF2-40B4-BE49-F238E27FC236}">
                <a16:creationId xmlns:a16="http://schemas.microsoft.com/office/drawing/2014/main" id="{5F58E5D5-5AC9-4701-8468-C17C92FFD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17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96041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698F5C91-57CF-4740-B232-708B1757F2DA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-324544" y="3424682"/>
            <a:ext cx="729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legge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Hubble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97CB7BA-C73B-43A6-B7E8-BB5815053378}"/>
              </a:ext>
            </a:extLst>
          </p:cNvPr>
          <p:cNvSpPr txBox="1"/>
          <p:nvPr/>
        </p:nvSpPr>
        <p:spPr>
          <a:xfrm>
            <a:off x="502980" y="1772972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L’espansione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dell’Universo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spiega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recessione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galassie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virtù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moto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background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isotropo</a:t>
            </a:r>
            <a:endParaRPr lang="en-GB" sz="24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A3FDC3E9-053D-4CA2-B64C-48D5B93FC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FF7297DF-6816-4908-BDF7-E48F6169A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18</a:t>
            </a:fld>
            <a:endParaRPr lang="it-IT" noProof="0" dirty="0"/>
          </a:p>
        </p:txBody>
      </p:sp>
      <p:cxnSp>
        <p:nvCxnSpPr>
          <p:cNvPr id="21" name="Connettore 2 20">
            <a:extLst>
              <a:ext uri="{FF2B5EF4-FFF2-40B4-BE49-F238E27FC236}">
                <a16:creationId xmlns:a16="http://schemas.microsoft.com/office/drawing/2014/main" id="{FBF8C9E5-C67F-40D0-A317-623F452597F4}"/>
              </a:ext>
            </a:extLst>
          </p:cNvPr>
          <p:cNvCxnSpPr>
            <a:cxnSpLocks/>
          </p:cNvCxnSpPr>
          <p:nvPr/>
        </p:nvCxnSpPr>
        <p:spPr>
          <a:xfrm>
            <a:off x="4564127" y="2734225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magine 21">
            <a:extLst>
              <a:ext uri="{FF2B5EF4-FFF2-40B4-BE49-F238E27FC236}">
                <a16:creationId xmlns:a16="http://schemas.microsoft.com/office/drawing/2014/main" id="{E72059BA-420C-45AB-B675-28C7251DA7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7777" y="3497252"/>
            <a:ext cx="1348627" cy="291787"/>
          </a:xfrm>
          <a:prstGeom prst="rect">
            <a:avLst/>
          </a:prstGeom>
        </p:spPr>
      </p:pic>
      <p:sp>
        <p:nvSpPr>
          <p:cNvPr id="23" name="Rettangolo 22">
            <a:extLst>
              <a:ext uri="{FF2B5EF4-FFF2-40B4-BE49-F238E27FC236}">
                <a16:creationId xmlns:a16="http://schemas.microsoft.com/office/drawing/2014/main" id="{AE5D060F-5836-4629-8193-DFB5377E4F9B}"/>
              </a:ext>
            </a:extLst>
          </p:cNvPr>
          <p:cNvSpPr/>
          <p:nvPr/>
        </p:nvSpPr>
        <p:spPr>
          <a:xfrm>
            <a:off x="4860032" y="3399383"/>
            <a:ext cx="1584176" cy="461665"/>
          </a:xfrm>
          <a:prstGeom prst="rect">
            <a:avLst/>
          </a:prstGeom>
          <a:noFill/>
          <a:ln w="31750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8960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>
            <a:extLst>
              <a:ext uri="{FF2B5EF4-FFF2-40B4-BE49-F238E27FC236}">
                <a16:creationId xmlns:a16="http://schemas.microsoft.com/office/drawing/2014/main" id="{60E741A6-1CD1-4A6C-BB63-BE8F355BF02F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Cinematica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687396A-ED5C-445A-9B8E-A2DE8C0F02B2}"/>
              </a:ext>
            </a:extLst>
          </p:cNvPr>
          <p:cNvSpPr txBox="1"/>
          <p:nvPr/>
        </p:nvSpPr>
        <p:spPr>
          <a:xfrm>
            <a:off x="-324544" y="3424682"/>
            <a:ext cx="7290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legge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Hubble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97CB7BA-C73B-43A6-B7E8-BB5815053378}"/>
              </a:ext>
            </a:extLst>
          </p:cNvPr>
          <p:cNvSpPr txBox="1"/>
          <p:nvPr/>
        </p:nvSpPr>
        <p:spPr>
          <a:xfrm>
            <a:off x="502980" y="1772972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L’espansione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dell’Universo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spiega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recessione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delle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galassie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virtù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moto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geodetico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sul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background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isotropo</a:t>
            </a:r>
            <a:endParaRPr lang="en-GB" sz="24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BF4B215-E202-45A7-91DC-4D4DBFD33BD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19"/>
          <a:stretch/>
        </p:blipFill>
        <p:spPr>
          <a:xfrm>
            <a:off x="2267744" y="4449050"/>
            <a:ext cx="2094496" cy="852137"/>
          </a:xfrm>
          <a:prstGeom prst="rect">
            <a:avLst/>
          </a:prstGeom>
        </p:spPr>
      </p:pic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6B797E5-3668-40AC-AB69-0611A9E92782}"/>
              </a:ext>
            </a:extLst>
          </p:cNvPr>
          <p:cNvSpPr txBox="1"/>
          <p:nvPr/>
        </p:nvSpPr>
        <p:spPr>
          <a:xfrm>
            <a:off x="4584063" y="4367531"/>
            <a:ext cx="30879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parametro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Hubble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costante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Hubble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distanza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attuale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4B26BCC-479C-4F21-8B80-26D2167DB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AC4CE1E4-0837-463C-8377-50E40DAAD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19</a:t>
            </a:fld>
            <a:endParaRPr lang="it-IT" noProof="0" dirty="0"/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35F9E863-C005-470D-8271-8ECC48735531}"/>
              </a:ext>
            </a:extLst>
          </p:cNvPr>
          <p:cNvCxnSpPr>
            <a:cxnSpLocks/>
          </p:cNvCxnSpPr>
          <p:nvPr/>
        </p:nvCxnSpPr>
        <p:spPr>
          <a:xfrm>
            <a:off x="4564127" y="2734225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1937B15E-27C7-47CB-B08F-B6C7A690C1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53190"/>
            <a:ext cx="1882820" cy="316986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2D1D0BA8-A6C4-4073-9E20-9FBB5E0652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7777" y="3497252"/>
            <a:ext cx="1348627" cy="291787"/>
          </a:xfrm>
          <a:prstGeom prst="rect">
            <a:avLst/>
          </a:prstGeom>
        </p:spPr>
      </p:pic>
      <p:sp>
        <p:nvSpPr>
          <p:cNvPr id="25" name="Rettangolo 24">
            <a:extLst>
              <a:ext uri="{FF2B5EF4-FFF2-40B4-BE49-F238E27FC236}">
                <a16:creationId xmlns:a16="http://schemas.microsoft.com/office/drawing/2014/main" id="{64D2D955-44F0-4DBA-ABB9-AC45148B421D}"/>
              </a:ext>
            </a:extLst>
          </p:cNvPr>
          <p:cNvSpPr/>
          <p:nvPr/>
        </p:nvSpPr>
        <p:spPr>
          <a:xfrm>
            <a:off x="4860032" y="3399383"/>
            <a:ext cx="1584176" cy="461665"/>
          </a:xfrm>
          <a:prstGeom prst="rect">
            <a:avLst/>
          </a:prstGeom>
          <a:noFill/>
          <a:ln w="31750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027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CDFEFB0D-DCD5-4AAA-83F6-B319E25F7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4099D3A-95FA-41D8-A464-A376E6281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352432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20</a:t>
            </a:fld>
            <a:endParaRPr lang="it-IT" noProof="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540D6-09F5-4A34-955E-85598D89EFDB}"/>
              </a:ext>
            </a:extLst>
          </p:cNvPr>
          <p:cNvSpPr txBox="1"/>
          <p:nvPr/>
        </p:nvSpPr>
        <p:spPr>
          <a:xfrm>
            <a:off x="521236" y="1772816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dinamica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FLRW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Einstein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risolte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le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ipotesi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omogeneità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isotropia</a:t>
            </a:r>
            <a:endParaRPr lang="en-GB" sz="24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480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21</a:t>
            </a:fld>
            <a:endParaRPr lang="it-IT" noProof="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540D6-09F5-4A34-955E-85598D89EFDB}"/>
              </a:ext>
            </a:extLst>
          </p:cNvPr>
          <p:cNvSpPr txBox="1"/>
          <p:nvPr/>
        </p:nvSpPr>
        <p:spPr>
          <a:xfrm>
            <a:off x="521236" y="1772816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dinamica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FLRW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Einstein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risolte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le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ipotesi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omogeneità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isotropia</a:t>
            </a:r>
            <a:endParaRPr lang="en-GB" sz="24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904213" y="3588617"/>
            <a:ext cx="38164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Friedmann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accelerazione</a:t>
            </a: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continuità</a:t>
            </a: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FE0EC413-CF4C-4B9B-985B-27A3CD57C4C7}"/>
              </a:ext>
            </a:extLst>
          </p:cNvPr>
          <p:cNvCxnSpPr>
            <a:cxnSpLocks/>
          </p:cNvCxnSpPr>
          <p:nvPr/>
        </p:nvCxnSpPr>
        <p:spPr>
          <a:xfrm>
            <a:off x="4564127" y="2734225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magine 20">
            <a:extLst>
              <a:ext uri="{FF2B5EF4-FFF2-40B4-BE49-F238E27FC236}">
                <a16:creationId xmlns:a16="http://schemas.microsoft.com/office/drawing/2014/main" id="{EBC35821-D5EF-487F-8561-FAA88C606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0821" y="4410378"/>
            <a:ext cx="1587226" cy="55714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8186DF17-65D3-497A-BFB9-C9BE11F5B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64" y="5219816"/>
            <a:ext cx="2299463" cy="544776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44DAA8F-80F0-4445-B9C7-D3971823BB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2040" y="3559239"/>
            <a:ext cx="2450361" cy="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627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22</a:t>
            </a:fld>
            <a:endParaRPr lang="it-IT" noProof="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831540D6-09F5-4A34-955E-85598D89EFDB}"/>
              </a:ext>
            </a:extLst>
          </p:cNvPr>
          <p:cNvSpPr txBox="1"/>
          <p:nvPr/>
        </p:nvSpPr>
        <p:spPr>
          <a:xfrm>
            <a:off x="521236" y="1772816"/>
            <a:ext cx="81015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dinamica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modello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FLRW è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determinata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dalle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Einstein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risolte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le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ipotesi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omogeneità</a:t>
            </a:r>
            <a:r>
              <a:rPr lang="en-GB" sz="2400" i="1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GB" sz="2400" i="1" dirty="0" err="1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isotropia</a:t>
            </a:r>
            <a:endParaRPr lang="en-GB" sz="2400" i="1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904213" y="3588617"/>
            <a:ext cx="38164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Friedmann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accelerazione</a:t>
            </a: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continuità</a:t>
            </a:r>
            <a:endParaRPr lang="en-GB" sz="24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0" name="Connettore 2 19">
            <a:extLst>
              <a:ext uri="{FF2B5EF4-FFF2-40B4-BE49-F238E27FC236}">
                <a16:creationId xmlns:a16="http://schemas.microsoft.com/office/drawing/2014/main" id="{FE0EC413-CF4C-4B9B-985B-27A3CD57C4C7}"/>
              </a:ext>
            </a:extLst>
          </p:cNvPr>
          <p:cNvCxnSpPr>
            <a:cxnSpLocks/>
          </p:cNvCxnSpPr>
          <p:nvPr/>
        </p:nvCxnSpPr>
        <p:spPr>
          <a:xfrm>
            <a:off x="4564127" y="2734225"/>
            <a:ext cx="0" cy="622767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magine 20">
            <a:extLst>
              <a:ext uri="{FF2B5EF4-FFF2-40B4-BE49-F238E27FC236}">
                <a16:creationId xmlns:a16="http://schemas.microsoft.com/office/drawing/2014/main" id="{EBC35821-D5EF-487F-8561-FAA88C6060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0821" y="4410378"/>
            <a:ext cx="1587226" cy="557149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8186DF17-65D3-497A-BFB9-C9BE11F5B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464" y="5219816"/>
            <a:ext cx="2299463" cy="544776"/>
          </a:xfrm>
          <a:prstGeom prst="rect">
            <a:avLst/>
          </a:prstGeom>
        </p:spPr>
      </p:pic>
      <p:sp>
        <p:nvSpPr>
          <p:cNvPr id="3" name="Ovale 2">
            <a:extLst>
              <a:ext uri="{FF2B5EF4-FFF2-40B4-BE49-F238E27FC236}">
                <a16:creationId xmlns:a16="http://schemas.microsoft.com/office/drawing/2014/main" id="{6A56909D-C806-4D58-94CC-D7BB6DC35CED}"/>
              </a:ext>
            </a:extLst>
          </p:cNvPr>
          <p:cNvSpPr/>
          <p:nvPr/>
        </p:nvSpPr>
        <p:spPr>
          <a:xfrm>
            <a:off x="5905440" y="4188678"/>
            <a:ext cx="898807" cy="863947"/>
          </a:xfrm>
          <a:prstGeom prst="ellipse">
            <a:avLst/>
          </a:prstGeom>
          <a:noFill/>
          <a:ln w="1905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4096"/>
                      <a:gd name="connsiteY0" fmla="*/ 321124 h 642247"/>
                      <a:gd name="connsiteX1" fmla="*/ 432048 w 864096"/>
                      <a:gd name="connsiteY1" fmla="*/ 0 h 642247"/>
                      <a:gd name="connsiteX2" fmla="*/ 864096 w 864096"/>
                      <a:gd name="connsiteY2" fmla="*/ 321124 h 642247"/>
                      <a:gd name="connsiteX3" fmla="*/ 432048 w 864096"/>
                      <a:gd name="connsiteY3" fmla="*/ 642248 h 642247"/>
                      <a:gd name="connsiteX4" fmla="*/ 0 w 864096"/>
                      <a:gd name="connsiteY4" fmla="*/ 321124 h 6422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4096" h="642247" extrusionOk="0">
                        <a:moveTo>
                          <a:pt x="0" y="321124"/>
                        </a:moveTo>
                        <a:cubicBezTo>
                          <a:pt x="-29265" y="125721"/>
                          <a:pt x="188727" y="1766"/>
                          <a:pt x="432048" y="0"/>
                        </a:cubicBezTo>
                        <a:cubicBezTo>
                          <a:pt x="696624" y="5466"/>
                          <a:pt x="837545" y="144616"/>
                          <a:pt x="864096" y="321124"/>
                        </a:cubicBezTo>
                        <a:cubicBezTo>
                          <a:pt x="840099" y="521910"/>
                          <a:pt x="667092" y="661980"/>
                          <a:pt x="432048" y="642248"/>
                        </a:cubicBezTo>
                        <a:cubicBezTo>
                          <a:pt x="166604" y="627568"/>
                          <a:pt x="8327" y="502455"/>
                          <a:pt x="0" y="32112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18AD1B90-5CA5-49EF-BAAD-159B2EA731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7" y="4365104"/>
            <a:ext cx="1200591" cy="598535"/>
          </a:xfrm>
          <a:prstGeom prst="rect">
            <a:avLst/>
          </a:prstGeom>
          <a:solidFill>
            <a:srgbClr val="002060">
              <a:alpha val="20000"/>
            </a:srgbClr>
          </a:solidFill>
          <a:ln w="19050">
            <a:solidFill>
              <a:srgbClr val="002060"/>
            </a:solidFill>
          </a:ln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BC9FCB93-1C56-4E17-8A8C-E9B27115FB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2040" y="3559239"/>
            <a:ext cx="2450361" cy="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1073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23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467544" y="2587897"/>
            <a:ext cx="381642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k=0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8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30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0" t="14973" b="2172"/>
          <a:stretch/>
        </p:blipFill>
        <p:spPr>
          <a:xfrm>
            <a:off x="6012160" y="2587897"/>
            <a:ext cx="1400749" cy="525700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2988256" y="2810137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33D1DD7E-5F2F-4B30-9649-49F22220B7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13" y="2542239"/>
            <a:ext cx="1811796" cy="53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36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24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467544" y="2587897"/>
            <a:ext cx="381642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  <a:alpha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k=0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8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k=-1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3000" i="1" dirty="0">
              <a:solidFill>
                <a:schemeClr val="accent6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EBC35821-D5EF-487F-8561-FAA88C6060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7" t="19624"/>
          <a:stretch/>
        </p:blipFill>
        <p:spPr>
          <a:xfrm>
            <a:off x="6588224" y="3399746"/>
            <a:ext cx="1512168" cy="525700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2988256" y="2810137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FD656265-D359-4E85-85A9-20909AF40408}"/>
              </a:ext>
            </a:extLst>
          </p:cNvPr>
          <p:cNvCxnSpPr>
            <a:cxnSpLocks/>
          </p:cNvCxnSpPr>
          <p:nvPr/>
        </p:nvCxnSpPr>
        <p:spPr>
          <a:xfrm>
            <a:off x="2991043" y="3668743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7E0A01D7-0151-497B-8ABB-C8571EAB049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0" t="14973" b="2172"/>
          <a:stretch/>
        </p:blipFill>
        <p:spPr>
          <a:xfrm>
            <a:off x="6012160" y="2587897"/>
            <a:ext cx="1400749" cy="5257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DEE33C48-1C4F-4557-8200-D0D1EB2AC2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13" y="2542239"/>
            <a:ext cx="1811796" cy="53579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AF92A95-16FB-450D-8111-45B2A50D5E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533" y="3330614"/>
            <a:ext cx="2456706" cy="53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2710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25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467544" y="2587897"/>
            <a:ext cx="38164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  <a:alpha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k=0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800" i="1" dirty="0">
              <a:solidFill>
                <a:schemeClr val="accent6">
                  <a:lumMod val="50000"/>
                  <a:alpha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  <a:alpha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k=-1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3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k=1</a:t>
            </a:r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8186DF17-65D3-497A-BFB9-C9BE11F5B6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245" y="4139494"/>
            <a:ext cx="2456706" cy="539352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2988256" y="2810137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FD656265-D359-4E85-85A9-20909AF40408}"/>
              </a:ext>
            </a:extLst>
          </p:cNvPr>
          <p:cNvCxnSpPr>
            <a:cxnSpLocks/>
          </p:cNvCxnSpPr>
          <p:nvPr/>
        </p:nvCxnSpPr>
        <p:spPr>
          <a:xfrm>
            <a:off x="2991043" y="3668743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18486BED-519B-453E-B3A5-486B5465934C}"/>
              </a:ext>
            </a:extLst>
          </p:cNvPr>
          <p:cNvCxnSpPr>
            <a:cxnSpLocks/>
          </p:cNvCxnSpPr>
          <p:nvPr/>
        </p:nvCxnSpPr>
        <p:spPr>
          <a:xfrm>
            <a:off x="2988256" y="4441429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magine 15">
            <a:extLst>
              <a:ext uri="{FF2B5EF4-FFF2-40B4-BE49-F238E27FC236}">
                <a16:creationId xmlns:a16="http://schemas.microsoft.com/office/drawing/2014/main" id="{CCF1C046-8923-4AE9-8F34-BBF616F8478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7" t="19624"/>
          <a:stretch/>
        </p:blipFill>
        <p:spPr>
          <a:xfrm>
            <a:off x="6588224" y="3399746"/>
            <a:ext cx="1512168" cy="525700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9D486781-9653-405A-A623-060F6C3DA47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0" t="14973" b="2172"/>
          <a:stretch/>
        </p:blipFill>
        <p:spPr>
          <a:xfrm>
            <a:off x="6012160" y="2587897"/>
            <a:ext cx="1400749" cy="5257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586137A6-4CEF-4905-A81D-935D2268F17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13" y="2542239"/>
            <a:ext cx="1811796" cy="535796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D76B6C60-EC62-40F6-9FCF-63A13B92F41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533" y="3330614"/>
            <a:ext cx="2456706" cy="539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62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26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467544" y="2587897"/>
            <a:ext cx="38164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  <a:alpha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k=0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2800" i="1" dirty="0">
              <a:solidFill>
                <a:schemeClr val="accent6">
                  <a:lumMod val="50000"/>
                  <a:alpha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  <a:alpha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k=-1</a:t>
            </a:r>
          </a:p>
          <a:p>
            <a:pPr algn="ctr">
              <a:buClr>
                <a:schemeClr val="accent6">
                  <a:lumMod val="50000"/>
                </a:schemeClr>
              </a:buClr>
            </a:pPr>
            <a:endParaRPr lang="en-GB" sz="3000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k=1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2988256" y="2810137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FD656265-D359-4E85-85A9-20909AF40408}"/>
              </a:ext>
            </a:extLst>
          </p:cNvPr>
          <p:cNvCxnSpPr>
            <a:cxnSpLocks/>
          </p:cNvCxnSpPr>
          <p:nvPr/>
        </p:nvCxnSpPr>
        <p:spPr>
          <a:xfrm>
            <a:off x="2991043" y="3668743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  <a:alpha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18486BED-519B-453E-B3A5-486B5465934C}"/>
              </a:ext>
            </a:extLst>
          </p:cNvPr>
          <p:cNvCxnSpPr>
            <a:cxnSpLocks/>
          </p:cNvCxnSpPr>
          <p:nvPr/>
        </p:nvCxnSpPr>
        <p:spPr>
          <a:xfrm>
            <a:off x="2988256" y="4441429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e 2">
            <a:extLst>
              <a:ext uri="{FF2B5EF4-FFF2-40B4-BE49-F238E27FC236}">
                <a16:creationId xmlns:a16="http://schemas.microsoft.com/office/drawing/2014/main" id="{5235BD70-8C9C-48FB-9817-1B5B9C38E833}"/>
              </a:ext>
            </a:extLst>
          </p:cNvPr>
          <p:cNvSpPr/>
          <p:nvPr/>
        </p:nvSpPr>
        <p:spPr>
          <a:xfrm>
            <a:off x="3703469" y="3961446"/>
            <a:ext cx="3240360" cy="904899"/>
          </a:xfrm>
          <a:prstGeom prst="ellipse">
            <a:avLst/>
          </a:prstGeom>
          <a:noFill/>
          <a:ln w="34925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CFE97E-B74B-4196-BB9F-7C2399E7FFA8}"/>
              </a:ext>
            </a:extLst>
          </p:cNvPr>
          <p:cNvSpPr txBox="1"/>
          <p:nvPr/>
        </p:nvSpPr>
        <p:spPr>
          <a:xfrm>
            <a:off x="3987066" y="5143603"/>
            <a:ext cx="2673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cap="all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Turning point</a:t>
            </a:r>
            <a:endParaRPr lang="en-GB" cap="all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37827A9B-21DF-4CDA-A292-BCED3115CEE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37" t="19624"/>
          <a:stretch/>
        </p:blipFill>
        <p:spPr>
          <a:xfrm>
            <a:off x="6588224" y="3399746"/>
            <a:ext cx="1512168" cy="52570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FEB1E7A9-0ABB-494F-AD91-B0BE4313EBE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30" t="14973" b="2172"/>
          <a:stretch/>
        </p:blipFill>
        <p:spPr>
          <a:xfrm>
            <a:off x="6012160" y="2587897"/>
            <a:ext cx="1400749" cy="525700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010971DC-A3B5-4E7B-A5D9-92CBF8EE54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3413" y="2542239"/>
            <a:ext cx="1811796" cy="535796"/>
          </a:xfrm>
          <a:prstGeom prst="rect">
            <a:avLst/>
          </a:prstGeom>
        </p:spPr>
      </p:pic>
      <p:pic>
        <p:nvPicPr>
          <p:cNvPr id="27" name="Immagine 26">
            <a:extLst>
              <a:ext uri="{FF2B5EF4-FFF2-40B4-BE49-F238E27FC236}">
                <a16:creationId xmlns:a16="http://schemas.microsoft.com/office/drawing/2014/main" id="{CFCD44EF-26E2-4188-8DA2-1E1EC51786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533" y="3330614"/>
            <a:ext cx="2456706" cy="539353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65615029-DA1E-473B-B4C8-041E7B3ECC3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8245" y="4139494"/>
            <a:ext cx="2456706" cy="539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735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27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68565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28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6B55E2BB-4A0F-46DE-A0FE-C84439FBF413}"/>
              </a:ext>
            </a:extLst>
          </p:cNvPr>
          <p:cNvCxnSpPr>
            <a:cxnSpLocks/>
          </p:cNvCxnSpPr>
          <p:nvPr/>
        </p:nvCxnSpPr>
        <p:spPr>
          <a:xfrm>
            <a:off x="5384532" y="240322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B1A7EFF-7A41-4A13-BD3F-2D86A242505F}"/>
              </a:ext>
            </a:extLst>
          </p:cNvPr>
          <p:cNvCxnSpPr>
            <a:cxnSpLocks/>
          </p:cNvCxnSpPr>
          <p:nvPr/>
        </p:nvCxnSpPr>
        <p:spPr>
          <a:xfrm flipV="1">
            <a:off x="5384533" y="1923307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6AC413-A760-45AC-983E-52E0412AB3E5}"/>
              </a:ext>
            </a:extLst>
          </p:cNvPr>
          <p:cNvSpPr txBox="1"/>
          <p:nvPr/>
        </p:nvSpPr>
        <p:spPr>
          <a:xfrm>
            <a:off x="5775693" y="1706611"/>
            <a:ext cx="389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materia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radiazione 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7D2E6A-178E-49B0-8129-A836391BE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63" y="1772893"/>
            <a:ext cx="762822" cy="2133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A1D2129-5396-42DC-9594-7C96E3FD2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21" y="2397895"/>
            <a:ext cx="997813" cy="61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6341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29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6B55E2BB-4A0F-46DE-A0FE-C84439FBF413}"/>
              </a:ext>
            </a:extLst>
          </p:cNvPr>
          <p:cNvCxnSpPr>
            <a:cxnSpLocks/>
          </p:cNvCxnSpPr>
          <p:nvPr/>
        </p:nvCxnSpPr>
        <p:spPr>
          <a:xfrm>
            <a:off x="5384532" y="240322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B1A7EFF-7A41-4A13-BD3F-2D86A242505F}"/>
              </a:ext>
            </a:extLst>
          </p:cNvPr>
          <p:cNvCxnSpPr>
            <a:cxnSpLocks/>
          </p:cNvCxnSpPr>
          <p:nvPr/>
        </p:nvCxnSpPr>
        <p:spPr>
          <a:xfrm flipV="1">
            <a:off x="5384533" y="1923307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6AC413-A760-45AC-983E-52E0412AB3E5}"/>
              </a:ext>
            </a:extLst>
          </p:cNvPr>
          <p:cNvSpPr txBox="1"/>
          <p:nvPr/>
        </p:nvSpPr>
        <p:spPr>
          <a:xfrm>
            <a:off x="5775693" y="1706611"/>
            <a:ext cx="389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materia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radiazione 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7D2E6A-178E-49B0-8129-A836391BE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63" y="1772893"/>
            <a:ext cx="762822" cy="2133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A1D2129-5396-42DC-9594-7C96E3FD2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21" y="2397895"/>
            <a:ext cx="997813" cy="61459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44A4BDB-8471-4CED-92F7-5A004FFCE1FF}"/>
              </a:ext>
            </a:extLst>
          </p:cNvPr>
          <p:cNvSpPr txBox="1"/>
          <p:nvPr/>
        </p:nvSpPr>
        <p:spPr>
          <a:xfrm>
            <a:off x="1209365" y="3100794"/>
            <a:ext cx="797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l’equazione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quella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continuità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" name="Immagine 25">
            <a:extLst>
              <a:ext uri="{FF2B5EF4-FFF2-40B4-BE49-F238E27FC236}">
                <a16:creationId xmlns:a16="http://schemas.microsoft.com/office/drawing/2014/main" id="{161DE9B3-8DDD-4BEF-9986-AAA5CA69C4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0" y="3700291"/>
            <a:ext cx="1414799" cy="56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67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contenuto 13"/>
          <p:cNvSpPr>
            <a:spLocks noGrp="1"/>
          </p:cNvSpPr>
          <p:nvPr>
            <p:ph idx="1"/>
          </p:nvPr>
        </p:nvSpPr>
        <p:spPr>
          <a:xfrm>
            <a:off x="467544" y="980728"/>
            <a:ext cx="6120680" cy="504048"/>
          </a:xfrm>
        </p:spPr>
        <p:txBody>
          <a:bodyPr rtlCol="0"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Dinamica Cosmologica Standard</a:t>
            </a:r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endParaRPr lang="it-IT" sz="2202" dirty="0"/>
          </a:p>
          <a:p>
            <a:pPr>
              <a:buClr>
                <a:schemeClr val="tx2">
                  <a:lumMod val="50000"/>
                </a:schemeClr>
              </a:buClr>
            </a:pPr>
            <a:endParaRPr lang="it-IT" dirty="0"/>
          </a:p>
          <a:p>
            <a:pPr marL="0" indent="0">
              <a:buClr>
                <a:schemeClr val="tx2">
                  <a:lumMod val="50000"/>
                </a:schemeClr>
              </a:buClr>
              <a:buNone/>
            </a:pPr>
            <a:endParaRPr lang="en-US" dirty="0"/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599802E-2169-40FB-A086-014FEFF930D2}"/>
              </a:ext>
            </a:extLst>
          </p:cNvPr>
          <p:cNvSpPr/>
          <p:nvPr/>
        </p:nvSpPr>
        <p:spPr>
          <a:xfrm>
            <a:off x="350217" y="836712"/>
            <a:ext cx="200558" cy="6480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21AFF2-7ABA-491F-8017-671ADF54E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0ED770-86DB-40DF-8B09-58D6A5E3E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861797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30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6B55E2BB-4A0F-46DE-A0FE-C84439FBF413}"/>
              </a:ext>
            </a:extLst>
          </p:cNvPr>
          <p:cNvCxnSpPr>
            <a:cxnSpLocks/>
          </p:cNvCxnSpPr>
          <p:nvPr/>
        </p:nvCxnSpPr>
        <p:spPr>
          <a:xfrm>
            <a:off x="5384532" y="240322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B1A7EFF-7A41-4A13-BD3F-2D86A242505F}"/>
              </a:ext>
            </a:extLst>
          </p:cNvPr>
          <p:cNvCxnSpPr>
            <a:cxnSpLocks/>
          </p:cNvCxnSpPr>
          <p:nvPr/>
        </p:nvCxnSpPr>
        <p:spPr>
          <a:xfrm flipV="1">
            <a:off x="5384533" y="1923307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6AC413-A760-45AC-983E-52E0412AB3E5}"/>
              </a:ext>
            </a:extLst>
          </p:cNvPr>
          <p:cNvSpPr txBox="1"/>
          <p:nvPr/>
        </p:nvSpPr>
        <p:spPr>
          <a:xfrm>
            <a:off x="5775693" y="1706611"/>
            <a:ext cx="389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materia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radiazione 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7D2E6A-178E-49B0-8129-A836391BE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63" y="1772893"/>
            <a:ext cx="762822" cy="2133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A1D2129-5396-42DC-9594-7C96E3FD2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21" y="2397895"/>
            <a:ext cx="997813" cy="61459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44A4BDB-8471-4CED-92F7-5A004FFCE1FF}"/>
              </a:ext>
            </a:extLst>
          </p:cNvPr>
          <p:cNvSpPr txBox="1"/>
          <p:nvPr/>
        </p:nvSpPr>
        <p:spPr>
          <a:xfrm>
            <a:off x="1209365" y="3100794"/>
            <a:ext cx="797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l’equazione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quella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continuità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C0ADC52-D30D-4066-B9B6-ECB96F5B6F65}"/>
              </a:ext>
            </a:extLst>
          </p:cNvPr>
          <p:cNvSpPr txBox="1"/>
          <p:nvPr/>
        </p:nvSpPr>
        <p:spPr>
          <a:xfrm>
            <a:off x="466493" y="4431321"/>
            <a:ext cx="811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l’andamento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nell’equazione di Friedmann per k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≃0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FC25659-0917-415A-9305-9C39AB5D06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39" y="4998520"/>
            <a:ext cx="1833632" cy="326492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61DE9B3-8DDD-4BEF-9986-AAA5CA69C49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0" y="3700291"/>
            <a:ext cx="1414799" cy="56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76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31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6B55E2BB-4A0F-46DE-A0FE-C84439FBF413}"/>
              </a:ext>
            </a:extLst>
          </p:cNvPr>
          <p:cNvCxnSpPr>
            <a:cxnSpLocks/>
          </p:cNvCxnSpPr>
          <p:nvPr/>
        </p:nvCxnSpPr>
        <p:spPr>
          <a:xfrm>
            <a:off x="5384532" y="240322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B1A7EFF-7A41-4A13-BD3F-2D86A242505F}"/>
              </a:ext>
            </a:extLst>
          </p:cNvPr>
          <p:cNvCxnSpPr>
            <a:cxnSpLocks/>
          </p:cNvCxnSpPr>
          <p:nvPr/>
        </p:nvCxnSpPr>
        <p:spPr>
          <a:xfrm flipV="1">
            <a:off x="5384533" y="1923307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6AC413-A760-45AC-983E-52E0412AB3E5}"/>
              </a:ext>
            </a:extLst>
          </p:cNvPr>
          <p:cNvSpPr txBox="1"/>
          <p:nvPr/>
        </p:nvSpPr>
        <p:spPr>
          <a:xfrm>
            <a:off x="5775693" y="1706611"/>
            <a:ext cx="389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materia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radiazione 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7D2E6A-178E-49B0-8129-A836391BE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63" y="1772893"/>
            <a:ext cx="762822" cy="2133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A1D2129-5396-42DC-9594-7C96E3FD2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21" y="2397895"/>
            <a:ext cx="997813" cy="61459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44A4BDB-8471-4CED-92F7-5A004FFCE1FF}"/>
              </a:ext>
            </a:extLst>
          </p:cNvPr>
          <p:cNvSpPr txBox="1"/>
          <p:nvPr/>
        </p:nvSpPr>
        <p:spPr>
          <a:xfrm>
            <a:off x="1209365" y="3100794"/>
            <a:ext cx="797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l’equazione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quella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continuità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C0ADC52-D30D-4066-B9B6-ECB96F5B6F65}"/>
              </a:ext>
            </a:extLst>
          </p:cNvPr>
          <p:cNvSpPr txBox="1"/>
          <p:nvPr/>
        </p:nvSpPr>
        <p:spPr>
          <a:xfrm>
            <a:off x="466493" y="4431321"/>
            <a:ext cx="811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l’andamento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nell’equazione di Friedmann per k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≃0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FC25659-0917-415A-9305-9C39AB5D06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39" y="4998520"/>
            <a:ext cx="1833632" cy="326492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E4DBEE2A-B1F6-437F-9814-A9E236CD4E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52" y="5533213"/>
            <a:ext cx="1068519" cy="557345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61DE9B3-8DDD-4BEF-9986-AAA5CA69C4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0" y="3700291"/>
            <a:ext cx="1414799" cy="563941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98446CF-3A71-468F-8570-24E2EA8D2C39}"/>
              </a:ext>
            </a:extLst>
          </p:cNvPr>
          <p:cNvSpPr txBox="1"/>
          <p:nvPr/>
        </p:nvSpPr>
        <p:spPr>
          <a:xfrm>
            <a:off x="466493" y="5657627"/>
            <a:ext cx="1444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QUINDI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217C411B-FB18-4314-B317-E0F4AF7C32B2}"/>
              </a:ext>
            </a:extLst>
          </p:cNvPr>
          <p:cNvCxnSpPr>
            <a:cxnSpLocks/>
          </p:cNvCxnSpPr>
          <p:nvPr/>
        </p:nvCxnSpPr>
        <p:spPr>
          <a:xfrm>
            <a:off x="2925391" y="5842293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4475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59FB6FC9-3D39-41B1-ABAB-72B725D69D68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4000" dirty="0" err="1">
                <a:latin typeface="Centaur" panose="02030504050205020304" pitchFamily="18" charset="0"/>
              </a:rPr>
              <a:t>Dinamica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dell’Universo</a:t>
            </a:r>
            <a:r>
              <a:rPr lang="en-US" sz="4000" dirty="0">
                <a:latin typeface="Centaur" panose="02030504050205020304" pitchFamily="18" charset="0"/>
              </a:rPr>
              <a:t> </a:t>
            </a:r>
            <a:r>
              <a:rPr lang="en-US" sz="4000" dirty="0" err="1">
                <a:latin typeface="Centaur" panose="02030504050205020304" pitchFamily="18" charset="0"/>
              </a:rPr>
              <a:t>isotropo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0CFC123F-8AB8-43E6-B296-3C682D936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8395C3F8-7D3A-496A-8B8C-DCAD6466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32</a:t>
            </a:fld>
            <a:endParaRPr lang="it-IT" noProof="0" dirty="0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7184994-7556-4311-8031-9081F63D4C74}"/>
              </a:ext>
            </a:extLst>
          </p:cNvPr>
          <p:cNvSpPr txBox="1"/>
          <p:nvPr/>
        </p:nvSpPr>
        <p:spPr>
          <a:xfrm>
            <a:off x="-252536" y="1988840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Equazione</a:t>
            </a:r>
            <a:r>
              <a:rPr lang="en-GB" sz="2400" i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GB" sz="2400" i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stato</a:t>
            </a:r>
            <a:endParaRPr lang="en-GB" sz="2400" i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A9EFEDD0-2F97-48EA-8E8F-F116AE3A4D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9952" y="2123452"/>
            <a:ext cx="1009950" cy="274443"/>
          </a:xfrm>
          <a:prstGeom prst="rect">
            <a:avLst/>
          </a:prstGeom>
        </p:spPr>
      </p:pic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A8D4C98-41AB-479D-B044-4190474466EA}"/>
              </a:ext>
            </a:extLst>
          </p:cNvPr>
          <p:cNvCxnSpPr>
            <a:cxnSpLocks/>
          </p:cNvCxnSpPr>
          <p:nvPr/>
        </p:nvCxnSpPr>
        <p:spPr>
          <a:xfrm>
            <a:off x="3156134" y="2253865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6B55E2BB-4A0F-46DE-A0FE-C84439FBF413}"/>
              </a:ext>
            </a:extLst>
          </p:cNvPr>
          <p:cNvCxnSpPr>
            <a:cxnSpLocks/>
          </p:cNvCxnSpPr>
          <p:nvPr/>
        </p:nvCxnSpPr>
        <p:spPr>
          <a:xfrm>
            <a:off x="5384532" y="240322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AB1A7EFF-7A41-4A13-BD3F-2D86A242505F}"/>
              </a:ext>
            </a:extLst>
          </p:cNvPr>
          <p:cNvCxnSpPr>
            <a:cxnSpLocks/>
          </p:cNvCxnSpPr>
          <p:nvPr/>
        </p:nvCxnSpPr>
        <p:spPr>
          <a:xfrm flipV="1">
            <a:off x="5384533" y="1923307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6AC413-A760-45AC-983E-52E0412AB3E5}"/>
              </a:ext>
            </a:extLst>
          </p:cNvPr>
          <p:cNvSpPr txBox="1"/>
          <p:nvPr/>
        </p:nvSpPr>
        <p:spPr>
          <a:xfrm>
            <a:off x="5775693" y="1706611"/>
            <a:ext cx="38902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materia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                        </a:t>
            </a:r>
          </a:p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radiazione 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F87D2E6A-178E-49B0-8129-A836391BE4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63" y="1772893"/>
            <a:ext cx="762822" cy="213301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4A1D2129-5396-42DC-9594-7C96E3FD238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921" y="2397895"/>
            <a:ext cx="997813" cy="61459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44A4BDB-8471-4CED-92F7-5A004FFCE1FF}"/>
              </a:ext>
            </a:extLst>
          </p:cNvPr>
          <p:cNvSpPr txBox="1"/>
          <p:nvPr/>
        </p:nvSpPr>
        <p:spPr>
          <a:xfrm>
            <a:off x="1209365" y="3100794"/>
            <a:ext cx="797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l’equazione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quella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continuità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FC0ADC52-D30D-4066-B9B6-ECB96F5B6F65}"/>
              </a:ext>
            </a:extLst>
          </p:cNvPr>
          <p:cNvSpPr txBox="1"/>
          <p:nvPr/>
        </p:nvSpPr>
        <p:spPr>
          <a:xfrm>
            <a:off x="466493" y="4431321"/>
            <a:ext cx="81189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chemeClr val="accent6">
                  <a:lumMod val="50000"/>
                </a:schemeClr>
              </a:buClr>
            </a:pP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ostituendo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l’andamento</a:t>
            </a:r>
            <a:r>
              <a:rPr lang="en-GB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l-GR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ρ</a:t>
            </a:r>
            <a:r>
              <a:rPr lang="it-IT" sz="200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nell’equazione di Friedmann per k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≃0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GB" sz="2000" b="0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000" b="0" i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ottiene</a:t>
            </a:r>
            <a:endParaRPr lang="en-GB" sz="2000" i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1FC25659-0917-415A-9305-9C39AB5D06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139" y="4998520"/>
            <a:ext cx="1833632" cy="326492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E4DBEE2A-B1F6-437F-9814-A9E236CD4E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352" y="5533213"/>
            <a:ext cx="1068519" cy="557345"/>
          </a:xfrm>
          <a:prstGeom prst="rect">
            <a:avLst/>
          </a:prstGeom>
        </p:spPr>
      </p:pic>
      <p:pic>
        <p:nvPicPr>
          <p:cNvPr id="26" name="Immagine 25">
            <a:extLst>
              <a:ext uri="{FF2B5EF4-FFF2-40B4-BE49-F238E27FC236}">
                <a16:creationId xmlns:a16="http://schemas.microsoft.com/office/drawing/2014/main" id="{161DE9B3-8DDD-4BEF-9986-AAA5CA69C4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600" y="3700291"/>
            <a:ext cx="1414799" cy="563941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498446CF-3A71-468F-8570-24E2EA8D2C39}"/>
              </a:ext>
            </a:extLst>
          </p:cNvPr>
          <p:cNvSpPr txBox="1"/>
          <p:nvPr/>
        </p:nvSpPr>
        <p:spPr>
          <a:xfrm>
            <a:off x="466493" y="5657627"/>
            <a:ext cx="1444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QUINDI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217C411B-FB18-4314-B317-E0F4AF7C32B2}"/>
              </a:ext>
            </a:extLst>
          </p:cNvPr>
          <p:cNvCxnSpPr>
            <a:cxnSpLocks/>
          </p:cNvCxnSpPr>
          <p:nvPr/>
        </p:nvCxnSpPr>
        <p:spPr>
          <a:xfrm>
            <a:off x="2925391" y="5842293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magine 29">
            <a:extLst>
              <a:ext uri="{FF2B5EF4-FFF2-40B4-BE49-F238E27FC236}">
                <a16:creationId xmlns:a16="http://schemas.microsoft.com/office/drawing/2014/main" id="{40DEB5EA-E781-4135-924F-C3B803B18AF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365" y="5629668"/>
            <a:ext cx="1554368" cy="382717"/>
          </a:xfrm>
          <a:prstGeom prst="rect">
            <a:avLst/>
          </a:prstGeom>
        </p:spPr>
      </p:pic>
      <p:cxnSp>
        <p:nvCxnSpPr>
          <p:cNvPr id="31" name="Connettore 2 30">
            <a:extLst>
              <a:ext uri="{FF2B5EF4-FFF2-40B4-BE49-F238E27FC236}">
                <a16:creationId xmlns:a16="http://schemas.microsoft.com/office/drawing/2014/main" id="{BFF50D3F-33F7-4B81-9F5C-F9E15083F14C}"/>
              </a:ext>
            </a:extLst>
          </p:cNvPr>
          <p:cNvCxnSpPr>
            <a:cxnSpLocks/>
          </p:cNvCxnSpPr>
          <p:nvPr/>
        </p:nvCxnSpPr>
        <p:spPr>
          <a:xfrm>
            <a:off x="5868048" y="5821026"/>
            <a:ext cx="623778" cy="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1104C541-5288-42EC-98EE-2F67921AB0BE}"/>
              </a:ext>
            </a:extLst>
          </p:cNvPr>
          <p:cNvSpPr txBox="1"/>
          <p:nvPr/>
        </p:nvSpPr>
        <p:spPr>
          <a:xfrm>
            <a:off x="6732240" y="4941168"/>
            <a:ext cx="2261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cap="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SINGOLARITà</a:t>
            </a:r>
            <a:r>
              <a:rPr lang="it-IT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FISICA</a:t>
            </a:r>
          </a:p>
          <a:p>
            <a:pPr algn="ctr"/>
            <a:r>
              <a:rPr lang="it-IT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«Big </a:t>
            </a:r>
            <a:r>
              <a:rPr lang="it-IT" cap="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BanG</a:t>
            </a:r>
            <a:r>
              <a:rPr lang="it-IT" cap="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Caldo»</a:t>
            </a:r>
            <a:endParaRPr lang="en-GB" cap="all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ndara" panose="020E0502030303020204" pitchFamily="34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A1243AD-79A9-468C-80B1-0FB1C42D0C85}"/>
              </a:ext>
            </a:extLst>
          </p:cNvPr>
          <p:cNvSpPr/>
          <p:nvPr/>
        </p:nvSpPr>
        <p:spPr>
          <a:xfrm>
            <a:off x="3779912" y="5445224"/>
            <a:ext cx="1805213" cy="64205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87EA1EE1-FFAA-4002-9953-31F4078954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118" y="5568062"/>
            <a:ext cx="778768" cy="587553"/>
          </a:xfrm>
          <a:prstGeom prst="rect">
            <a:avLst/>
          </a:prstGeom>
        </p:spPr>
      </p:pic>
      <p:sp>
        <p:nvSpPr>
          <p:cNvPr id="22" name="Rettangolo 21">
            <a:extLst>
              <a:ext uri="{FF2B5EF4-FFF2-40B4-BE49-F238E27FC236}">
                <a16:creationId xmlns:a16="http://schemas.microsoft.com/office/drawing/2014/main" id="{58926A96-44C3-4E45-895F-28FC4EBC7C67}"/>
              </a:ext>
            </a:extLst>
          </p:cNvPr>
          <p:cNvSpPr/>
          <p:nvPr/>
        </p:nvSpPr>
        <p:spPr>
          <a:xfrm>
            <a:off x="6732240" y="4941168"/>
            <a:ext cx="2261747" cy="1305856"/>
          </a:xfrm>
          <a:prstGeom prst="rect">
            <a:avLst/>
          </a:prstGeom>
          <a:noFill/>
          <a:ln w="317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86192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3F53CF63-DDAE-4299-96FD-F2E06F1F396A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tx2">
              <a:lumMod val="5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300" dirty="0">
                <a:latin typeface="Centaur" panose="02030504050205020304" pitchFamily="18" charset="0"/>
              </a:rPr>
              <a:t>Polymer Quantum Mechanics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5" y="332660"/>
            <a:ext cx="7733427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Rappresentazione Polymer della Meccanica Quantistica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FB3ECA7-A762-4707-926A-6D6A9FB25157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F47FD91E-485D-422F-836D-E770688365E0}"/>
              </a:ext>
            </a:extLst>
          </p:cNvPr>
          <p:cNvSpPr txBox="1"/>
          <p:nvPr/>
        </p:nvSpPr>
        <p:spPr>
          <a:xfrm>
            <a:off x="-1188624" y="2880129"/>
            <a:ext cx="11866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ln>
                  <a:solidFill>
                    <a:schemeClr val="tx1"/>
                  </a:solidFill>
                </a:ln>
                <a:solidFill>
                  <a:srgbClr val="0066CC"/>
                </a:solidFill>
                <a:latin typeface="Candara" panose="020E0502030303020204" pitchFamily="34" charset="0"/>
              </a:rPr>
              <a:t>la scelta di </a:t>
            </a:r>
            <a:r>
              <a:rPr lang="it-IT" sz="2000" i="1" dirty="0">
                <a:ln>
                  <a:solidFill>
                    <a:schemeClr val="tx1"/>
                  </a:solidFill>
                </a:ln>
                <a:solidFill>
                  <a:srgbClr val="0066CC"/>
                </a:solidFill>
                <a:latin typeface="Candara" panose="020E0502030303020204" pitchFamily="34" charset="0"/>
              </a:rPr>
              <a:t>q</a:t>
            </a:r>
            <a:r>
              <a:rPr lang="it-IT" sz="2000" cap="small" dirty="0">
                <a:ln>
                  <a:solidFill>
                    <a:schemeClr val="tx1"/>
                  </a:solidFill>
                </a:ln>
                <a:solidFill>
                  <a:srgbClr val="0066CC"/>
                </a:solidFill>
                <a:latin typeface="Candara" panose="020E0502030303020204" pitchFamily="34" charset="0"/>
              </a:rPr>
              <a:t> come variabile discreta implica la non esistenza dell'operatore </a:t>
            </a:r>
            <a:r>
              <a:rPr lang="it-IT" sz="2000" i="1" dirty="0">
                <a:ln>
                  <a:solidFill>
                    <a:schemeClr val="tx1"/>
                  </a:solidFill>
                </a:ln>
                <a:solidFill>
                  <a:srgbClr val="0066CC"/>
                </a:solidFill>
                <a:latin typeface="Candara" panose="020E0502030303020204" pitchFamily="34" charset="0"/>
              </a:rPr>
              <a:t>p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C6FBBF15-5187-4060-B5E2-0F314BDE2192}"/>
              </a:ext>
            </a:extLst>
          </p:cNvPr>
          <p:cNvSpPr txBox="1"/>
          <p:nvPr/>
        </p:nvSpPr>
        <p:spPr>
          <a:xfrm>
            <a:off x="400405" y="2092122"/>
            <a:ext cx="60438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Si sceglie </a:t>
            </a:r>
            <a:r>
              <a:rPr lang="it-IT" sz="2000" i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q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come variabile discreta</a:t>
            </a:r>
          </a:p>
        </p:txBody>
      </p:sp>
      <p:pic>
        <p:nvPicPr>
          <p:cNvPr id="40" name="Immagine 39">
            <a:extLst>
              <a:ext uri="{FF2B5EF4-FFF2-40B4-BE49-F238E27FC236}">
                <a16:creationId xmlns:a16="http://schemas.microsoft.com/office/drawing/2014/main" id="{66416B3C-61FE-4DE6-ADBA-3F0F14EB56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156049"/>
            <a:ext cx="3978971" cy="288235"/>
          </a:xfrm>
          <a:prstGeom prst="rect">
            <a:avLst/>
          </a:prstGeom>
        </p:spPr>
      </p:pic>
      <p:sp>
        <p:nvSpPr>
          <p:cNvPr id="41" name="Freccia a destra 40">
            <a:extLst>
              <a:ext uri="{FF2B5EF4-FFF2-40B4-BE49-F238E27FC236}">
                <a16:creationId xmlns:a16="http://schemas.microsoft.com/office/drawing/2014/main" id="{7C710D96-0BE3-46BE-9E2B-D4C8F64A1124}"/>
              </a:ext>
            </a:extLst>
          </p:cNvPr>
          <p:cNvSpPr/>
          <p:nvPr/>
        </p:nvSpPr>
        <p:spPr>
          <a:xfrm>
            <a:off x="4283968" y="2250798"/>
            <a:ext cx="621805" cy="100318"/>
          </a:xfrm>
          <a:prstGeom prst="rightArrow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2AEF4BD6-9E5A-48F7-93DA-4388A1C3F0E2}"/>
              </a:ext>
            </a:extLst>
          </p:cNvPr>
          <p:cNvSpPr txBox="1"/>
          <p:nvPr/>
        </p:nvSpPr>
        <p:spPr>
          <a:xfrm>
            <a:off x="1004775" y="3668136"/>
            <a:ext cx="7097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Si sfruttano gli operatori di traslazione per fare                                                                                                           la seguente approssimazione, valida nel limite </a:t>
            </a:r>
            <a:r>
              <a:rPr lang="el-G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μ</a:t>
            </a:r>
            <a:r>
              <a:rPr lang="it-IT" sz="2000" baseline="-25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0</a:t>
            </a:r>
            <a:r>
              <a:rPr lang="it-IT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p&lt;&lt;1:</a:t>
            </a:r>
          </a:p>
        </p:txBody>
      </p:sp>
      <p:pic>
        <p:nvPicPr>
          <p:cNvPr id="43" name="Immagine 42">
            <a:extLst>
              <a:ext uri="{FF2B5EF4-FFF2-40B4-BE49-F238E27FC236}">
                <a16:creationId xmlns:a16="http://schemas.microsoft.com/office/drawing/2014/main" id="{EE67054D-F4EC-463A-840F-7D98469A89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22" y="4628836"/>
            <a:ext cx="3884602" cy="509546"/>
          </a:xfrm>
          <a:prstGeom prst="rect">
            <a:avLst/>
          </a:prstGeom>
        </p:spPr>
      </p:pic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E497B3D-A338-4F22-9A9A-8374DB1B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65F74C66-BFEE-4BCC-BEFE-45B94846E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33</a:t>
            </a:fld>
            <a:endParaRPr lang="it-IT" noProof="0" dirty="0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7B282049-F2AC-4C79-8804-DE14D006453E}"/>
              </a:ext>
            </a:extLst>
          </p:cNvPr>
          <p:cNvSpPr/>
          <p:nvPr/>
        </p:nvSpPr>
        <p:spPr>
          <a:xfrm>
            <a:off x="4283968" y="5623533"/>
            <a:ext cx="621805" cy="100318"/>
          </a:xfrm>
          <a:prstGeom prst="rightArrow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F505DBD2-8716-4F6C-940E-E197C5E08E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134" y="5385552"/>
            <a:ext cx="1641291" cy="52601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F2AD39F7-01FB-467C-99A2-9FD15732B7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8140" y="5414965"/>
            <a:ext cx="2290909" cy="48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5883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FLRW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34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3" y="2436272"/>
            <a:ext cx="2742529" cy="64766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945356" y="3201047"/>
            <a:ext cx="210934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7" y="3573016"/>
            <a:ext cx="764271" cy="5818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95598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sz="1800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Ashtekar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9" y="3578030"/>
            <a:ext cx="903362" cy="4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0641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FLRW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35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3" y="2436272"/>
            <a:ext cx="2742529" cy="64766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2D2FCD2-8FD5-49C8-A6A4-82CC260C5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1593" y="2392823"/>
            <a:ext cx="4020665" cy="64766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CFF779C-48EC-4F42-A9FC-846169A7E030}"/>
              </a:ext>
            </a:extLst>
          </p:cNvPr>
          <p:cNvSpPr/>
          <p:nvPr/>
        </p:nvSpPr>
        <p:spPr>
          <a:xfrm>
            <a:off x="3532451" y="2695264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CF40B7C-9E9F-4CCD-865C-932AA65E9D1C}"/>
              </a:ext>
            </a:extLst>
          </p:cNvPr>
          <p:cNvSpPr txBox="1"/>
          <p:nvPr/>
        </p:nvSpPr>
        <p:spPr>
          <a:xfrm>
            <a:off x="2915816" y="287980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945356" y="3201047"/>
            <a:ext cx="210934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7" y="3573016"/>
            <a:ext cx="764271" cy="5818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95598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sz="1800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Ashtekar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9" y="3578030"/>
            <a:ext cx="903362" cy="4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92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01ECF54-FCBB-44C2-88F6-EE79BABAA713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36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3" y="2436272"/>
            <a:ext cx="2742529" cy="64766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2D2FCD2-8FD5-49C8-A6A4-82CC260C5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1593" y="2392823"/>
            <a:ext cx="4020665" cy="64766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CFF779C-48EC-4F42-A9FC-846169A7E030}"/>
              </a:ext>
            </a:extLst>
          </p:cNvPr>
          <p:cNvSpPr/>
          <p:nvPr/>
        </p:nvSpPr>
        <p:spPr>
          <a:xfrm>
            <a:off x="3532451" y="2695264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CF40B7C-9E9F-4CCD-865C-932AA65E9D1C}"/>
              </a:ext>
            </a:extLst>
          </p:cNvPr>
          <p:cNvSpPr txBox="1"/>
          <p:nvPr/>
        </p:nvSpPr>
        <p:spPr>
          <a:xfrm>
            <a:off x="2915816" y="287980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67A9C8F6-7640-4F28-98B9-6E92EAD46D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71" y="4526716"/>
            <a:ext cx="1698413" cy="511701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D570ED4-E797-4BDE-A591-492F6C2DC2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09" y="4500478"/>
            <a:ext cx="2881627" cy="564132"/>
          </a:xfrm>
          <a:prstGeom prst="rect">
            <a:avLst/>
          </a:prstGeom>
        </p:spPr>
      </p:pic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FD8FC257-0B40-4747-8B3B-EB1B1FC871FA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945356" y="3201047"/>
            <a:ext cx="210934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7" y="3573016"/>
            <a:ext cx="764271" cy="5818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95598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sz="1800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Ashtekar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Freccia a destra 40">
            <a:extLst>
              <a:ext uri="{FF2B5EF4-FFF2-40B4-BE49-F238E27FC236}">
                <a16:creationId xmlns:a16="http://schemas.microsoft.com/office/drawing/2014/main" id="{B2F4B68D-DF9F-42F7-96F9-E3B1B4527A23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9" y="3578030"/>
            <a:ext cx="903362" cy="4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5736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01ECF54-FCBB-44C2-88F6-EE79BABAA713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37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3" y="2436272"/>
            <a:ext cx="2742529" cy="64766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2D2FCD2-8FD5-49C8-A6A4-82CC260C5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1593" y="2392823"/>
            <a:ext cx="4020665" cy="64766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CFF779C-48EC-4F42-A9FC-846169A7E030}"/>
              </a:ext>
            </a:extLst>
          </p:cNvPr>
          <p:cNvSpPr/>
          <p:nvPr/>
        </p:nvSpPr>
        <p:spPr>
          <a:xfrm>
            <a:off x="3532451" y="2695264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CF40B7C-9E9F-4CCD-865C-932AA65E9D1C}"/>
              </a:ext>
            </a:extLst>
          </p:cNvPr>
          <p:cNvSpPr txBox="1"/>
          <p:nvPr/>
        </p:nvSpPr>
        <p:spPr>
          <a:xfrm>
            <a:off x="2915816" y="287980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67A9C8F6-7640-4F28-98B9-6E92EAD46D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71" y="4526716"/>
            <a:ext cx="1698413" cy="511701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D570ED4-E797-4BDE-A591-492F6C2DC2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09" y="4500478"/>
            <a:ext cx="2881627" cy="564132"/>
          </a:xfrm>
          <a:prstGeom prst="rect">
            <a:avLst/>
          </a:prstGeom>
        </p:spPr>
      </p:pic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FD8FC257-0B40-4747-8B3B-EB1B1FC871FA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7CDF1B98-1C65-44FB-8BB0-4947A2B4B5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895" y="5460351"/>
            <a:ext cx="1916784" cy="631907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945356" y="3201047"/>
            <a:ext cx="210934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7" y="3573016"/>
            <a:ext cx="764271" cy="5818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95598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sz="1800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Ashtekar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Freccia a destra 40">
            <a:extLst>
              <a:ext uri="{FF2B5EF4-FFF2-40B4-BE49-F238E27FC236}">
                <a16:creationId xmlns:a16="http://schemas.microsoft.com/office/drawing/2014/main" id="{B2F4B68D-DF9F-42F7-96F9-E3B1B4527A23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cxnSp>
        <p:nvCxnSpPr>
          <p:cNvPr id="44" name="Connettore curvo 43">
            <a:extLst>
              <a:ext uri="{FF2B5EF4-FFF2-40B4-BE49-F238E27FC236}">
                <a16:creationId xmlns:a16="http://schemas.microsoft.com/office/drawing/2014/main" id="{4121117C-63A5-4799-B895-0FB90D1E593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11730" y="4981890"/>
            <a:ext cx="677733" cy="594936"/>
          </a:xfrm>
          <a:prstGeom prst="curvedConnector3">
            <a:avLst>
              <a:gd name="adj1" fmla="val -53439"/>
            </a:avLst>
          </a:prstGeom>
          <a:ln w="31750"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9" y="3578030"/>
            <a:ext cx="903362" cy="43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88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C01ECF54-FCBB-44C2-88F6-EE79BABAA713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38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23" y="2436272"/>
            <a:ext cx="2742529" cy="64766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22D2FCD2-8FD5-49C8-A6A4-82CC260C5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1593" y="2392823"/>
            <a:ext cx="4020665" cy="64766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2CFF779C-48EC-4F42-A9FC-846169A7E030}"/>
              </a:ext>
            </a:extLst>
          </p:cNvPr>
          <p:cNvSpPr/>
          <p:nvPr/>
        </p:nvSpPr>
        <p:spPr>
          <a:xfrm>
            <a:off x="3532451" y="2695264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CF40B7C-9E9F-4CCD-865C-932AA65E9D1C}"/>
              </a:ext>
            </a:extLst>
          </p:cNvPr>
          <p:cNvSpPr txBox="1"/>
          <p:nvPr/>
        </p:nvSpPr>
        <p:spPr>
          <a:xfrm>
            <a:off x="2915816" y="2879806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67A9C8F6-7640-4F28-98B9-6E92EAD46D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71" y="4526716"/>
            <a:ext cx="1698413" cy="511701"/>
          </a:xfrm>
          <a:prstGeom prst="rect">
            <a:avLst/>
          </a:prstGeom>
        </p:spPr>
      </p:pic>
      <p:pic>
        <p:nvPicPr>
          <p:cNvPr id="23" name="Immagine 22">
            <a:extLst>
              <a:ext uri="{FF2B5EF4-FFF2-40B4-BE49-F238E27FC236}">
                <a16:creationId xmlns:a16="http://schemas.microsoft.com/office/drawing/2014/main" id="{6D570ED4-E797-4BDE-A591-492F6C2DC2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709" y="4500478"/>
            <a:ext cx="2881627" cy="564132"/>
          </a:xfrm>
          <a:prstGeom prst="rect">
            <a:avLst/>
          </a:prstGeom>
        </p:spPr>
      </p:pic>
      <p:sp>
        <p:nvSpPr>
          <p:cNvPr id="33" name="Freccia a destra 32">
            <a:extLst>
              <a:ext uri="{FF2B5EF4-FFF2-40B4-BE49-F238E27FC236}">
                <a16:creationId xmlns:a16="http://schemas.microsoft.com/office/drawing/2014/main" id="{FD8FC257-0B40-4747-8B3B-EB1B1FC871FA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25" name="Immagine 24">
            <a:extLst>
              <a:ext uri="{FF2B5EF4-FFF2-40B4-BE49-F238E27FC236}">
                <a16:creationId xmlns:a16="http://schemas.microsoft.com/office/drawing/2014/main" id="{7CDF1B98-1C65-44FB-8BB0-4947A2B4B5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895" y="5460351"/>
            <a:ext cx="1916784" cy="631907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945356" y="3201047"/>
            <a:ext cx="210934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097" y="3573016"/>
            <a:ext cx="764271" cy="581888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95598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sz="1800" cap="small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Ashtekar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Freccia a destra 40">
            <a:extLst>
              <a:ext uri="{FF2B5EF4-FFF2-40B4-BE49-F238E27FC236}">
                <a16:creationId xmlns:a16="http://schemas.microsoft.com/office/drawing/2014/main" id="{B2F4B68D-DF9F-42F7-96F9-E3B1B4527A23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cxnSp>
        <p:nvCxnSpPr>
          <p:cNvPr id="44" name="Connettore curvo 43">
            <a:extLst>
              <a:ext uri="{FF2B5EF4-FFF2-40B4-BE49-F238E27FC236}">
                <a16:creationId xmlns:a16="http://schemas.microsoft.com/office/drawing/2014/main" id="{4121117C-63A5-4799-B895-0FB90D1E5938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11730" y="4981890"/>
            <a:ext cx="677733" cy="594936"/>
          </a:xfrm>
          <a:prstGeom prst="curvedConnector3">
            <a:avLst>
              <a:gd name="adj1" fmla="val -53439"/>
            </a:avLst>
          </a:prstGeom>
          <a:ln w="31750"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279" y="3578030"/>
            <a:ext cx="903362" cy="431381"/>
          </a:xfrm>
          <a:prstGeom prst="rect">
            <a:avLst/>
          </a:prstGeom>
        </p:spPr>
      </p:pic>
      <p:pic>
        <p:nvPicPr>
          <p:cNvPr id="61" name="Immagine 60">
            <a:extLst>
              <a:ext uri="{FF2B5EF4-FFF2-40B4-BE49-F238E27FC236}">
                <a16:creationId xmlns:a16="http://schemas.microsoft.com/office/drawing/2014/main" id="{F2FBB920-9B09-47CA-8857-729477D8A87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417" y="5714061"/>
            <a:ext cx="2693808" cy="202524"/>
          </a:xfrm>
          <a:prstGeom prst="rect">
            <a:avLst/>
          </a:prstGeom>
        </p:spPr>
      </p:pic>
      <p:sp>
        <p:nvSpPr>
          <p:cNvPr id="62" name="Freccia a destra 61">
            <a:extLst>
              <a:ext uri="{FF2B5EF4-FFF2-40B4-BE49-F238E27FC236}">
                <a16:creationId xmlns:a16="http://schemas.microsoft.com/office/drawing/2014/main" id="{6AA31F39-9484-4946-B44C-9D77E734AE5B}"/>
              </a:ext>
            </a:extLst>
          </p:cNvPr>
          <p:cNvSpPr/>
          <p:nvPr/>
        </p:nvSpPr>
        <p:spPr>
          <a:xfrm rot="10800000">
            <a:off x="3840821" y="5738608"/>
            <a:ext cx="887149" cy="123868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63" name="Rettangolo 62">
            <a:extLst>
              <a:ext uri="{FF2B5EF4-FFF2-40B4-BE49-F238E27FC236}">
                <a16:creationId xmlns:a16="http://schemas.microsoft.com/office/drawing/2014/main" id="{89981A34-EF77-4D2E-B05F-4176C23589EE}"/>
              </a:ext>
            </a:extLst>
          </p:cNvPr>
          <p:cNvSpPr/>
          <p:nvPr/>
        </p:nvSpPr>
        <p:spPr>
          <a:xfrm>
            <a:off x="611560" y="5576827"/>
            <a:ext cx="2934210" cy="444452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5611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>
            <a:extLst>
              <a:ext uri="{FF2B5EF4-FFF2-40B4-BE49-F238E27FC236}">
                <a16:creationId xmlns:a16="http://schemas.microsoft.com/office/drawing/2014/main" id="{040F8D35-D4C0-4A59-9454-83E2BD09AC50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</a:t>
            </a:r>
            <a:r>
              <a:rPr lang="en-US" sz="3800" dirty="0" err="1">
                <a:latin typeface="Centaur" panose="02030504050205020304" pitchFamily="18" charset="0"/>
              </a:rPr>
              <a:t>Ashtekar</a:t>
            </a:r>
            <a:endParaRPr lang="en-US" sz="3800" dirty="0">
              <a:latin typeface="Centaur" panose="02030504050205020304" pitchFamily="18" charset="0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39</a:t>
            </a:fld>
            <a:endParaRPr lang="it-IT" noProof="0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13681FFA-55E0-4BD7-8709-DF2FBCC14A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4492"/>
          <a:stretch/>
        </p:blipFill>
        <p:spPr>
          <a:xfrm>
            <a:off x="4463022" y="2164701"/>
            <a:ext cx="4649529" cy="3503491"/>
          </a:xfrm>
          <a:prstGeom prst="rect">
            <a:avLst/>
          </a:prstGeom>
          <a:effectLst>
            <a:softEdge rad="76200"/>
          </a:effec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7E8C4B4-371C-4A9D-A459-89E26EF452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5123" y="2164701"/>
            <a:ext cx="1428279" cy="491059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F5A7628-A54A-4B71-AE41-4AEBF6FC54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237" y="4936550"/>
            <a:ext cx="2693808" cy="623567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B06A127-30EC-4186-AE5B-EE04D9812C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14" y="3774883"/>
            <a:ext cx="3888432" cy="519385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91F7AFB-E182-48BE-8C05-A22362AA783F}"/>
              </a:ext>
            </a:extLst>
          </p:cNvPr>
          <p:cNvSpPr txBox="1"/>
          <p:nvPr/>
        </p:nvSpPr>
        <p:spPr>
          <a:xfrm>
            <a:off x="395536" y="2859378"/>
            <a:ext cx="3627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il campo scalare viene scelto come tempo relazionale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2E104CE8-F3D7-4D1F-8308-AB6B01F9719D}"/>
              </a:ext>
            </a:extLst>
          </p:cNvPr>
          <p:cNvSpPr/>
          <p:nvPr/>
        </p:nvSpPr>
        <p:spPr>
          <a:xfrm>
            <a:off x="676397" y="4653136"/>
            <a:ext cx="3317482" cy="1169841"/>
          </a:xfrm>
          <a:prstGeom prst="rect">
            <a:avLst/>
          </a:prstGeom>
          <a:noFill/>
          <a:ln w="31750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9CC6FB19-D503-4102-B607-2E9041A0E6F3}"/>
              </a:ext>
            </a:extLst>
          </p:cNvPr>
          <p:cNvSpPr/>
          <p:nvPr/>
        </p:nvSpPr>
        <p:spPr>
          <a:xfrm>
            <a:off x="4463022" y="2164701"/>
            <a:ext cx="4649529" cy="3503491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CAB3F024-FD7D-4375-8B23-809163690A78}"/>
              </a:ext>
            </a:extLst>
          </p:cNvPr>
          <p:cNvSpPr txBox="1"/>
          <p:nvPr/>
        </p:nvSpPr>
        <p:spPr>
          <a:xfrm>
            <a:off x="423073" y="5877272"/>
            <a:ext cx="87574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“Polymer quantum dynamics of the isotropic Universe by the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Ashtekar-Barbero-Immirzi</a:t>
            </a:r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variables: a comparison with LQC”, </a:t>
            </a:r>
          </a:p>
          <a:p>
            <a:pPr algn="r"/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Mandini</a:t>
            </a:r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G. Barca , E. Giovannetti and G.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Montani</a:t>
            </a:r>
            <a:endParaRPr lang="en-GB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8B1FB87-5735-4579-9081-53577C9B81B7}"/>
              </a:ext>
            </a:extLst>
          </p:cNvPr>
          <p:cNvSpPr txBox="1"/>
          <p:nvPr/>
        </p:nvSpPr>
        <p:spPr>
          <a:xfrm>
            <a:off x="7586245" y="4868724"/>
            <a:ext cx="131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Big Crunch</a:t>
            </a:r>
            <a:endParaRPr lang="en-GB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5CACB39-4498-44F7-BE8F-84D30B3212F2}"/>
              </a:ext>
            </a:extLst>
          </p:cNvPr>
          <p:cNvSpPr txBox="1"/>
          <p:nvPr/>
        </p:nvSpPr>
        <p:spPr>
          <a:xfrm>
            <a:off x="6058287" y="4352936"/>
            <a:ext cx="131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Big Bounce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81BB18D5-A837-42D1-8A0A-CDDE8C220D0B}"/>
              </a:ext>
            </a:extLst>
          </p:cNvPr>
          <p:cNvSpPr txBox="1"/>
          <p:nvPr/>
        </p:nvSpPr>
        <p:spPr>
          <a:xfrm>
            <a:off x="4500226" y="4868724"/>
            <a:ext cx="131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chemeClr val="accent3">
                    <a:lumMod val="50000"/>
                  </a:schemeClr>
                </a:solidFill>
              </a:rPr>
              <a:t>Big Bang</a:t>
            </a:r>
            <a:endParaRPr lang="en-GB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37475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A4098C30-FEFE-4760-AAE5-5CA2414C8FB4}"/>
              </a:ext>
            </a:extLst>
          </p:cNvPr>
          <p:cNvSpPr/>
          <p:nvPr/>
        </p:nvSpPr>
        <p:spPr>
          <a:xfrm>
            <a:off x="338996" y="2060848"/>
            <a:ext cx="200558" cy="108012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5" name="Segnaposto contenuto 13">
            <a:extLst>
              <a:ext uri="{FF2B5EF4-FFF2-40B4-BE49-F238E27FC236}">
                <a16:creationId xmlns:a16="http://schemas.microsoft.com/office/drawing/2014/main" id="{C09D03AC-68FA-464A-BB09-1F05C4FE3515}"/>
              </a:ext>
            </a:extLst>
          </p:cNvPr>
          <p:cNvSpPr txBox="1">
            <a:spLocks/>
          </p:cNvSpPr>
          <p:nvPr/>
        </p:nvSpPr>
        <p:spPr>
          <a:xfrm>
            <a:off x="467544" y="980728"/>
            <a:ext cx="10628913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6" indent="-223836" algn="l" defTabSz="914385" rtl="0" eaLnBrk="1" latinLnBrk="0" hangingPunct="1">
              <a:lnSpc>
                <a:spcPct val="90000"/>
              </a:lnSpc>
              <a:spcBef>
                <a:spcPts val="1801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40" indent="-231773" algn="l" defTabSz="914385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12" indent="-21907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36" indent="-17462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73" indent="-173035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8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21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53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189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Dinamica Cosmologica Standard</a:t>
            </a: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Rappresentazione Polymer                                                           della Meccanica Quantistica</a:t>
            </a: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it-IT" sz="3200" dirty="0"/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it-IT" sz="2202" dirty="0"/>
          </a:p>
          <a:p>
            <a:pPr>
              <a:buClr>
                <a:schemeClr val="tx2">
                  <a:lumMod val="50000"/>
                </a:schemeClr>
              </a:buClr>
            </a:pPr>
            <a:endParaRPr lang="it-IT" dirty="0"/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en-US" dirty="0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60F927A-97AC-4FEC-BEB6-D30833534CE5}"/>
              </a:ext>
            </a:extLst>
          </p:cNvPr>
          <p:cNvSpPr/>
          <p:nvPr/>
        </p:nvSpPr>
        <p:spPr>
          <a:xfrm>
            <a:off x="338996" y="836712"/>
            <a:ext cx="200558" cy="6480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DB64F12-5E18-4C61-8102-8CAE12E9F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9991A6B-64FA-4E98-B2E2-8FFF37B9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784397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2" y="1556792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40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23" y="2452007"/>
            <a:ext cx="2742529" cy="61619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516216" y="3201047"/>
            <a:ext cx="253848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5959" y="3520008"/>
            <a:ext cx="1238409" cy="629072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80424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volume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279" y="3580427"/>
            <a:ext cx="903362" cy="42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87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41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23" y="2452007"/>
            <a:ext cx="2742529" cy="61619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516216" y="3201047"/>
            <a:ext cx="253848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5959" y="3520008"/>
            <a:ext cx="1238409" cy="629072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80424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volume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279" y="3580427"/>
            <a:ext cx="903362" cy="42658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9EE02C-17F9-4B4A-9600-EFD85F38A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2435" y="2420888"/>
            <a:ext cx="3858980" cy="647661"/>
          </a:xfrm>
          <a:prstGeom prst="rect">
            <a:avLst/>
          </a:prstGeom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112BB801-C881-490F-BC9B-7FE0B46E8218}"/>
              </a:ext>
            </a:extLst>
          </p:cNvPr>
          <p:cNvSpPr/>
          <p:nvPr/>
        </p:nvSpPr>
        <p:spPr>
          <a:xfrm>
            <a:off x="3532451" y="2723329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B2FA0A-B588-4D27-BC7F-2510D1814B4E}"/>
              </a:ext>
            </a:extLst>
          </p:cNvPr>
          <p:cNvSpPr txBox="1"/>
          <p:nvPr/>
        </p:nvSpPr>
        <p:spPr>
          <a:xfrm>
            <a:off x="2915816" y="290787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7068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42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23" y="2452007"/>
            <a:ext cx="2742529" cy="61619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516216" y="3201047"/>
            <a:ext cx="253848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5959" y="3520008"/>
            <a:ext cx="1238409" cy="629072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80424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volume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279" y="3580427"/>
            <a:ext cx="903362" cy="42658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9EE02C-17F9-4B4A-9600-EFD85F38A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2435" y="2420888"/>
            <a:ext cx="3858980" cy="647661"/>
          </a:xfrm>
          <a:prstGeom prst="rect">
            <a:avLst/>
          </a:prstGeom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112BB801-C881-490F-BC9B-7FE0B46E8218}"/>
              </a:ext>
            </a:extLst>
          </p:cNvPr>
          <p:cNvSpPr/>
          <p:nvPr/>
        </p:nvSpPr>
        <p:spPr>
          <a:xfrm>
            <a:off x="3532451" y="2723329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B2FA0A-B588-4D27-BC7F-2510D1814B4E}"/>
              </a:ext>
            </a:extLst>
          </p:cNvPr>
          <p:cNvSpPr txBox="1"/>
          <p:nvPr/>
        </p:nvSpPr>
        <p:spPr>
          <a:xfrm>
            <a:off x="2915816" y="290787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876CBEE-BD84-4E4D-BE43-1B300C406E3F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D9568A9-5455-4589-A264-307EBD0E36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371" y="4547882"/>
            <a:ext cx="1698413" cy="46936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FC952579-C183-4820-8134-D7B3EAEE5D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709" y="4518418"/>
            <a:ext cx="2881627" cy="52825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39A61DDC-6601-4823-BB57-7B0705CCCA5F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FBE5042A-1C67-49E6-A3E3-992A9AACEEE2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</p:spTree>
    <p:extLst>
      <p:ext uri="{BB962C8B-B14F-4D97-AF65-F5344CB8AC3E}">
        <p14:creationId xmlns:p14="http://schemas.microsoft.com/office/powerpoint/2010/main" val="28931324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43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23" y="2452007"/>
            <a:ext cx="2742529" cy="61619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516216" y="3201047"/>
            <a:ext cx="253848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5959" y="3520008"/>
            <a:ext cx="1238409" cy="629072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80424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volume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279" y="3580427"/>
            <a:ext cx="903362" cy="42658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9EE02C-17F9-4B4A-9600-EFD85F38A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2435" y="2420888"/>
            <a:ext cx="3858980" cy="647661"/>
          </a:xfrm>
          <a:prstGeom prst="rect">
            <a:avLst/>
          </a:prstGeom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112BB801-C881-490F-BC9B-7FE0B46E8218}"/>
              </a:ext>
            </a:extLst>
          </p:cNvPr>
          <p:cNvSpPr/>
          <p:nvPr/>
        </p:nvSpPr>
        <p:spPr>
          <a:xfrm>
            <a:off x="3532451" y="2723329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B2FA0A-B588-4D27-BC7F-2510D1814B4E}"/>
              </a:ext>
            </a:extLst>
          </p:cNvPr>
          <p:cNvSpPr txBox="1"/>
          <p:nvPr/>
        </p:nvSpPr>
        <p:spPr>
          <a:xfrm>
            <a:off x="2915816" y="290787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876CBEE-BD84-4E4D-BE43-1B300C406E3F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D9568A9-5455-4589-A264-307EBD0E36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371" y="4547882"/>
            <a:ext cx="1698413" cy="46936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FC952579-C183-4820-8134-D7B3EAEE5D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709" y="4518418"/>
            <a:ext cx="2881627" cy="52825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39A61DDC-6601-4823-BB57-7B0705CCCA5F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FBE5042A-1C67-49E6-A3E3-992A9AACEEE2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907549E9-08F7-4781-9983-96BD41B52F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1665" y="5301208"/>
            <a:ext cx="1306599" cy="631907"/>
          </a:xfrm>
          <a:prstGeom prst="rect">
            <a:avLst/>
          </a:prstGeom>
        </p:spPr>
      </p:pic>
      <p:cxnSp>
        <p:nvCxnSpPr>
          <p:cNvPr id="24" name="Connettore curvo 23">
            <a:extLst>
              <a:ext uri="{FF2B5EF4-FFF2-40B4-BE49-F238E27FC236}">
                <a16:creationId xmlns:a16="http://schemas.microsoft.com/office/drawing/2014/main" id="{DA09A641-936A-4F4F-B4CE-BA561E9ABBB9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11730" y="4981890"/>
            <a:ext cx="677733" cy="594936"/>
          </a:xfrm>
          <a:prstGeom prst="curvedConnector3">
            <a:avLst>
              <a:gd name="adj1" fmla="val -53439"/>
            </a:avLst>
          </a:prstGeom>
          <a:ln w="31750"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71904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ttangolo 63">
            <a:extLst>
              <a:ext uri="{FF2B5EF4-FFF2-40B4-BE49-F238E27FC236}">
                <a16:creationId xmlns:a16="http://schemas.microsoft.com/office/drawing/2014/main" id="{5F3BD829-E372-4772-BC64-FE456E4ADB7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EF79EEE-BC75-4696-9A7B-4747045FAFCD}"/>
              </a:ext>
            </a:extLst>
          </p:cNvPr>
          <p:cNvSpPr txBox="1"/>
          <p:nvPr/>
        </p:nvSpPr>
        <p:spPr>
          <a:xfrm>
            <a:off x="297261" y="1772816"/>
            <a:ext cx="875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Hamiltoniana FRW piatto in variabili di </a:t>
            </a:r>
            <a:r>
              <a:rPr lang="it-IT" sz="2000" cap="small" dirty="0" err="1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Ashtekar</a:t>
            </a:r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 in presenza di un campo scalare non-massivo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44</a:t>
            </a:fld>
            <a:endParaRPr lang="it-IT" noProof="0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644B034B-C0F1-4D88-AB82-3209726FCB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323" y="2452007"/>
            <a:ext cx="2742529" cy="616191"/>
          </a:xfrm>
          <a:prstGeom prst="rect">
            <a:avLst/>
          </a:prstGeom>
        </p:spPr>
      </p:pic>
      <p:sp>
        <p:nvSpPr>
          <p:cNvPr id="36" name="Rettangolo 35">
            <a:extLst>
              <a:ext uri="{FF2B5EF4-FFF2-40B4-BE49-F238E27FC236}">
                <a16:creationId xmlns:a16="http://schemas.microsoft.com/office/drawing/2014/main" id="{C5349E1F-0E29-43D7-A957-3725691E3936}"/>
              </a:ext>
            </a:extLst>
          </p:cNvPr>
          <p:cNvSpPr/>
          <p:nvPr/>
        </p:nvSpPr>
        <p:spPr>
          <a:xfrm>
            <a:off x="6516216" y="3201047"/>
            <a:ext cx="2538484" cy="1015663"/>
          </a:xfrm>
          <a:prstGeom prst="rect">
            <a:avLst/>
          </a:prstGeom>
          <a:noFill/>
          <a:ln w="31750"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8" name="Immagine 37">
            <a:extLst>
              <a:ext uri="{FF2B5EF4-FFF2-40B4-BE49-F238E27FC236}">
                <a16:creationId xmlns:a16="http://schemas.microsoft.com/office/drawing/2014/main" id="{CD8B342E-106F-4A3D-880C-B2028DCDEC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45959" y="3520008"/>
            <a:ext cx="1238409" cy="629072"/>
          </a:xfrm>
          <a:prstGeom prst="rect">
            <a:avLst/>
          </a:prstGeom>
        </p:spPr>
      </p:pic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1E5F6972-7784-4C9F-A881-BDC4F513C8DB}"/>
              </a:ext>
            </a:extLst>
          </p:cNvPr>
          <p:cNvSpPr txBox="1"/>
          <p:nvPr/>
        </p:nvSpPr>
        <p:spPr>
          <a:xfrm>
            <a:off x="6804248" y="3176871"/>
            <a:ext cx="22965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ariabili di </a:t>
            </a:r>
            <a:r>
              <a:rPr lang="it-IT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volume</a:t>
            </a:r>
            <a:r>
              <a:rPr lang="it-IT" sz="1800" cap="small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 </a:t>
            </a:r>
            <a:endParaRPr lang="en-GB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0" name="Immagine 59">
            <a:extLst>
              <a:ext uri="{FF2B5EF4-FFF2-40B4-BE49-F238E27FC236}">
                <a16:creationId xmlns:a16="http://schemas.microsoft.com/office/drawing/2014/main" id="{5C42BE26-25EA-4FB9-B70B-2CF5AF98B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27279" y="3580427"/>
            <a:ext cx="903362" cy="426587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379EE02C-17F9-4B4A-9600-EFD85F38AE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2435" y="2420888"/>
            <a:ext cx="3858980" cy="647661"/>
          </a:xfrm>
          <a:prstGeom prst="rect">
            <a:avLst/>
          </a:prstGeom>
        </p:spPr>
      </p:pic>
      <p:sp>
        <p:nvSpPr>
          <p:cNvPr id="16" name="Freccia a destra 15">
            <a:extLst>
              <a:ext uri="{FF2B5EF4-FFF2-40B4-BE49-F238E27FC236}">
                <a16:creationId xmlns:a16="http://schemas.microsoft.com/office/drawing/2014/main" id="{112BB801-C881-490F-BC9B-7FE0B46E8218}"/>
              </a:ext>
            </a:extLst>
          </p:cNvPr>
          <p:cNvSpPr/>
          <p:nvPr/>
        </p:nvSpPr>
        <p:spPr>
          <a:xfrm>
            <a:off x="3532451" y="2723329"/>
            <a:ext cx="432761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CDB2FA0A-B588-4D27-BC7F-2510D1814B4E}"/>
              </a:ext>
            </a:extLst>
          </p:cNvPr>
          <p:cNvSpPr txBox="1"/>
          <p:nvPr/>
        </p:nvSpPr>
        <p:spPr>
          <a:xfrm>
            <a:off x="2915816" y="290787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i="1" dirty="0">
                <a:solidFill>
                  <a:srgbClr val="002060"/>
                </a:solidFill>
              </a:rPr>
              <a:t>sostituzione polymer</a:t>
            </a:r>
            <a:endParaRPr lang="en-GB" sz="1400" i="1" dirty="0">
              <a:solidFill>
                <a:srgbClr val="002060"/>
              </a:solidFill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E876CBEE-BD84-4E4D-BE43-1B300C406E3F}"/>
              </a:ext>
            </a:extLst>
          </p:cNvPr>
          <p:cNvSpPr txBox="1"/>
          <p:nvPr/>
        </p:nvSpPr>
        <p:spPr>
          <a:xfrm>
            <a:off x="2382595" y="4246730"/>
            <a:ext cx="26378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Equazione di Friedmann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per FRW piatto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2D9568A9-5455-4589-A264-307EBD0E36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371" y="4547882"/>
            <a:ext cx="1698413" cy="469369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FC952579-C183-4820-8134-D7B3EAEE5DE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709" y="4518418"/>
            <a:ext cx="2881627" cy="528251"/>
          </a:xfrm>
          <a:prstGeom prst="rect">
            <a:avLst/>
          </a:prstGeom>
        </p:spPr>
      </p:pic>
      <p:sp>
        <p:nvSpPr>
          <p:cNvPr id="21" name="Freccia a destra 20">
            <a:extLst>
              <a:ext uri="{FF2B5EF4-FFF2-40B4-BE49-F238E27FC236}">
                <a16:creationId xmlns:a16="http://schemas.microsoft.com/office/drawing/2014/main" id="{39A61DDC-6601-4823-BB57-7B0705CCCA5F}"/>
              </a:ext>
            </a:extLst>
          </p:cNvPr>
          <p:cNvSpPr/>
          <p:nvPr/>
        </p:nvSpPr>
        <p:spPr>
          <a:xfrm rot="5400000">
            <a:off x="5585920" y="3649289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2" name="Freccia a destra 21">
            <a:extLst>
              <a:ext uri="{FF2B5EF4-FFF2-40B4-BE49-F238E27FC236}">
                <a16:creationId xmlns:a16="http://schemas.microsoft.com/office/drawing/2014/main" id="{FBE5042A-1C67-49E6-A3E3-992A9AACEEE2}"/>
              </a:ext>
            </a:extLst>
          </p:cNvPr>
          <p:cNvSpPr/>
          <p:nvPr/>
        </p:nvSpPr>
        <p:spPr>
          <a:xfrm rot="5400000">
            <a:off x="1370339" y="3620532"/>
            <a:ext cx="996494" cy="123869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23" name="Immagine 22">
            <a:extLst>
              <a:ext uri="{FF2B5EF4-FFF2-40B4-BE49-F238E27FC236}">
                <a16:creationId xmlns:a16="http://schemas.microsoft.com/office/drawing/2014/main" id="{907549E9-08F7-4781-9983-96BD41B52F2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41665" y="5301208"/>
            <a:ext cx="1306599" cy="631907"/>
          </a:xfrm>
          <a:prstGeom prst="rect">
            <a:avLst/>
          </a:prstGeom>
        </p:spPr>
      </p:pic>
      <p:cxnSp>
        <p:nvCxnSpPr>
          <p:cNvPr id="24" name="Connettore curvo 23">
            <a:extLst>
              <a:ext uri="{FF2B5EF4-FFF2-40B4-BE49-F238E27FC236}">
                <a16:creationId xmlns:a16="http://schemas.microsoft.com/office/drawing/2014/main" id="{DA09A641-936A-4F4F-B4CE-BA561E9ABBB9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11730" y="4981890"/>
            <a:ext cx="677733" cy="594936"/>
          </a:xfrm>
          <a:prstGeom prst="curvedConnector3">
            <a:avLst>
              <a:gd name="adj1" fmla="val -53439"/>
            </a:avLst>
          </a:prstGeom>
          <a:ln w="31750">
            <a:solidFill>
              <a:srgbClr val="0066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reccia a destra 24">
            <a:extLst>
              <a:ext uri="{FF2B5EF4-FFF2-40B4-BE49-F238E27FC236}">
                <a16:creationId xmlns:a16="http://schemas.microsoft.com/office/drawing/2014/main" id="{663BF00B-5343-4D8C-8C9F-7A528157C918}"/>
              </a:ext>
            </a:extLst>
          </p:cNvPr>
          <p:cNvSpPr/>
          <p:nvPr/>
        </p:nvSpPr>
        <p:spPr>
          <a:xfrm rot="10800000">
            <a:off x="4637174" y="5577839"/>
            <a:ext cx="641026" cy="155415"/>
          </a:xfrm>
          <a:prstGeom prst="rightArrow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C6790C3-75DE-440C-85E1-F5964B4C0050}"/>
              </a:ext>
            </a:extLst>
          </p:cNvPr>
          <p:cNvSpPr txBox="1"/>
          <p:nvPr/>
        </p:nvSpPr>
        <p:spPr>
          <a:xfrm>
            <a:off x="130374" y="5368806"/>
            <a:ext cx="48380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La densità critica è una quantità </a:t>
            </a:r>
          </a:p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universale</a:t>
            </a:r>
          </a:p>
        </p:txBody>
      </p:sp>
    </p:spTree>
    <p:extLst>
      <p:ext uri="{BB962C8B-B14F-4D97-AF65-F5344CB8AC3E}">
        <p14:creationId xmlns:p14="http://schemas.microsoft.com/office/powerpoint/2010/main" val="2701507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ttangolo 32">
            <a:extLst>
              <a:ext uri="{FF2B5EF4-FFF2-40B4-BE49-F238E27FC236}">
                <a16:creationId xmlns:a16="http://schemas.microsoft.com/office/drawing/2014/main" id="{040F8D35-D4C0-4A59-9454-83E2BD09AC50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bg2">
              <a:lumMod val="10000"/>
              <a:lumOff val="90000"/>
              <a:alpha val="7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r>
              <a:rPr lang="en-US" sz="3800" dirty="0">
                <a:latin typeface="Centaur" panose="02030504050205020304" pitchFamily="18" charset="0"/>
              </a:rPr>
              <a:t>Il </a:t>
            </a:r>
            <a:r>
              <a:rPr lang="en-US" sz="3800" dirty="0" err="1">
                <a:latin typeface="Centaur" panose="02030504050205020304" pitchFamily="18" charset="0"/>
              </a:rPr>
              <a:t>modello</a:t>
            </a:r>
            <a:r>
              <a:rPr lang="en-US" sz="3800" dirty="0">
                <a:latin typeface="Centaur" panose="02030504050205020304" pitchFamily="18" charset="0"/>
              </a:rPr>
              <a:t> FLRW </a:t>
            </a:r>
            <a:r>
              <a:rPr lang="en-US" sz="3800" dirty="0" err="1">
                <a:latin typeface="Centaur" panose="02030504050205020304" pitchFamily="18" charset="0"/>
              </a:rPr>
              <a:t>nelle</a:t>
            </a:r>
            <a:r>
              <a:rPr lang="en-US" sz="3800" dirty="0">
                <a:latin typeface="Centaur" panose="02030504050205020304" pitchFamily="18" charset="0"/>
              </a:rPr>
              <a:t> </a:t>
            </a:r>
            <a:r>
              <a:rPr lang="en-US" sz="3800" dirty="0" err="1">
                <a:latin typeface="Centaur" panose="02030504050205020304" pitchFamily="18" charset="0"/>
              </a:rPr>
              <a:t>variabili</a:t>
            </a:r>
            <a:r>
              <a:rPr lang="en-US" sz="3800" dirty="0">
                <a:latin typeface="Centaur" panose="02030504050205020304" pitchFamily="18" charset="0"/>
              </a:rPr>
              <a:t> di volume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87747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cap="small" dirty="0">
                <a:latin typeface="Candara" panose="020E0502030303020204" pitchFamily="34" charset="0"/>
              </a:rPr>
              <a:t>Risoluzione della Singolarità in FLRW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CFCD1A77-6B6F-45AC-9662-FCA631E4FC13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A18673F4-CCA8-43BC-9C6C-24DFB153A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35FEDDB-9534-405A-B7DC-158FB6FC9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45</a:t>
            </a:fld>
            <a:endParaRPr lang="it-IT" noProof="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7E8C4B4-371C-4A9D-A459-89E26EF452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832" y="2096887"/>
            <a:ext cx="1108968" cy="558873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9F5A7628-A54A-4B71-AE41-4AEBF6FC544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109" y="4947417"/>
            <a:ext cx="2872803" cy="641823"/>
          </a:xfrm>
          <a:prstGeom prst="rect">
            <a:avLst/>
          </a:prstGeom>
        </p:spPr>
      </p:pic>
      <p:pic>
        <p:nvPicPr>
          <p:cNvPr id="18" name="Immagine 17">
            <a:extLst>
              <a:ext uri="{FF2B5EF4-FFF2-40B4-BE49-F238E27FC236}">
                <a16:creationId xmlns:a16="http://schemas.microsoft.com/office/drawing/2014/main" id="{4B06A127-30EC-4186-AE5B-EE04D9812C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266" y="3774883"/>
            <a:ext cx="3854127" cy="519385"/>
          </a:xfrm>
          <a:prstGeom prst="rect">
            <a:avLst/>
          </a:prstGeom>
        </p:spPr>
      </p:pic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591F7AFB-E182-48BE-8C05-A22362AA783F}"/>
              </a:ext>
            </a:extLst>
          </p:cNvPr>
          <p:cNvSpPr txBox="1"/>
          <p:nvPr/>
        </p:nvSpPr>
        <p:spPr>
          <a:xfrm>
            <a:off x="395536" y="2859378"/>
            <a:ext cx="36274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cap="small" dirty="0">
                <a:solidFill>
                  <a:schemeClr val="accent5">
                    <a:lumMod val="50000"/>
                  </a:schemeClr>
                </a:solidFill>
                <a:latin typeface="Candara" panose="020E0502030303020204" pitchFamily="34" charset="0"/>
              </a:rPr>
              <a:t>il campo scalare viene scelto come tempo relazionale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2E104CE8-F3D7-4D1F-8308-AB6B01F9719D}"/>
              </a:ext>
            </a:extLst>
          </p:cNvPr>
          <p:cNvSpPr/>
          <p:nvPr/>
        </p:nvSpPr>
        <p:spPr>
          <a:xfrm>
            <a:off x="676397" y="4653136"/>
            <a:ext cx="3317482" cy="1169841"/>
          </a:xfrm>
          <a:prstGeom prst="rect">
            <a:avLst/>
          </a:prstGeom>
          <a:noFill/>
          <a:ln w="31750">
            <a:solidFill>
              <a:srgbClr val="33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4651509-ACA0-48C2-9A55-ECED9CF237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0760" y="2320342"/>
            <a:ext cx="4170140" cy="3157186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7" name="Rettangolo 16">
            <a:extLst>
              <a:ext uri="{FF2B5EF4-FFF2-40B4-BE49-F238E27FC236}">
                <a16:creationId xmlns:a16="http://schemas.microsoft.com/office/drawing/2014/main" id="{26FC9E53-279A-49C1-B584-D4BDEF6AD445}"/>
              </a:ext>
            </a:extLst>
          </p:cNvPr>
          <p:cNvSpPr/>
          <p:nvPr/>
        </p:nvSpPr>
        <p:spPr>
          <a:xfrm>
            <a:off x="4780761" y="2320342"/>
            <a:ext cx="4170140" cy="3157186"/>
          </a:xfrm>
          <a:prstGeom prst="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283E13E-0376-40CA-8C20-5CE753B52419}"/>
              </a:ext>
            </a:extLst>
          </p:cNvPr>
          <p:cNvSpPr txBox="1"/>
          <p:nvPr/>
        </p:nvSpPr>
        <p:spPr>
          <a:xfrm>
            <a:off x="307695" y="5877272"/>
            <a:ext cx="87574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“Polymer quantum dynamics of the isotropic Universe by the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Ashtekar-Barbero-Immirzi</a:t>
            </a:r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variables: a comparison with LQC”, </a:t>
            </a:r>
          </a:p>
          <a:p>
            <a:pPr algn="r"/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F.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Mandini</a:t>
            </a:r>
            <a:r>
              <a:rPr lang="en-GB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, G. Barca , E. Giovannetti and G. </a:t>
            </a:r>
            <a:r>
              <a:rPr lang="en-GB" sz="1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Montani</a:t>
            </a:r>
            <a:endParaRPr lang="en-GB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300477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165492C-D504-4C01-BB85-33F6062DC165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B9FCA8-CB2A-453A-AEB7-86016E375E8E}"/>
              </a:ext>
            </a:extLst>
          </p:cNvPr>
          <p:cNvSpPr txBox="1"/>
          <p:nvPr/>
        </p:nvSpPr>
        <p:spPr>
          <a:xfrm>
            <a:off x="755576" y="418023"/>
            <a:ext cx="9793088" cy="107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cap="small" dirty="0">
                <a:latin typeface="Centaur" panose="02030504050205020304" pitchFamily="18" charset="0"/>
              </a:rPr>
              <a:t>Conclusioni e prospettive</a:t>
            </a:r>
          </a:p>
          <a:p>
            <a:endParaRPr lang="it-IT" sz="2401" cap="small" dirty="0">
              <a:latin typeface="Candara" panose="020E0502030303020204" pitchFamily="34" charset="0"/>
            </a:endParaRP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B1506002-3395-49EF-AE4E-E98BE51524E3}"/>
              </a:ext>
            </a:extLst>
          </p:cNvPr>
          <p:cNvCxnSpPr>
            <a:cxnSpLocks/>
          </p:cNvCxnSpPr>
          <p:nvPr/>
        </p:nvCxnSpPr>
        <p:spPr>
          <a:xfrm>
            <a:off x="827584" y="1163654"/>
            <a:ext cx="7776864" cy="0"/>
          </a:xfrm>
          <a:prstGeom prst="line">
            <a:avLst/>
          </a:prstGeom>
          <a:ln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49165AA6-7701-4A3D-AA00-5A43192AB88F}"/>
              </a:ext>
            </a:extLst>
          </p:cNvPr>
          <p:cNvSpPr/>
          <p:nvPr/>
        </p:nvSpPr>
        <p:spPr>
          <a:xfrm>
            <a:off x="611560" y="2204864"/>
            <a:ext cx="8175764" cy="310854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285750" indent="-28575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La singolarità iniziale del Big Bang rappresenta 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il limite di </a:t>
            </a:r>
            <a:r>
              <a:rPr lang="it-IT" sz="2800" cap="small" dirty="0" err="1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predittività</a:t>
            </a: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 della Relatività Generale</a:t>
            </a:r>
          </a:p>
          <a:p>
            <a:pPr>
              <a:buClr>
                <a:srgbClr val="0066CC"/>
              </a:buClr>
            </a:pPr>
            <a:endParaRPr lang="it-IT" sz="2800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  <a:p>
            <a:pPr marL="285750" indent="-28575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I modelli di Big Bounce rappresentano una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soluzione brillante nell’ambito delle teorie di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Quantum </a:t>
            </a:r>
            <a:r>
              <a:rPr lang="it-IT" sz="2800" cap="small" dirty="0" err="1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Gravity</a:t>
            </a: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 anche in modelli più generali</a:t>
            </a:r>
          </a:p>
          <a:p>
            <a:pPr>
              <a:buClr>
                <a:srgbClr val="0066CC"/>
              </a:buClr>
            </a:pPr>
            <a:endParaRPr lang="it-IT" sz="2800" i="1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84277FA-BF5A-4F19-9A84-0BF2C7BFD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BF9B5CE2-A9F6-484A-8214-F9833A10C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46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7651371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165492C-D504-4C01-BB85-33F6062DC165}"/>
              </a:ext>
            </a:extLst>
          </p:cNvPr>
          <p:cNvSpPr/>
          <p:nvPr/>
        </p:nvSpPr>
        <p:spPr>
          <a:xfrm>
            <a:off x="-36512" y="18"/>
            <a:ext cx="333773" cy="6857982"/>
          </a:xfrm>
          <a:prstGeom prst="rect">
            <a:avLst/>
          </a:prstGeom>
          <a:solidFill>
            <a:srgbClr val="00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6B9FCA8-CB2A-453A-AEB7-86016E375E8E}"/>
              </a:ext>
            </a:extLst>
          </p:cNvPr>
          <p:cNvSpPr txBox="1"/>
          <p:nvPr/>
        </p:nvSpPr>
        <p:spPr>
          <a:xfrm>
            <a:off x="755576" y="418023"/>
            <a:ext cx="9793088" cy="10773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cap="small" dirty="0">
                <a:latin typeface="Centaur" panose="02030504050205020304" pitchFamily="18" charset="0"/>
              </a:rPr>
              <a:t>Conclusioni e prospettive</a:t>
            </a:r>
          </a:p>
          <a:p>
            <a:endParaRPr lang="it-IT" sz="2401" cap="small" dirty="0">
              <a:latin typeface="Candara" panose="020E0502030303020204" pitchFamily="34" charset="0"/>
            </a:endParaRP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B1506002-3395-49EF-AE4E-E98BE51524E3}"/>
              </a:ext>
            </a:extLst>
          </p:cNvPr>
          <p:cNvCxnSpPr>
            <a:cxnSpLocks/>
          </p:cNvCxnSpPr>
          <p:nvPr/>
        </p:nvCxnSpPr>
        <p:spPr>
          <a:xfrm>
            <a:off x="827584" y="1163654"/>
            <a:ext cx="7776864" cy="0"/>
          </a:xfrm>
          <a:prstGeom prst="line">
            <a:avLst/>
          </a:prstGeom>
          <a:ln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tangolo 8">
            <a:extLst>
              <a:ext uri="{FF2B5EF4-FFF2-40B4-BE49-F238E27FC236}">
                <a16:creationId xmlns:a16="http://schemas.microsoft.com/office/drawing/2014/main" id="{49165AA6-7701-4A3D-AA00-5A43192AB88F}"/>
              </a:ext>
            </a:extLst>
          </p:cNvPr>
          <p:cNvSpPr/>
          <p:nvPr/>
        </p:nvSpPr>
        <p:spPr>
          <a:xfrm>
            <a:off x="611560" y="2204864"/>
            <a:ext cx="8485849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Bisognerebbe investigare ulteriormente il 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Problema del cambio di variabili in Polymer 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Quantum </a:t>
            </a:r>
            <a:r>
              <a:rPr lang="it-IT" sz="2800" cap="small" dirty="0" err="1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Mechanics</a:t>
            </a: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 (e anche in LQC) che riproduce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modelli di Big Bounce con proprietà differenti</a:t>
            </a:r>
          </a:p>
          <a:p>
            <a:pPr marL="457200" indent="-457200">
              <a:buClr>
                <a:srgbClr val="0066CC"/>
              </a:buClr>
              <a:buFont typeface="Arial" panose="020B0604020202020204" pitchFamily="34" charset="0"/>
              <a:buChar char="•"/>
            </a:pPr>
            <a:endParaRPr lang="it-IT" sz="2800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  <a:p>
            <a:pPr marL="457200" indent="-457200">
              <a:buClr>
                <a:srgbClr val="0066CC"/>
              </a:buClr>
              <a:buFont typeface="Arial" panose="020B0604020202020204" pitchFamily="34" charset="0"/>
              <a:buChar char="•"/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Manca ancora tuttavia una descrizione 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Soddisfacente del Big Bounce come processo</a:t>
            </a:r>
          </a:p>
          <a:p>
            <a:pPr>
              <a:buClr>
                <a:srgbClr val="0066CC"/>
              </a:buClr>
            </a:pPr>
            <a:r>
              <a:rPr lang="it-IT" sz="2800" cap="small" dirty="0">
                <a:solidFill>
                  <a:srgbClr val="0066CC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  <a:latin typeface="Centaur" panose="02030504050205020304" pitchFamily="18" charset="0"/>
              </a:rPr>
              <a:t>puramente quantistico </a:t>
            </a:r>
            <a:endParaRPr lang="it-IT" sz="2800" i="1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  <a:p>
            <a:pPr>
              <a:buClr>
                <a:srgbClr val="0066CC"/>
              </a:buClr>
            </a:pPr>
            <a:endParaRPr lang="it-IT" sz="2800" i="1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  <a:p>
            <a:pPr>
              <a:buClr>
                <a:srgbClr val="0066CC"/>
              </a:buClr>
            </a:pPr>
            <a:endParaRPr lang="it-IT" sz="2800" i="1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  <a:p>
            <a:pPr>
              <a:buClr>
                <a:srgbClr val="0066CC"/>
              </a:buClr>
            </a:pPr>
            <a:endParaRPr lang="it-IT" sz="2800" i="1" cap="small" dirty="0">
              <a:solidFill>
                <a:srgbClr val="0066CC"/>
              </a:solidFill>
              <a:effectLst>
                <a:glow rad="228600">
                  <a:schemeClr val="bg1">
                    <a:alpha val="40000"/>
                  </a:schemeClr>
                </a:glow>
              </a:effectLst>
              <a:latin typeface="Centaur" panose="02030504050205020304" pitchFamily="18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E0D259A-D03E-4291-82DA-4830826D1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89AB9BC3-0F72-44B3-BDCE-A882C24EC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47</a:t>
            </a:fld>
            <a:endParaRPr lang="it-IT" noProof="0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9265D858-A121-46B1-B7A4-3E50EA76D01D}"/>
              </a:ext>
            </a:extLst>
          </p:cNvPr>
          <p:cNvSpPr txBox="1"/>
          <p:nvPr/>
        </p:nvSpPr>
        <p:spPr>
          <a:xfrm>
            <a:off x="-341987" y="5691305"/>
            <a:ext cx="78843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/>
              <a:t>“Is Bianchi I a Bouncing Cosmology in the Wheeler-DeWitt picture?”, E. Giovannetti and G. </a:t>
            </a:r>
            <a:r>
              <a:rPr lang="en-GB" sz="1100" dirty="0" err="1"/>
              <a:t>Montani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24068151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2277743A-ABEC-4F1A-91C7-09A7A06D9943}"/>
              </a:ext>
            </a:extLst>
          </p:cNvPr>
          <p:cNvSpPr/>
          <p:nvPr/>
        </p:nvSpPr>
        <p:spPr>
          <a:xfrm>
            <a:off x="1226821" y="3082752"/>
            <a:ext cx="5577839" cy="692497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it-IT" sz="4050" b="1" dirty="0">
                <a:ln w="12700">
                  <a:solidFill>
                    <a:schemeClr val="tx1"/>
                  </a:solidFill>
                  <a:prstDash val="solid"/>
                </a:ln>
                <a:noFill/>
                <a:effectLst>
                  <a:glow rad="139700">
                    <a:srgbClr val="002060">
                      <a:alpha val="40000"/>
                    </a:srgbClr>
                  </a:glow>
                </a:effectLst>
                <a:latin typeface="Eras Light ITC" panose="020B0402030504020804" pitchFamily="34" charset="0"/>
              </a:rPr>
              <a:t>GRAZIE A TUTTI     </a:t>
            </a:r>
            <a:r>
              <a:rPr lang="it-IT" sz="4050" b="1" dirty="0">
                <a:ln w="12700">
                  <a:solidFill>
                    <a:schemeClr val="tx1"/>
                  </a:solidFill>
                  <a:prstDash val="solid"/>
                </a:ln>
                <a:noFill/>
                <a:effectLst>
                  <a:glow rad="139700">
                    <a:srgbClr val="002060">
                      <a:alpha val="40000"/>
                    </a:srgbClr>
                  </a:glow>
                </a:effectLst>
                <a:latin typeface="Eras Light ITC" panose="020B0402030504020804" pitchFamily="34" charset="0"/>
                <a:sym typeface="Wingdings" panose="05000000000000000000" pitchFamily="2" charset="2"/>
              </a:rPr>
              <a:t></a:t>
            </a:r>
            <a:endParaRPr lang="it-IT" sz="4050" b="1" dirty="0">
              <a:ln w="12700">
                <a:solidFill>
                  <a:schemeClr val="tx1"/>
                </a:solidFill>
                <a:prstDash val="solid"/>
              </a:ln>
              <a:noFill/>
              <a:effectLst>
                <a:glow rad="139700">
                  <a:srgbClr val="002060">
                    <a:alpha val="40000"/>
                  </a:srgbClr>
                </a:glow>
              </a:effectLst>
              <a:latin typeface="Eras Light ITC" panose="020B0402030504020804" pitchFamily="34" charset="0"/>
            </a:endParaRPr>
          </a:p>
        </p:txBody>
      </p:sp>
      <p:pic>
        <p:nvPicPr>
          <p:cNvPr id="3" name="Immagine 2" descr="Immagine che contiene esterni, persona, erba&#10;&#10;Descrizione generata automaticamente">
            <a:extLst>
              <a:ext uri="{FF2B5EF4-FFF2-40B4-BE49-F238E27FC236}">
                <a16:creationId xmlns:a16="http://schemas.microsoft.com/office/drawing/2014/main" id="{4E5BAE7E-EAEA-4A6E-8557-81FD8BDA18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61" t="25206" r="51047" b="47307"/>
          <a:stretch/>
        </p:blipFill>
        <p:spPr>
          <a:xfrm>
            <a:off x="5820937" y="3042305"/>
            <a:ext cx="493442" cy="678160"/>
          </a:xfrm>
          <a:prstGeom prst="ellipse">
            <a:avLst/>
          </a:prstGeom>
        </p:spPr>
      </p:pic>
      <p:pic>
        <p:nvPicPr>
          <p:cNvPr id="5" name="Immagine 4" descr="Immagine che contiene testo, grafica vettoriale&#10;&#10;Descrizione generata automaticamente">
            <a:extLst>
              <a:ext uri="{FF2B5EF4-FFF2-40B4-BE49-F238E27FC236}">
                <a16:creationId xmlns:a16="http://schemas.microsoft.com/office/drawing/2014/main" id="{14958F40-8A44-4274-9380-847E9DC5E6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673" y="1934751"/>
            <a:ext cx="3571429" cy="3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62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contenuto 13">
            <a:extLst>
              <a:ext uri="{FF2B5EF4-FFF2-40B4-BE49-F238E27FC236}">
                <a16:creationId xmlns:a16="http://schemas.microsoft.com/office/drawing/2014/main" id="{8EC44161-ABCB-41DC-A0C0-A6FDCD9EA769}"/>
              </a:ext>
            </a:extLst>
          </p:cNvPr>
          <p:cNvSpPr txBox="1">
            <a:spLocks/>
          </p:cNvSpPr>
          <p:nvPr/>
        </p:nvSpPr>
        <p:spPr>
          <a:xfrm>
            <a:off x="467544" y="980728"/>
            <a:ext cx="10628913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6" indent="-223836" algn="l" defTabSz="914385" rtl="0" eaLnBrk="1" latinLnBrk="0" hangingPunct="1">
              <a:lnSpc>
                <a:spcPct val="90000"/>
              </a:lnSpc>
              <a:spcBef>
                <a:spcPts val="1801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40" indent="-231773" algn="l" defTabSz="914385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12" indent="-21907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36" indent="-17462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73" indent="-173035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8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21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53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189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Dinamica Cosmologica Standard</a:t>
            </a: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Rappresentazione Polymer                                                                           della Meccanica Quantistica</a:t>
            </a: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Risoluzione della singolarità                                                                                   in FLRW</a:t>
            </a: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endParaRPr lang="it-IT" sz="3200" dirty="0"/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it-IT" sz="2202" dirty="0"/>
          </a:p>
          <a:p>
            <a:pPr>
              <a:buClr>
                <a:schemeClr val="tx2">
                  <a:lumMod val="50000"/>
                </a:schemeClr>
              </a:buClr>
            </a:pPr>
            <a:endParaRPr lang="it-IT" dirty="0"/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en-US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0A5722C-BE0E-4F4E-9627-44EA1FFABFD0}"/>
              </a:ext>
            </a:extLst>
          </p:cNvPr>
          <p:cNvSpPr/>
          <p:nvPr/>
        </p:nvSpPr>
        <p:spPr>
          <a:xfrm>
            <a:off x="338996" y="836712"/>
            <a:ext cx="200558" cy="6480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C4CA7D1-DF30-414F-92FC-7B8D2ECE8956}"/>
              </a:ext>
            </a:extLst>
          </p:cNvPr>
          <p:cNvSpPr/>
          <p:nvPr/>
        </p:nvSpPr>
        <p:spPr>
          <a:xfrm>
            <a:off x="338996" y="2060848"/>
            <a:ext cx="200558" cy="108012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F3A207C8-4856-44C8-A860-09954B194635}"/>
              </a:ext>
            </a:extLst>
          </p:cNvPr>
          <p:cNvSpPr/>
          <p:nvPr/>
        </p:nvSpPr>
        <p:spPr>
          <a:xfrm>
            <a:off x="338996" y="3717033"/>
            <a:ext cx="200558" cy="10801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16C677B-9C85-47B7-A2CF-015F2EC83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DB175E-E5B9-4A16-8499-423B6F63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5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14551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1">
            <a:extLst>
              <a:ext uri="{FF2B5EF4-FFF2-40B4-BE49-F238E27FC236}">
                <a16:creationId xmlns:a16="http://schemas.microsoft.com/office/drawing/2014/main" id="{0747291E-0FCC-4C0C-9A3A-F5E146B28960}"/>
              </a:ext>
            </a:extLst>
          </p:cNvPr>
          <p:cNvSpPr/>
          <p:nvPr/>
        </p:nvSpPr>
        <p:spPr>
          <a:xfrm>
            <a:off x="338996" y="863524"/>
            <a:ext cx="200558" cy="64806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A88212A-DE58-45ED-A0E5-9CE704E25ACE}"/>
              </a:ext>
            </a:extLst>
          </p:cNvPr>
          <p:cNvSpPr/>
          <p:nvPr/>
        </p:nvSpPr>
        <p:spPr>
          <a:xfrm>
            <a:off x="338996" y="2060848"/>
            <a:ext cx="200558" cy="108012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1565BBAB-831A-412B-9E89-4B06E06BFDD9}"/>
              </a:ext>
            </a:extLst>
          </p:cNvPr>
          <p:cNvSpPr/>
          <p:nvPr/>
        </p:nvSpPr>
        <p:spPr>
          <a:xfrm>
            <a:off x="338996" y="3717033"/>
            <a:ext cx="200558" cy="108012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7DDF10DB-B63B-4810-91EE-8B35032E5EF7}"/>
              </a:ext>
            </a:extLst>
          </p:cNvPr>
          <p:cNvSpPr/>
          <p:nvPr/>
        </p:nvSpPr>
        <p:spPr>
          <a:xfrm>
            <a:off x="338996" y="5301208"/>
            <a:ext cx="200558" cy="648064"/>
          </a:xfrm>
          <a:prstGeom prst="rect">
            <a:avLst/>
          </a:prstGeom>
          <a:solidFill>
            <a:srgbClr val="0066CC"/>
          </a:solidFill>
          <a:ln>
            <a:solidFill>
              <a:srgbClr val="00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7" name="Segnaposto contenuto 13">
            <a:extLst>
              <a:ext uri="{FF2B5EF4-FFF2-40B4-BE49-F238E27FC236}">
                <a16:creationId xmlns:a16="http://schemas.microsoft.com/office/drawing/2014/main" id="{A042F7EF-79D5-4678-B8C1-9B69B71FDE95}"/>
              </a:ext>
            </a:extLst>
          </p:cNvPr>
          <p:cNvSpPr txBox="1">
            <a:spLocks/>
          </p:cNvSpPr>
          <p:nvPr/>
        </p:nvSpPr>
        <p:spPr>
          <a:xfrm>
            <a:off x="467544" y="980728"/>
            <a:ext cx="10628913" cy="5328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3836" indent="-223836" algn="l" defTabSz="914385" rtl="0" eaLnBrk="1" latinLnBrk="0" hangingPunct="1">
              <a:lnSpc>
                <a:spcPct val="90000"/>
              </a:lnSpc>
              <a:spcBef>
                <a:spcPts val="1801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40" indent="-231773" algn="l" defTabSz="914385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12" indent="-21907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36" indent="-174623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73" indent="-173035" algn="l" defTabSz="914385" rtl="0" eaLnBrk="1" latinLnBrk="0" hangingPunct="1">
              <a:lnSpc>
                <a:spcPct val="90000"/>
              </a:lnSpc>
              <a:spcBef>
                <a:spcPts val="603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8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21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53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189" indent="-173734" algn="l" defTabSz="914385" rtl="0" eaLnBrk="1" latinLnBrk="0" hangingPunct="1">
              <a:spcBef>
                <a:spcPts val="603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Dinamica Cosmologica Standard</a:t>
            </a: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Rappresentazione Polymer                                                                           della Meccanica Quantistica</a:t>
            </a: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Risoluzione della singolarità                                                                                   in FLRW</a:t>
            </a:r>
          </a:p>
          <a:p>
            <a:pPr marL="0" indent="0">
              <a:lnSpc>
                <a:spcPct val="80000"/>
              </a:lnSpc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it-IT" sz="3200" b="1" cap="small" dirty="0">
                <a:latin typeface="Candara" panose="020E0502030303020204" pitchFamily="34" charset="0"/>
              </a:rPr>
              <a:t>Conclusioni e Prospettive</a:t>
            </a: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lnSpc>
                <a:spcPct val="80000"/>
              </a:lnSpc>
              <a:buFont typeface="Arial" pitchFamily="34" charset="0"/>
              <a:buNone/>
            </a:pPr>
            <a:endParaRPr lang="it-IT" sz="3200" b="1" cap="small" dirty="0">
              <a:latin typeface="Candara" panose="020E0502030303020204" pitchFamily="34" charset="0"/>
            </a:endParaRPr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it-IT" sz="2202" dirty="0"/>
          </a:p>
          <a:p>
            <a:pPr>
              <a:buClr>
                <a:schemeClr val="tx2">
                  <a:lumMod val="50000"/>
                </a:schemeClr>
              </a:buClr>
            </a:pPr>
            <a:endParaRPr lang="it-IT" dirty="0"/>
          </a:p>
          <a:p>
            <a:pPr marL="0" indent="0">
              <a:buClr>
                <a:schemeClr val="tx2">
                  <a:lumMod val="50000"/>
                </a:schemeClr>
              </a:buClr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54218F2-DDD5-4B45-95D5-DCD298015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905F4A7-230A-42B7-BB8A-D759B80C5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6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29664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99E230C2-0E19-4BF0-8970-30DA976CACC1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pPr rtl="0"/>
            <a:r>
              <a:rPr lang="en-US" sz="3800" dirty="0">
                <a:latin typeface="Centaur" panose="02030504050205020304" pitchFamily="18" charset="0"/>
              </a:rPr>
              <a:t>Il Modello Cosmologico Standard e la CMB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C4542DC-2054-4A07-960D-1E60686F5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81F4836-9F04-4B26-8B8A-FD9BC6362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7</a:t>
            </a:fld>
            <a:endParaRPr lang="it-IT" noProof="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14742A4D-9DC4-4FD8-A10A-C3B50E22CBF2}"/>
              </a:ext>
            </a:extLst>
          </p:cNvPr>
          <p:cNvSpPr txBox="1"/>
          <p:nvPr/>
        </p:nvSpPr>
        <p:spPr>
          <a:xfrm>
            <a:off x="693310" y="2427337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Il Principio Cosmologico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3600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16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E4C935BE-FCEB-4BBD-AC1C-EA4F4B3E97FF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pPr rtl="0"/>
            <a:r>
              <a:rPr lang="en-US" sz="3800" dirty="0">
                <a:latin typeface="Centaur" panose="02030504050205020304" pitchFamily="18" charset="0"/>
              </a:rPr>
              <a:t>Il Modello Cosmologico Standard e la CMB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508A705-A5B7-499D-BD76-1D4BD4D611EF}"/>
              </a:ext>
            </a:extLst>
          </p:cNvPr>
          <p:cNvSpPr txBox="1"/>
          <p:nvPr/>
        </p:nvSpPr>
        <p:spPr>
          <a:xfrm>
            <a:off x="693310" y="2427337"/>
            <a:ext cx="8136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Il Principio Cosmologico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3600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08F05D5-5DA3-47EA-8C79-B07819051EA8}"/>
              </a:ext>
            </a:extLst>
          </p:cNvPr>
          <p:cNvSpPr/>
          <p:nvPr/>
        </p:nvSpPr>
        <p:spPr>
          <a:xfrm>
            <a:off x="3347861" y="2780928"/>
            <a:ext cx="6264699" cy="1569660"/>
          </a:xfrm>
          <a:prstGeom prst="rect">
            <a:avLst/>
          </a:prstGeom>
          <a:noFill/>
          <a:ln>
            <a:noFill/>
          </a:ln>
        </p:spPr>
        <p:txBody>
          <a:bodyPr wrap="square" lIns="91442" tIns="45720" rIns="91442" bIns="45720">
            <a:spAutoFit/>
          </a:bodyPr>
          <a:lstStyle/>
          <a:p>
            <a:pPr algn="ctr"/>
            <a:r>
              <a:rPr lang="it-IT" sz="3200" dirty="0">
                <a:ln w="0">
                  <a:solidFill>
                    <a:schemeClr val="bg1"/>
                  </a:solidFill>
                </a:ln>
                <a:solidFill>
                  <a:srgbClr val="0066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ndara" panose="020E0502030303020204" pitchFamily="34" charset="0"/>
              </a:rPr>
              <a:t>UNIVERSO</a:t>
            </a:r>
          </a:p>
          <a:p>
            <a:pPr algn="ctr"/>
            <a:endParaRPr lang="it-IT" sz="3200" dirty="0">
              <a:ln w="0">
                <a:solidFill>
                  <a:schemeClr val="bg1"/>
                </a:solidFill>
              </a:ln>
              <a:solidFill>
                <a:srgbClr val="0066C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ndara" panose="020E0502030303020204" pitchFamily="34" charset="0"/>
            </a:endParaRPr>
          </a:p>
          <a:p>
            <a:pPr algn="ctr"/>
            <a:r>
              <a:rPr lang="it-IT" sz="3200" dirty="0">
                <a:ln w="0">
                  <a:solidFill>
                    <a:schemeClr val="bg1"/>
                  </a:solidFill>
                </a:ln>
                <a:solidFill>
                  <a:srgbClr val="0066CC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ndara" panose="020E0502030303020204" pitchFamily="34" charset="0"/>
              </a:rPr>
              <a:t>OMOGENEO   e    ISOTROPO</a:t>
            </a:r>
          </a:p>
        </p:txBody>
      </p: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6CAB3DF3-4E1F-4D37-9CAC-5DA7FC566D5C}"/>
              </a:ext>
            </a:extLst>
          </p:cNvPr>
          <p:cNvCxnSpPr>
            <a:cxnSpLocks/>
          </p:cNvCxnSpPr>
          <p:nvPr/>
        </p:nvCxnSpPr>
        <p:spPr>
          <a:xfrm>
            <a:off x="7236286" y="342898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28617708-F039-4AF4-BBD9-2A2620B64337}"/>
              </a:ext>
            </a:extLst>
          </p:cNvPr>
          <p:cNvCxnSpPr>
            <a:cxnSpLocks/>
          </p:cNvCxnSpPr>
          <p:nvPr/>
        </p:nvCxnSpPr>
        <p:spPr>
          <a:xfrm flipH="1">
            <a:off x="5501276" y="3428986"/>
            <a:ext cx="391161" cy="335318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105C01D7-4211-4DEF-A8D1-7AF4349BB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C811BFD4-70FD-4802-A306-97242840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8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5052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-38100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>
            <a:extLst>
              <a:ext uri="{FF2B5EF4-FFF2-40B4-BE49-F238E27FC236}">
                <a16:creationId xmlns:a16="http://schemas.microsoft.com/office/drawing/2014/main" id="{931E3A7B-C318-4FF9-98B5-1DF9258A3F44}"/>
              </a:ext>
            </a:extLst>
          </p:cNvPr>
          <p:cNvSpPr/>
          <p:nvPr/>
        </p:nvSpPr>
        <p:spPr>
          <a:xfrm>
            <a:off x="-36511" y="1556813"/>
            <a:ext cx="9180511" cy="4752508"/>
          </a:xfrm>
          <a:prstGeom prst="rect">
            <a:avLst/>
          </a:prstGeom>
          <a:solidFill>
            <a:schemeClr val="accent4">
              <a:lumMod val="20000"/>
              <a:lumOff val="80000"/>
              <a:alpha val="5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9283" y="836721"/>
            <a:ext cx="11449272" cy="720080"/>
          </a:xfrm>
        </p:spPr>
        <p:txBody>
          <a:bodyPr rtlCol="0">
            <a:normAutofit/>
          </a:bodyPr>
          <a:lstStyle/>
          <a:p>
            <a:pPr rtl="0"/>
            <a:r>
              <a:rPr lang="en-US" sz="3800" dirty="0">
                <a:latin typeface="Centaur" panose="02030504050205020304" pitchFamily="18" charset="0"/>
              </a:rPr>
              <a:t>Il Modello Cosmologico Standard e la CMB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D0564BE0-CAF8-4089-9012-9EAD46701037}"/>
              </a:ext>
            </a:extLst>
          </p:cNvPr>
          <p:cNvCxnSpPr>
            <a:cxnSpLocks/>
          </p:cNvCxnSpPr>
          <p:nvPr/>
        </p:nvCxnSpPr>
        <p:spPr>
          <a:xfrm>
            <a:off x="441280" y="794321"/>
            <a:ext cx="8388934" cy="0"/>
          </a:xfrm>
          <a:prstGeom prst="line">
            <a:avLst/>
          </a:prstGeom>
          <a:ln>
            <a:solidFill>
              <a:srgbClr val="3366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BFFD38A-B474-4E44-8B73-DD7431B159DD}"/>
              </a:ext>
            </a:extLst>
          </p:cNvPr>
          <p:cNvSpPr txBox="1"/>
          <p:nvPr/>
        </p:nvSpPr>
        <p:spPr>
          <a:xfrm>
            <a:off x="369286" y="332660"/>
            <a:ext cx="7200800" cy="4617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1" cap="small" dirty="0">
                <a:latin typeface="Candara" panose="020E0502030303020204" pitchFamily="34" charset="0"/>
              </a:rPr>
              <a:t>Dinamica Cosmologica Standard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F016F54-FA37-4EBE-A13F-598CB0844B64}"/>
              </a:ext>
            </a:extLst>
          </p:cNvPr>
          <p:cNvSpPr/>
          <p:nvPr/>
        </p:nvSpPr>
        <p:spPr>
          <a:xfrm>
            <a:off x="-36511" y="18"/>
            <a:ext cx="333785" cy="685798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2" tIns="45720" rIns="91442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801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B0A1A7E-79E2-4378-AA10-39AFBBF05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2107291"/>
            <a:ext cx="4157820" cy="3057221"/>
          </a:xfrm>
          <a:prstGeom prst="rect">
            <a:avLst/>
          </a:prstGeom>
          <a:effectLst>
            <a:glow rad="127000">
              <a:srgbClr val="336699">
                <a:alpha val="40000"/>
              </a:srgbClr>
            </a:glow>
            <a:softEdge rad="38100"/>
          </a:effectLst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5034DBD-36E6-4749-917D-24E61053215D}"/>
              </a:ext>
            </a:extLst>
          </p:cNvPr>
          <p:cNvSpPr txBox="1"/>
          <p:nvPr/>
        </p:nvSpPr>
        <p:spPr>
          <a:xfrm>
            <a:off x="4716016" y="5246489"/>
            <a:ext cx="4311712" cy="739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1" dirty="0">
                <a:solidFill>
                  <a:schemeClr val="bg1"/>
                </a:solidFill>
                <a:latin typeface="Centaur" panose="02030504050205020304" pitchFamily="18" charset="0"/>
              </a:rPr>
              <a:t>Intensità della radiazione della CMB in funzione della lunghezza d'onda (scala in alto) e del numero d'onda (scala in basso) misurata dallo spettrofotometro FIRAS.</a:t>
            </a:r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932B60F7-5B82-43B8-9629-362562319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Meeting Collaboration PLUS</a:t>
            </a:r>
            <a:endParaRPr lang="it-IT" noProof="0" dirty="0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DEA57049-6483-44C1-98C4-71A4E4EE3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it-IT" noProof="0" smtClean="0"/>
              <a:t>9</a:t>
            </a:fld>
            <a:endParaRPr lang="it-IT" noProof="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D36033-A3BD-4743-A48A-B3CCDD182635}"/>
              </a:ext>
            </a:extLst>
          </p:cNvPr>
          <p:cNvSpPr txBox="1"/>
          <p:nvPr/>
        </p:nvSpPr>
        <p:spPr>
          <a:xfrm>
            <a:off x="693310" y="2427337"/>
            <a:ext cx="813690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dirty="0">
                <a:ln>
                  <a:solidFill>
                    <a:schemeClr val="bg1">
                      <a:alpha val="40000"/>
                    </a:schemeClr>
                  </a:solidFill>
                </a:ln>
                <a:solidFill>
                  <a:schemeClr val="accent6">
                    <a:lumMod val="50000"/>
                    <a:alpha val="40000"/>
                  </a:schemeClr>
                </a:solidFill>
                <a:latin typeface="Candara" panose="020E0502030303020204" pitchFamily="34" charset="0"/>
              </a:rPr>
              <a:t>Il Principio Cosmologico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2800" dirty="0">
              <a:ln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285747" indent="-285747">
              <a:buClr>
                <a:schemeClr val="accent6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it-IT" sz="2800" i="1" dirty="0">
                <a:ln w="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Cosmic Microwave 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r>
              <a:rPr lang="it-IT" sz="2800" i="1" dirty="0">
                <a:ln w="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ndara" panose="020E0502030303020204" pitchFamily="34" charset="0"/>
              </a:rPr>
              <a:t>   Background Radiation</a:t>
            </a:r>
          </a:p>
          <a:p>
            <a:pPr>
              <a:buClr>
                <a:schemeClr val="accent6">
                  <a:lumMod val="50000"/>
                </a:schemeClr>
              </a:buClr>
            </a:pPr>
            <a:endParaRPr lang="it-IT" sz="3600" dirty="0">
              <a:solidFill>
                <a:schemeClr val="accent6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565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Tunnel blu digitale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411885_TF02895261_TF02895261.potx" id="{E5890FEB-C08F-4B20-AFC8-EDED03211146}" vid="{8B73CB74-F9A9-47B8-B72A-01F97D003923}"/>
    </a:ext>
  </a:extLst>
</a:theme>
</file>

<file path=ppt/theme/theme2.xml><?xml version="1.0" encoding="utf-8"?>
<a:theme xmlns:a="http://schemas.openxmlformats.org/drawingml/2006/main" name="Tema di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E41224-0370-4595-877C-23316CD80004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Presentazione professionale con tunnel blu (widescreen)</Template>
  <TotalTime>0</TotalTime>
  <Words>1485</Words>
  <Application>Microsoft Office PowerPoint</Application>
  <PresentationFormat>Presentazione su schermo (4:3)</PresentationFormat>
  <Paragraphs>389</Paragraphs>
  <Slides>48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6" baseType="lpstr">
      <vt:lpstr>Arial</vt:lpstr>
      <vt:lpstr>Calibri</vt:lpstr>
      <vt:lpstr>Candara</vt:lpstr>
      <vt:lpstr>Centaur</vt:lpstr>
      <vt:lpstr>Corbel</vt:lpstr>
      <vt:lpstr>Eras Light ITC</vt:lpstr>
      <vt:lpstr>Times New Roman</vt:lpstr>
      <vt:lpstr>Tunnel blu digitale 16x9</vt:lpstr>
      <vt:lpstr>L’Universo primordiale emerge da un Big Bang o da un Big Bounce?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Il Modello Cosmologico Standard e la CMB</vt:lpstr>
      <vt:lpstr>Il Modello Cosmologico Standard e la CMB</vt:lpstr>
      <vt:lpstr>Il Modello Cosmologico Standard e la CMB</vt:lpstr>
      <vt:lpstr>Il Modello Cosmologico Standard e la CMB</vt:lpstr>
      <vt:lpstr>Il Modello Cosmologico Standard e la CMB</vt:lpstr>
      <vt:lpstr>Cinematica dell’Universo isotropo</vt:lpstr>
      <vt:lpstr>Cinematica dell’Universo isotropo</vt:lpstr>
      <vt:lpstr>Cinematica dell’Universo isotropo</vt:lpstr>
      <vt:lpstr>Cinematica dell’Universo isotropo</vt:lpstr>
      <vt:lpstr>Cinematica dell’Universo isotropo</vt:lpstr>
      <vt:lpstr>Cinematica dell’Universo isotropo</vt:lpstr>
      <vt:lpstr>Cinematica dell’Universo isotropo</vt:lpstr>
      <vt:lpstr>Cinematica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Dinamica dell’Universo isotropo</vt:lpstr>
      <vt:lpstr>Polymer Quantum Mechanics </vt:lpstr>
      <vt:lpstr>Il modello FLRW nelle variabili di Ashtekar</vt:lpstr>
      <vt:lpstr>Il modello FLRW nelle variabili di Ashtekar</vt:lpstr>
      <vt:lpstr>Il modello FLRW nelle variabili di Ashtekar</vt:lpstr>
      <vt:lpstr>Il modello FLRW nelle variabili di Ashtekar</vt:lpstr>
      <vt:lpstr>Il modello FLRW nelle variabili di Ashtekar</vt:lpstr>
      <vt:lpstr>Il modello FLRW nelle variabili di Ashtekar</vt:lpstr>
      <vt:lpstr>Il modello FLRW nelle variabili di volume</vt:lpstr>
      <vt:lpstr>Il modello FLRW nelle variabili di volume</vt:lpstr>
      <vt:lpstr>Il modello FLRW nelle variabili di volume</vt:lpstr>
      <vt:lpstr>Il modello FLRW nelle variabili di volume</vt:lpstr>
      <vt:lpstr>Il modello FLRW nelle variabili di volume</vt:lpstr>
      <vt:lpstr>Il modello FLRW nelle variabili di volume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2019-01-14T22:11:22Z</dcterms:created>
  <dcterms:modified xsi:type="dcterms:W3CDTF">2021-06-24T16:14:57Z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