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  <p:sldMasterId id="2147483734" r:id="rId2"/>
  </p:sldMasterIdLst>
  <p:sldIdLst>
    <p:sldId id="256" r:id="rId3"/>
    <p:sldId id="283" r:id="rId4"/>
    <p:sldId id="336" r:id="rId5"/>
    <p:sldId id="327" r:id="rId6"/>
    <p:sldId id="328" r:id="rId7"/>
    <p:sldId id="329" r:id="rId8"/>
    <p:sldId id="370" r:id="rId9"/>
    <p:sldId id="371" r:id="rId10"/>
    <p:sldId id="373" r:id="rId11"/>
    <p:sldId id="375" r:id="rId12"/>
    <p:sldId id="376" r:id="rId13"/>
    <p:sldId id="347" r:id="rId14"/>
    <p:sldId id="353" r:id="rId15"/>
    <p:sldId id="377" r:id="rId16"/>
    <p:sldId id="354" r:id="rId17"/>
    <p:sldId id="361" r:id="rId18"/>
    <p:sldId id="360" r:id="rId19"/>
    <p:sldId id="365" r:id="rId20"/>
    <p:sldId id="363" r:id="rId21"/>
    <p:sldId id="366" r:id="rId22"/>
    <p:sldId id="367" r:id="rId23"/>
    <p:sldId id="309" r:id="rId24"/>
    <p:sldId id="313" r:id="rId25"/>
    <p:sldId id="326" r:id="rId26"/>
    <p:sldId id="312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6" autoAdjust="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468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54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756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73E87"/>
              </a:solidFill>
            </a:endParaRPr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524FA-AD13-41B5-B6B4-FDEFC286D1B8}" type="slidenum">
              <a:rPr lang="it-IT">
                <a:solidFill>
                  <a:srgbClr val="073E87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345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B9E8D-12F0-4851-9CB5-48DBC382DFAD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21846815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780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21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572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16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993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21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81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2718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103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9192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2146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6439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egnaposto piè di pagina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73E87"/>
              </a:solidFill>
            </a:endParaRPr>
          </a:p>
        </p:txBody>
      </p:sp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524FA-AD13-41B5-B6B4-FDEFC286D1B8}" type="slidenum">
              <a:rPr lang="it-IT">
                <a:solidFill>
                  <a:srgbClr val="073E87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67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011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6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4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43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272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357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984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761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4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AA88AF8-719F-4E5C-9A0B-626CBD7D5BAA}" type="datetimeFigureOut">
              <a:rPr lang="it-IT" smtClean="0">
                <a:solidFill>
                  <a:srgbClr val="073E87"/>
                </a:solidFill>
              </a:rPr>
              <a:pPr/>
              <a:t>12/05/2019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it-IT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6EDAF3F-65F3-404A-A711-B2A4CBE78906}" type="slidenum">
              <a:rPr lang="it-IT" smtClean="0">
                <a:solidFill>
                  <a:srgbClr val="073E87"/>
                </a:solidFill>
              </a:rPr>
              <a:pPr/>
              <a:t>‹N›</a:t>
            </a:fld>
            <a:endParaRPr lang="it-IT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35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44.wmf"/><Relationship Id="rId3" Type="http://schemas.openxmlformats.org/officeDocument/2006/relationships/image" Target="../media/image47.png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46.wmf"/><Relationship Id="rId2" Type="http://schemas.openxmlformats.org/officeDocument/2006/relationships/slideLayout" Target="../slideLayouts/slideLayout15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43.wmf"/><Relationship Id="rId5" Type="http://schemas.openxmlformats.org/officeDocument/2006/relationships/image" Target="../media/image49.e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5.bin"/><Relationship Id="rId4" Type="http://schemas.openxmlformats.org/officeDocument/2006/relationships/image" Target="../media/image48.emf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7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50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5013176"/>
          </a:xfr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smtClean="0">
                <a:latin typeface="Freestyle Script" panose="030804020302050B0404" pitchFamily="66" charset="0"/>
              </a:rPr>
              <a:t/>
            </a:r>
            <a:br>
              <a:rPr lang="it-IT" dirty="0" smtClean="0">
                <a:latin typeface="Freestyle Script" panose="030804020302050B0404" pitchFamily="66" charset="0"/>
              </a:rPr>
            </a:br>
            <a:r>
              <a:rPr lang="it-IT" dirty="0" smtClean="0">
                <a:latin typeface="Freestyle Script" panose="030804020302050B0404" pitchFamily="66" charset="0"/>
              </a:rPr>
              <a:t/>
            </a:r>
            <a:br>
              <a:rPr lang="it-IT" dirty="0" smtClean="0">
                <a:latin typeface="Freestyle Script" panose="030804020302050B0404" pitchFamily="66" charset="0"/>
              </a:rPr>
            </a:br>
            <a:r>
              <a:rPr lang="it-IT" dirty="0">
                <a:latin typeface="Freestyle Script" panose="030804020302050B0404" pitchFamily="66" charset="0"/>
              </a:rPr>
              <a:t/>
            </a:r>
            <a:br>
              <a:rPr lang="it-IT" dirty="0">
                <a:latin typeface="Freestyle Script" panose="030804020302050B0404" pitchFamily="66" charset="0"/>
              </a:rPr>
            </a:br>
            <a:r>
              <a:rPr lang="it-IT" sz="5300" dirty="0" smtClean="0">
                <a:solidFill>
                  <a:srgbClr val="0070C0"/>
                </a:solidFill>
                <a:latin typeface="Freestyle Script" panose="030804020302050B0404" pitchFamily="66" charset="0"/>
              </a:rPr>
              <a:t>Free </a:t>
            </a:r>
            <a:r>
              <a:rPr lang="it-IT" sz="5300" dirty="0">
                <a:solidFill>
                  <a:srgbClr val="0070C0"/>
                </a:solidFill>
                <a:latin typeface="Freestyle Script" panose="030804020302050B0404" pitchFamily="66" charset="0"/>
              </a:rPr>
              <a:t>Electron </a:t>
            </a:r>
            <a:r>
              <a:rPr lang="it-IT" sz="5300" dirty="0" err="1" smtClean="0">
                <a:solidFill>
                  <a:srgbClr val="0070C0"/>
                </a:solidFill>
                <a:latin typeface="Freestyle Script" panose="030804020302050B0404" pitchFamily="66" charset="0"/>
              </a:rPr>
              <a:t>Lasers</a:t>
            </a:r>
            <a:r>
              <a:rPr lang="it-IT" sz="5300" dirty="0" smtClean="0">
                <a:solidFill>
                  <a:srgbClr val="0070C0"/>
                </a:solidFill>
                <a:latin typeface="Freestyle Script" panose="030804020302050B0404" pitchFamily="66" charset="0"/>
              </a:rPr>
              <a:t> :</a:t>
            </a:r>
            <a:r>
              <a:rPr lang="it-IT" sz="5300" dirty="0">
                <a:solidFill>
                  <a:srgbClr val="0070C0"/>
                </a:solidFill>
                <a:latin typeface="Freestyle Script" panose="030804020302050B0404" pitchFamily="66" charset="0"/>
              </a:rPr>
              <a:t/>
            </a:r>
            <a:br>
              <a:rPr lang="it-IT" sz="5300" dirty="0">
                <a:solidFill>
                  <a:srgbClr val="0070C0"/>
                </a:solidFill>
                <a:latin typeface="Freestyle Script" panose="030804020302050B0404" pitchFamily="66" charset="0"/>
              </a:rPr>
            </a:br>
            <a:r>
              <a:rPr lang="en-US" sz="5300" dirty="0">
                <a:solidFill>
                  <a:srgbClr val="0070C0"/>
                </a:solidFill>
              </a:rPr>
              <a:t> </a:t>
            </a:r>
            <a:r>
              <a:rPr lang="en-US" sz="5300" dirty="0" smtClean="0">
                <a:solidFill>
                  <a:srgbClr val="0070C0"/>
                </a:solidFill>
                <a:latin typeface="Freestyle Script" panose="030804020302050B0404" pitchFamily="66" charset="0"/>
              </a:rPr>
              <a:t>Theory Challenges?</a:t>
            </a:r>
            <a:r>
              <a:rPr lang="en-US" sz="5300" dirty="0">
                <a:solidFill>
                  <a:srgbClr val="0070C0"/>
                </a:solidFill>
                <a:latin typeface="Freestyle Script" panose="030804020302050B0404" pitchFamily="66" charset="0"/>
              </a:rPr>
              <a:t/>
            </a:r>
            <a:br>
              <a:rPr lang="en-US" sz="5300" dirty="0">
                <a:solidFill>
                  <a:srgbClr val="0070C0"/>
                </a:solidFill>
                <a:latin typeface="Freestyle Script" panose="030804020302050B0404" pitchFamily="66" charset="0"/>
              </a:rPr>
            </a:br>
            <a:r>
              <a:rPr lang="it-IT" sz="5300" dirty="0" smtClean="0">
                <a:solidFill>
                  <a:srgbClr val="0070C0"/>
                </a:solidFill>
                <a:latin typeface="Freestyle Script" panose="030804020302050B0404" pitchFamily="66" charset="0"/>
              </a:rPr>
              <a:t/>
            </a:r>
            <a:br>
              <a:rPr lang="it-IT" sz="5300" dirty="0" smtClean="0">
                <a:solidFill>
                  <a:srgbClr val="0070C0"/>
                </a:solidFill>
                <a:latin typeface="Freestyle Script" panose="030804020302050B0404" pitchFamily="66" charset="0"/>
              </a:rPr>
            </a:br>
            <a:r>
              <a:rPr lang="it-IT" dirty="0" smtClean="0">
                <a:latin typeface="Freestyle Script" panose="030804020302050B0404" pitchFamily="66" charset="0"/>
              </a:rPr>
              <a:t/>
            </a:r>
            <a:br>
              <a:rPr lang="it-IT" dirty="0" smtClean="0">
                <a:latin typeface="Freestyle Script" panose="030804020302050B0404" pitchFamily="66" charset="0"/>
              </a:rPr>
            </a:br>
            <a:r>
              <a:rPr lang="en-US" sz="4900" dirty="0" smtClean="0">
                <a:latin typeface="Freestyle Script" panose="030804020302050B0404" pitchFamily="66" charset="0"/>
              </a:rPr>
              <a:t/>
            </a:r>
            <a:br>
              <a:rPr lang="en-US" sz="4900" dirty="0" smtClean="0">
                <a:latin typeface="Freestyle Script" panose="030804020302050B0404" pitchFamily="66" charset="0"/>
              </a:rPr>
            </a:br>
            <a:r>
              <a:rPr lang="en-US" sz="4900" dirty="0"/>
              <a:t> </a:t>
            </a:r>
            <a:r>
              <a:rPr lang="it-IT" sz="4900" dirty="0" smtClean="0">
                <a:latin typeface="Freestyle Script" panose="030804020302050B0404" pitchFamily="66" charset="0"/>
              </a:rPr>
              <a:t/>
            </a:r>
            <a:br>
              <a:rPr lang="it-IT" sz="4900" dirty="0" smtClean="0">
                <a:latin typeface="Freestyle Script" panose="030804020302050B0404" pitchFamily="66" charset="0"/>
              </a:rPr>
            </a:br>
            <a:endParaRPr lang="it-IT" sz="4900" dirty="0">
              <a:latin typeface="Freestyle Script" panose="030804020302050B0404" pitchFamily="66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19672" y="2132856"/>
            <a:ext cx="5688632" cy="2808312"/>
          </a:xfrm>
        </p:spPr>
        <p:txBody>
          <a:bodyPr>
            <a:normAutofit/>
          </a:bodyPr>
          <a:lstStyle/>
          <a:p>
            <a:r>
              <a:rPr lang="it-IT" sz="48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G. </a:t>
            </a:r>
            <a:r>
              <a:rPr lang="it-IT" sz="48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Dattoli</a:t>
            </a:r>
            <a:endParaRPr lang="it-IT" sz="4800" dirty="0" smtClean="0">
              <a:solidFill>
                <a:srgbClr val="FF0000"/>
              </a:solidFill>
              <a:latin typeface="Freestyle Script" panose="030804020302050B0404" pitchFamily="66" charset="0"/>
            </a:endParaRPr>
          </a:p>
          <a:p>
            <a:endParaRPr lang="it-IT" sz="4800" dirty="0" smtClean="0">
              <a:solidFill>
                <a:srgbClr val="FF0000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14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it-IT" smtClean="0"/>
              <a:t>new scheme: PDPWFA</a:t>
            </a: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304800" y="1143000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sz="2000" b="1" i="1">
                <a:solidFill>
                  <a:srgbClr val="00B050"/>
                </a:solidFill>
              </a:rPr>
              <a:t>simulation</a:t>
            </a:r>
          </a:p>
        </p:txBody>
      </p:sp>
      <p:pic>
        <p:nvPicPr>
          <p:cNvPr id="8196" name="Picture 3" descr="PWA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19050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PWA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600200"/>
            <a:ext cx="1905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4953000" y="1295400"/>
            <a:ext cx="41910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sz="2400" b="1" i="1">
                <a:solidFill>
                  <a:srgbClr val="FF0000"/>
                </a:solidFill>
              </a:rPr>
              <a:t>TeV p-bunches are available from conventional accelerators</a:t>
            </a:r>
            <a:endParaRPr lang="en-US" altLang="it-IT" sz="2400" b="1" i="1"/>
          </a:p>
          <a:p>
            <a:endParaRPr lang="en-US" altLang="it-IT" sz="2400" i="1"/>
          </a:p>
          <a:p>
            <a:r>
              <a:rPr lang="en-US" altLang="it-IT" sz="2400" b="1" i="1">
                <a:solidFill>
                  <a:srgbClr val="FF0000"/>
                </a:solidFill>
              </a:rPr>
              <a:t>PDPWA accelerates e-  in the wake of such p bunches to TeV energy over a few 100 m </a:t>
            </a:r>
            <a:endParaRPr lang="en-US" altLang="it-IT" sz="2400" i="1"/>
          </a:p>
          <a:p>
            <a:endParaRPr lang="en-US" altLang="it-IT" sz="2400" b="1" i="1">
              <a:solidFill>
                <a:srgbClr val="FF0000"/>
              </a:solidFill>
            </a:endParaRPr>
          </a:p>
          <a:p>
            <a:r>
              <a:rPr lang="en-US" altLang="it-IT" sz="2400" b="1" i="1">
                <a:solidFill>
                  <a:srgbClr val="FF0000"/>
                </a:solidFill>
              </a:rPr>
              <a:t>electric fields = 100 x ILC or CLIC</a:t>
            </a:r>
            <a:endParaRPr lang="en-US" altLang="it-IT" sz="2400"/>
          </a:p>
          <a:p>
            <a:endParaRPr lang="en-US" altLang="it-IT" sz="2400"/>
          </a:p>
          <a:p>
            <a:r>
              <a:rPr lang="en-US" altLang="it-IT" sz="2400" b="1">
                <a:solidFill>
                  <a:srgbClr val="3333FF"/>
                </a:solidFill>
              </a:rPr>
              <a:t>Allen Caldwell, K. Lotov, A. Pukhov, F. Simon, Nat. Phys. 5 (2009) 363. </a:t>
            </a:r>
          </a:p>
          <a:p>
            <a:endParaRPr lang="en-US" altLang="it-IT" sz="2400" b="1" i="1">
              <a:solidFill>
                <a:srgbClr val="FF0000"/>
              </a:solidFill>
            </a:endParaRPr>
          </a:p>
          <a:p>
            <a:endParaRPr lang="en-US" altLang="it-IT" sz="2400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533400" y="1524000"/>
            <a:ext cx="1358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b="1"/>
              <a:t>electric field</a:t>
            </a: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2514600" y="1600200"/>
            <a:ext cx="1725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b="1"/>
              <a:t>electron density</a:t>
            </a:r>
          </a:p>
        </p:txBody>
      </p:sp>
      <p:sp>
        <p:nvSpPr>
          <p:cNvPr id="8201" name="TextBox 9"/>
          <p:cNvSpPr txBox="1">
            <a:spLocks noChangeArrowheads="1"/>
          </p:cNvSpPr>
          <p:nvPr/>
        </p:nvSpPr>
        <p:spPr bwMode="auto">
          <a:xfrm>
            <a:off x="2590800" y="3276600"/>
            <a:ext cx="1908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b="1">
                <a:solidFill>
                  <a:srgbClr val="3333FF"/>
                </a:solidFill>
              </a:rPr>
              <a:t>accelerated bunch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2781300" y="2705100"/>
            <a:ext cx="685800" cy="60960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it-IT" altLang="it-IT"/>
          </a:p>
        </p:txBody>
      </p:sp>
      <p:pic>
        <p:nvPicPr>
          <p:cNvPr id="8204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14800"/>
            <a:ext cx="43783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Rectangle 16"/>
          <p:cNvSpPr>
            <a:spLocks noChangeArrowheads="1"/>
          </p:cNvSpPr>
          <p:nvPr/>
        </p:nvSpPr>
        <p:spPr bwMode="auto">
          <a:xfrm>
            <a:off x="685800" y="4419600"/>
            <a:ext cx="13795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b="1">
                <a:solidFill>
                  <a:srgbClr val="3333FF"/>
                </a:solidFill>
              </a:rPr>
              <a:t>e- energy vs </a:t>
            </a:r>
          </a:p>
          <a:p>
            <a:r>
              <a:rPr lang="en-US" altLang="it-IT" b="1">
                <a:solidFill>
                  <a:srgbClr val="3333FF"/>
                </a:solidFill>
              </a:rPr>
              <a:t>distance</a:t>
            </a:r>
          </a:p>
        </p:txBody>
      </p:sp>
      <p:sp>
        <p:nvSpPr>
          <p:cNvPr id="8206" name="Rectangle 17"/>
          <p:cNvSpPr>
            <a:spLocks noChangeArrowheads="1"/>
          </p:cNvSpPr>
          <p:nvPr/>
        </p:nvSpPr>
        <p:spPr bwMode="auto">
          <a:xfrm>
            <a:off x="2819400" y="4419600"/>
            <a:ext cx="1774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b="1">
                <a:solidFill>
                  <a:srgbClr val="FF0000"/>
                </a:solidFill>
              </a:rPr>
              <a:t>e- energy spread</a:t>
            </a:r>
          </a:p>
          <a:p>
            <a:r>
              <a:rPr lang="en-US" altLang="it-IT" b="1">
                <a:solidFill>
                  <a:srgbClr val="FF0000"/>
                </a:solidFill>
              </a:rPr>
              <a:t>vs distance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76200"/>
            <a:ext cx="878205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47625"/>
            <a:ext cx="8734425" cy="676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61913"/>
            <a:ext cx="8772525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076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altLang="it-IT" smtClean="0"/>
              <a:t>new scheme: PDPWFA</a:t>
            </a: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304800" y="1143000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sz="2000" b="1" i="1">
                <a:solidFill>
                  <a:srgbClr val="00B050"/>
                </a:solidFill>
              </a:rPr>
              <a:t>simulation</a:t>
            </a:r>
          </a:p>
        </p:txBody>
      </p:sp>
      <p:pic>
        <p:nvPicPr>
          <p:cNvPr id="8196" name="Picture 3" descr="PWA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19050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PWA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600200"/>
            <a:ext cx="1905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4953000" y="1295400"/>
            <a:ext cx="41910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sz="2400" b="1" i="1">
                <a:solidFill>
                  <a:srgbClr val="FF0000"/>
                </a:solidFill>
              </a:rPr>
              <a:t>TeV p-bunches are available from conventional accelerators</a:t>
            </a:r>
            <a:endParaRPr lang="en-US" altLang="it-IT" sz="2400" b="1" i="1"/>
          </a:p>
          <a:p>
            <a:endParaRPr lang="en-US" altLang="it-IT" sz="2400" i="1"/>
          </a:p>
          <a:p>
            <a:r>
              <a:rPr lang="en-US" altLang="it-IT" sz="2400" b="1" i="1">
                <a:solidFill>
                  <a:srgbClr val="FF0000"/>
                </a:solidFill>
              </a:rPr>
              <a:t>PDPWA accelerates e-  in the wake of such p bunches to TeV energy over a few 100 m </a:t>
            </a:r>
            <a:endParaRPr lang="en-US" altLang="it-IT" sz="2400" i="1"/>
          </a:p>
          <a:p>
            <a:endParaRPr lang="en-US" altLang="it-IT" sz="2400" b="1" i="1">
              <a:solidFill>
                <a:srgbClr val="FF0000"/>
              </a:solidFill>
            </a:endParaRPr>
          </a:p>
          <a:p>
            <a:r>
              <a:rPr lang="en-US" altLang="it-IT" sz="2400" b="1" i="1">
                <a:solidFill>
                  <a:srgbClr val="FF0000"/>
                </a:solidFill>
              </a:rPr>
              <a:t>electric fields = 100 x ILC or CLIC</a:t>
            </a:r>
            <a:endParaRPr lang="en-US" altLang="it-IT" sz="2400"/>
          </a:p>
          <a:p>
            <a:endParaRPr lang="en-US" altLang="it-IT" sz="2400"/>
          </a:p>
          <a:p>
            <a:r>
              <a:rPr lang="en-US" altLang="it-IT" sz="2400" b="1">
                <a:solidFill>
                  <a:srgbClr val="3333FF"/>
                </a:solidFill>
              </a:rPr>
              <a:t>Allen Caldwell, K. Lotov, A. Pukhov, F. Simon, Nat. Phys. 5 (2009) 363. </a:t>
            </a:r>
          </a:p>
          <a:p>
            <a:endParaRPr lang="en-US" altLang="it-IT" sz="2400" b="1" i="1">
              <a:solidFill>
                <a:srgbClr val="FF0000"/>
              </a:solidFill>
            </a:endParaRPr>
          </a:p>
          <a:p>
            <a:endParaRPr lang="en-US" altLang="it-IT" sz="2400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533400" y="1524000"/>
            <a:ext cx="1358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b="1"/>
              <a:t>electric field</a:t>
            </a:r>
          </a:p>
        </p:txBody>
      </p:sp>
      <p:sp>
        <p:nvSpPr>
          <p:cNvPr id="8200" name="Rectangle 7"/>
          <p:cNvSpPr>
            <a:spLocks noChangeArrowheads="1"/>
          </p:cNvSpPr>
          <p:nvPr/>
        </p:nvSpPr>
        <p:spPr bwMode="auto">
          <a:xfrm>
            <a:off x="2514600" y="1600200"/>
            <a:ext cx="1725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b="1"/>
              <a:t>electron density</a:t>
            </a:r>
          </a:p>
        </p:txBody>
      </p:sp>
      <p:sp>
        <p:nvSpPr>
          <p:cNvPr id="8201" name="TextBox 9"/>
          <p:cNvSpPr txBox="1">
            <a:spLocks noChangeArrowheads="1"/>
          </p:cNvSpPr>
          <p:nvPr/>
        </p:nvSpPr>
        <p:spPr bwMode="auto">
          <a:xfrm>
            <a:off x="2590800" y="3276600"/>
            <a:ext cx="1908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b="1">
                <a:solidFill>
                  <a:srgbClr val="3333FF"/>
                </a:solidFill>
              </a:rPr>
              <a:t>accelerated bunch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2781300" y="2705100"/>
            <a:ext cx="685800" cy="60960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it-IT" altLang="it-IT"/>
          </a:p>
        </p:txBody>
      </p:sp>
      <p:pic>
        <p:nvPicPr>
          <p:cNvPr id="8204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14800"/>
            <a:ext cx="43783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Rectangle 16"/>
          <p:cNvSpPr>
            <a:spLocks noChangeArrowheads="1"/>
          </p:cNvSpPr>
          <p:nvPr/>
        </p:nvSpPr>
        <p:spPr bwMode="auto">
          <a:xfrm>
            <a:off x="685800" y="4419600"/>
            <a:ext cx="13795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b="1">
                <a:solidFill>
                  <a:srgbClr val="3333FF"/>
                </a:solidFill>
              </a:rPr>
              <a:t>e- energy vs </a:t>
            </a:r>
          </a:p>
          <a:p>
            <a:r>
              <a:rPr lang="en-US" altLang="it-IT" b="1">
                <a:solidFill>
                  <a:srgbClr val="3333FF"/>
                </a:solidFill>
              </a:rPr>
              <a:t>distance</a:t>
            </a:r>
          </a:p>
        </p:txBody>
      </p:sp>
      <p:sp>
        <p:nvSpPr>
          <p:cNvPr id="8206" name="Rectangle 17"/>
          <p:cNvSpPr>
            <a:spLocks noChangeArrowheads="1"/>
          </p:cNvSpPr>
          <p:nvPr/>
        </p:nvSpPr>
        <p:spPr bwMode="auto">
          <a:xfrm>
            <a:off x="2819400" y="4419600"/>
            <a:ext cx="1774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 b="1">
                <a:solidFill>
                  <a:srgbClr val="FF0000"/>
                </a:solidFill>
              </a:rPr>
              <a:t>e- energy spread</a:t>
            </a:r>
          </a:p>
          <a:p>
            <a:r>
              <a:rPr lang="en-US" altLang="it-IT" b="1">
                <a:solidFill>
                  <a:srgbClr val="FF0000"/>
                </a:solidFill>
              </a:rPr>
              <a:t>vs distance</a:t>
            </a:r>
          </a:p>
        </p:txBody>
      </p:sp>
    </p:spTree>
    <p:extLst>
      <p:ext uri="{BB962C8B-B14F-4D97-AF65-F5344CB8AC3E}">
        <p14:creationId xmlns:p14="http://schemas.microsoft.com/office/powerpoint/2010/main" val="179764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A) Reduce the </a:t>
            </a:r>
            <a:r>
              <a:rPr lang="it-IT" sz="36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costs</a:t>
            </a:r>
            <a:endParaRPr lang="it-IT" sz="3600" dirty="0" smtClean="0">
              <a:solidFill>
                <a:srgbClr val="FF0000"/>
              </a:solidFill>
              <a:latin typeface="Freestyle Script" panose="030804020302050B0404" pitchFamily="66" charset="0"/>
            </a:endParaRPr>
          </a:p>
          <a:p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B) reduce the </a:t>
            </a:r>
            <a:r>
              <a:rPr lang="it-IT" sz="36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sizes</a:t>
            </a:r>
            <a:endParaRPr lang="it-IT" sz="3600" dirty="0" smtClean="0">
              <a:solidFill>
                <a:srgbClr val="FF0000"/>
              </a:solidFill>
              <a:latin typeface="Freestyle Script" panose="030804020302050B0404" pitchFamily="66" charset="0"/>
            </a:endParaRPr>
          </a:p>
          <a:p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C) </a:t>
            </a:r>
            <a:r>
              <a:rPr lang="it-IT" sz="36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Improve</a:t>
            </a:r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the «light» </a:t>
            </a:r>
            <a:r>
              <a:rPr lang="it-IT" sz="36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coherence</a:t>
            </a:r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  <a:r>
              <a:rPr lang="it-IT" sz="36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properties</a:t>
            </a:r>
            <a:endParaRPr lang="it-IT" sz="3600" dirty="0" smtClean="0">
              <a:solidFill>
                <a:srgbClr val="FF0000"/>
              </a:solidFill>
              <a:latin typeface="Freestyle Script" panose="030804020302050B0404" pitchFamily="66" charset="0"/>
            </a:endParaRPr>
          </a:p>
          <a:p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D) </a:t>
            </a:r>
            <a:r>
              <a:rPr lang="it-IT" sz="36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Increase</a:t>
            </a:r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the </a:t>
            </a:r>
            <a:r>
              <a:rPr lang="it-IT" sz="36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number</a:t>
            </a:r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of </a:t>
            </a:r>
            <a:r>
              <a:rPr lang="it-IT" sz="36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experimental</a:t>
            </a:r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  <a:r>
              <a:rPr lang="it-IT" sz="36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stations</a:t>
            </a:r>
            <a:endParaRPr lang="it-IT" sz="3600" dirty="0" smtClean="0">
              <a:solidFill>
                <a:srgbClr val="FF0000"/>
              </a:solidFill>
              <a:latin typeface="Freestyle Script" panose="030804020302050B0404" pitchFamily="66" charset="0"/>
            </a:endParaRPr>
          </a:p>
          <a:p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……</a:t>
            </a:r>
            <a:endParaRPr lang="it-IT" sz="3600" dirty="0">
              <a:solidFill>
                <a:srgbClr val="FF0000"/>
              </a:solidFill>
              <a:latin typeface="Freestyle Script" panose="030804020302050B0404" pitchFamily="66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Freestyle Script" panose="030804020302050B0404" pitchFamily="66" charset="0"/>
              </a:rPr>
              <a:t>The </a:t>
            </a:r>
            <a:r>
              <a:rPr lang="it-IT" dirty="0" err="1" smtClean="0">
                <a:latin typeface="Freestyle Script" panose="030804020302050B0404" pitchFamily="66" charset="0"/>
              </a:rPr>
              <a:t>Challenges</a:t>
            </a:r>
            <a:endParaRPr lang="it-IT" dirty="0">
              <a:latin typeface="Freestyle Script" panose="030804020302050B0404" pitchFamily="66" charset="0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57150"/>
            <a:ext cx="874395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24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54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Towards</a:t>
            </a:r>
            <a:r>
              <a:rPr lang="it-IT" sz="54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«Bonsai» FEL</a:t>
            </a:r>
            <a:endParaRPr lang="it-IT" sz="5400" dirty="0">
              <a:solidFill>
                <a:srgbClr val="FF0000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2760980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372072"/>
            <a:ext cx="5700920" cy="321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 flipV="1">
            <a:off x="3563888" y="5085184"/>
            <a:ext cx="79208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8532440" y="5189419"/>
            <a:ext cx="216024" cy="1515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99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C00000"/>
                </a:solidFill>
                <a:latin typeface="Freestyle Script" panose="030804020302050B0404" pitchFamily="66" charset="0"/>
              </a:rPr>
              <a:t>An </a:t>
            </a:r>
            <a:r>
              <a:rPr lang="it-IT" dirty="0" err="1" smtClean="0">
                <a:solidFill>
                  <a:srgbClr val="C00000"/>
                </a:solidFill>
                <a:latin typeface="Freestyle Script" panose="030804020302050B0404" pitchFamily="66" charset="0"/>
              </a:rPr>
              <a:t>exercise</a:t>
            </a:r>
            <a:r>
              <a:rPr lang="it-IT" dirty="0" smtClean="0">
                <a:solidFill>
                  <a:srgbClr val="C00000"/>
                </a:solidFill>
                <a:latin typeface="Freestyle Script" panose="030804020302050B0404" pitchFamily="66" charset="0"/>
              </a:rPr>
              <a:t>: X-Band LINAC</a:t>
            </a:r>
            <a:br>
              <a:rPr lang="it-IT" dirty="0" smtClean="0">
                <a:solidFill>
                  <a:srgbClr val="C00000"/>
                </a:solidFill>
                <a:latin typeface="Freestyle Script" panose="030804020302050B0404" pitchFamily="66" charset="0"/>
              </a:rPr>
            </a:br>
            <a:r>
              <a:rPr lang="it-IT" dirty="0" smtClean="0">
                <a:solidFill>
                  <a:srgbClr val="C00000"/>
                </a:solidFill>
                <a:latin typeface="Freestyle Script" panose="030804020302050B0404" pitchFamily="66" charset="0"/>
              </a:rPr>
              <a:t>(70 </a:t>
            </a:r>
            <a:r>
              <a:rPr lang="it-IT" dirty="0" err="1" smtClean="0">
                <a:solidFill>
                  <a:srgbClr val="C00000"/>
                </a:solidFill>
                <a:latin typeface="Freestyle Script" panose="030804020302050B0404" pitchFamily="66" charset="0"/>
              </a:rPr>
              <a:t>MeV</a:t>
            </a:r>
            <a:r>
              <a:rPr lang="it-IT" dirty="0" smtClean="0">
                <a:solidFill>
                  <a:srgbClr val="C00000"/>
                </a:solidFill>
                <a:latin typeface="Freestyle Script" panose="030804020302050B0404" pitchFamily="66" charset="0"/>
              </a:rPr>
              <a:t>/m)</a:t>
            </a:r>
            <a:endParaRPr lang="it-IT" dirty="0">
              <a:solidFill>
                <a:srgbClr val="C00000"/>
              </a:solidFill>
              <a:latin typeface="Freestyle Script" panose="030804020302050B0404" pitchFamily="66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715" y="1484784"/>
            <a:ext cx="7356627" cy="209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449" y="3475009"/>
            <a:ext cx="4968551" cy="3382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808312" cy="687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7362"/>
            <a:ext cx="4139952" cy="73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2770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A) Reduce the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undulator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length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using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exotic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devices</a:t>
            </a:r>
            <a:endParaRPr lang="it-IT" sz="4000" dirty="0" smtClean="0">
              <a:solidFill>
                <a:srgbClr val="002060"/>
              </a:solidFill>
              <a:latin typeface="Freestyle Script" panose="030804020302050B0404" pitchFamily="66" charset="0"/>
            </a:endParaRPr>
          </a:p>
          <a:p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(Laser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Wave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undulators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, R.F.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Undulators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,….)</a:t>
            </a:r>
          </a:p>
          <a:p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B) Reduce the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size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of the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accelerator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using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different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acceleraing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schemes</a:t>
            </a:r>
            <a:endParaRPr lang="it-IT" sz="4000" dirty="0" smtClean="0">
              <a:solidFill>
                <a:srgbClr val="002060"/>
              </a:solidFill>
              <a:latin typeface="Freestyle Script" panose="030804020302050B0404" pitchFamily="66" charset="0"/>
            </a:endParaRPr>
          </a:p>
          <a:p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(High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gradient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, Plasma </a:t>
            </a:r>
            <a:r>
              <a:rPr lang="it-IT" sz="40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accelerators</a:t>
            </a:r>
            <a:r>
              <a:rPr lang="it-IT" sz="40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,…)</a:t>
            </a:r>
            <a:endParaRPr lang="it-IT" sz="4000" dirty="0">
              <a:solidFill>
                <a:srgbClr val="002060"/>
              </a:solidFill>
              <a:latin typeface="Freestyle Script" panose="030804020302050B0404" pitchFamily="66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ELEMENTS FOR A STRATEGY</a:t>
            </a:r>
            <a:endParaRPr lang="it-IT" dirty="0">
              <a:solidFill>
                <a:srgbClr val="FF0000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75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Plasma </a:t>
            </a:r>
            <a:r>
              <a:rPr lang="it-IT" dirty="0" err="1" smtClean="0"/>
              <a:t>accelerating</a:t>
            </a:r>
            <a:r>
              <a:rPr lang="it-IT" dirty="0" smtClean="0"/>
              <a:t> </a:t>
            </a:r>
            <a:r>
              <a:rPr lang="it-IT" dirty="0" err="1" smtClean="0"/>
              <a:t>schemes</a:t>
            </a:r>
            <a:endParaRPr lang="it-IT" dirty="0"/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7" y="1444332"/>
            <a:ext cx="7704065" cy="541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3275856" y="6546426"/>
            <a:ext cx="4896544" cy="194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194822" y="6741368"/>
            <a:ext cx="640874" cy="146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849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C00000"/>
                </a:solidFill>
                <a:latin typeface="Freestyle Script" panose="030804020302050B0404" pitchFamily="66" charset="0"/>
              </a:rPr>
              <a:t>Plasma </a:t>
            </a:r>
            <a:r>
              <a:rPr lang="it-IT" dirty="0" err="1" smtClean="0">
                <a:solidFill>
                  <a:srgbClr val="C00000"/>
                </a:solidFill>
                <a:latin typeface="Freestyle Script" panose="030804020302050B0404" pitchFamily="66" charset="0"/>
              </a:rPr>
              <a:t>accelerating</a:t>
            </a:r>
            <a:r>
              <a:rPr lang="it-IT" dirty="0" smtClean="0">
                <a:solidFill>
                  <a:srgbClr val="C00000"/>
                </a:solidFill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solidFill>
                  <a:srgbClr val="C00000"/>
                </a:solidFill>
                <a:latin typeface="Freestyle Script" panose="030804020302050B0404" pitchFamily="66" charset="0"/>
              </a:rPr>
              <a:t>scheme</a:t>
            </a:r>
            <a:endParaRPr lang="it-IT" dirty="0">
              <a:solidFill>
                <a:srgbClr val="C00000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05064"/>
            <a:ext cx="5093594" cy="2736304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885" y="3750378"/>
            <a:ext cx="3527579" cy="302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02463"/>
            <a:ext cx="3707904" cy="254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http://phys.kau.edu.sa/Images/13005/fig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47625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27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>
                <a:solidFill>
                  <a:srgbClr val="FF0000"/>
                </a:solidFill>
                <a:latin typeface="Forte" panose="03060902040502070203" pitchFamily="66" charset="0"/>
              </a:rPr>
              <a:t>Is</a:t>
            </a:r>
            <a:r>
              <a:rPr lang="it-IT" dirty="0" smtClean="0">
                <a:solidFill>
                  <a:srgbClr val="FF0000"/>
                </a:solidFill>
                <a:latin typeface="Forte" panose="03060902040502070203" pitchFamily="66" charset="0"/>
              </a:rPr>
              <a:t> the future </a:t>
            </a:r>
            <a:r>
              <a:rPr lang="it-IT" dirty="0" err="1" smtClean="0">
                <a:solidFill>
                  <a:srgbClr val="FF0000"/>
                </a:solidFill>
                <a:latin typeface="Forte" panose="03060902040502070203" pitchFamily="66" charset="0"/>
              </a:rPr>
              <a:t>coming</a:t>
            </a:r>
            <a:r>
              <a:rPr lang="it-IT" dirty="0" smtClean="0">
                <a:solidFill>
                  <a:srgbClr val="FF0000"/>
                </a:solidFill>
                <a:latin typeface="Forte" panose="03060902040502070203" pitchFamily="66" charset="0"/>
              </a:rPr>
              <a:t>?</a:t>
            </a:r>
            <a:endParaRPr lang="it-IT" dirty="0">
              <a:solidFill>
                <a:srgbClr val="FF0000"/>
              </a:solidFill>
              <a:latin typeface="Forte" panose="03060902040502070203" pitchFamily="66" charset="0"/>
            </a:endParaRPr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001" y="2020740"/>
            <a:ext cx="4834488" cy="33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0" y="2060848"/>
            <a:ext cx="425494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12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6000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The </a:t>
            </a:r>
            <a:r>
              <a:rPr lang="it-IT" sz="6000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dream</a:t>
            </a:r>
            <a:endParaRPr lang="it-IT" sz="6000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6408712" cy="423500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5" name="Connettore 2 4"/>
          <p:cNvCxnSpPr/>
          <p:nvPr/>
        </p:nvCxnSpPr>
        <p:spPr>
          <a:xfrm flipV="1">
            <a:off x="4427984" y="1340768"/>
            <a:ext cx="0" cy="1872208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70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42392"/>
            <a:ext cx="3429445" cy="269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075240" cy="112778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err="1" smtClean="0">
                <a:latin typeface="Brush Script MT" panose="03060802040406070304" pitchFamily="66" charset="0"/>
              </a:rPr>
              <a:t>Syncchrotron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Radiation</a:t>
            </a:r>
            <a:r>
              <a:rPr lang="it-IT" dirty="0" smtClean="0">
                <a:latin typeface="Brush Script MT" panose="03060802040406070304" pitchFamily="66" charset="0"/>
              </a:rPr>
              <a:t> …an </a:t>
            </a:r>
            <a:r>
              <a:rPr lang="it-IT" dirty="0" err="1" smtClean="0">
                <a:latin typeface="Brush Script MT" panose="03060802040406070304" pitchFamily="66" charset="0"/>
              </a:rPr>
              <a:t>old</a:t>
            </a:r>
            <a:r>
              <a:rPr lang="it-IT" dirty="0" smtClean="0">
                <a:latin typeface="Brush Script MT" panose="03060802040406070304" pitchFamily="66" charset="0"/>
              </a:rPr>
              <a:t> Story</a:t>
            </a:r>
            <a:endParaRPr lang="it-IT" dirty="0">
              <a:latin typeface="Brush Script MT" panose="03060802040406070304" pitchFamily="66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66114"/>
            <a:ext cx="3456384" cy="2670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5239" y="4136955"/>
            <a:ext cx="2696889" cy="28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87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CC0066"/>
                </a:solidFill>
                <a:latin typeface="Forte" panose="03060902040502070203" pitchFamily="66" charset="0"/>
              </a:rPr>
              <a:t>LIGHT AND PARTICLES in the 21-st </a:t>
            </a:r>
            <a:r>
              <a:rPr lang="it-IT" dirty="0" err="1" smtClean="0">
                <a:solidFill>
                  <a:srgbClr val="CC0066"/>
                </a:solidFill>
                <a:latin typeface="Forte" panose="03060902040502070203" pitchFamily="66" charset="0"/>
              </a:rPr>
              <a:t>century</a:t>
            </a:r>
            <a:endParaRPr lang="it-IT" dirty="0">
              <a:solidFill>
                <a:srgbClr val="CC0066"/>
              </a:solidFill>
              <a:latin typeface="Forte" panose="03060902040502070203" pitchFamily="66" charset="0"/>
            </a:endParaRPr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4210494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77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Spare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Transparencies</a:t>
            </a:r>
            <a:endParaRPr lang="it-IT" dirty="0">
              <a:solidFill>
                <a:srgbClr val="FF0000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7727407" cy="229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 descr="Figur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75" y="4509120"/>
            <a:ext cx="3810000" cy="139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82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51520" y="1844824"/>
            <a:ext cx="8640959" cy="4824535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>
                <a:latin typeface="Brush Script MT" panose="03060802040406070304" pitchFamily="66" charset="0"/>
              </a:rPr>
              <a:t>    How </a:t>
            </a:r>
            <a:r>
              <a:rPr lang="it-IT" dirty="0" err="1" smtClean="0">
                <a:latin typeface="Brush Script MT" panose="03060802040406070304" pitchFamily="66" charset="0"/>
              </a:rPr>
              <a:t>many</a:t>
            </a:r>
            <a:r>
              <a:rPr lang="it-IT" dirty="0" smtClean="0">
                <a:latin typeface="Brush Script MT" panose="03060802040406070304" pitchFamily="66" charset="0"/>
              </a:rPr>
              <a:t> «free electron </a:t>
            </a:r>
            <a:r>
              <a:rPr lang="it-IT" dirty="0" err="1" smtClean="0">
                <a:latin typeface="Brush Script MT" panose="03060802040406070304" pitchFamily="66" charset="0"/>
              </a:rPr>
              <a:t>devices</a:t>
            </a:r>
            <a:r>
              <a:rPr lang="it-IT" dirty="0" smtClean="0">
                <a:latin typeface="Brush Script MT" panose="03060802040406070304" pitchFamily="66" charset="0"/>
              </a:rPr>
              <a:t>»?</a:t>
            </a:r>
          </a:p>
          <a:p>
            <a:r>
              <a:rPr lang="it-IT" dirty="0" smtClean="0">
                <a:latin typeface="Brush Script MT" panose="03060802040406070304" pitchFamily="66" charset="0"/>
              </a:rPr>
              <a:t>For </a:t>
            </a:r>
            <a:r>
              <a:rPr lang="it-IT" dirty="0" err="1">
                <a:latin typeface="Brush Script MT" panose="03060802040406070304" pitchFamily="66" charset="0"/>
              </a:rPr>
              <a:t>a</a:t>
            </a:r>
            <a:r>
              <a:rPr lang="it-IT" dirty="0" err="1" smtClean="0">
                <a:latin typeface="Brush Script MT" panose="03060802040406070304" pitchFamily="66" charset="0"/>
              </a:rPr>
              <a:t>ny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kind</a:t>
            </a:r>
            <a:r>
              <a:rPr lang="it-IT" dirty="0" smtClean="0">
                <a:latin typeface="Brush Script MT" panose="03060802040406070304" pitchFamily="66" charset="0"/>
              </a:rPr>
              <a:t> of </a:t>
            </a:r>
            <a:r>
              <a:rPr lang="it-IT" dirty="0" err="1" smtClean="0">
                <a:latin typeface="Brush Script MT" panose="03060802040406070304" pitchFamily="66" charset="0"/>
              </a:rPr>
              <a:t>emission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mechanism</a:t>
            </a:r>
            <a:r>
              <a:rPr lang="it-IT" dirty="0" smtClean="0">
                <a:latin typeface="Brush Script MT" panose="03060802040406070304" pitchFamily="66" charset="0"/>
              </a:rPr>
              <a:t> (</a:t>
            </a:r>
            <a:r>
              <a:rPr lang="it-IT" dirty="0" err="1" smtClean="0">
                <a:latin typeface="Brush Script MT" panose="03060802040406070304" pitchFamily="66" charset="0"/>
              </a:rPr>
              <a:t>Cerenkov</a:t>
            </a:r>
            <a:r>
              <a:rPr lang="it-IT" dirty="0" smtClean="0">
                <a:latin typeface="Brush Script MT" panose="03060802040406070304" pitchFamily="66" charset="0"/>
              </a:rPr>
              <a:t>, Smith </a:t>
            </a:r>
            <a:r>
              <a:rPr lang="it-IT" dirty="0" err="1" smtClean="0">
                <a:latin typeface="Brush Script MT" panose="03060802040406070304" pitchFamily="66" charset="0"/>
              </a:rPr>
              <a:t>Purcell</a:t>
            </a:r>
            <a:r>
              <a:rPr lang="it-IT" dirty="0" smtClean="0">
                <a:latin typeface="Brush Script MT" panose="03060802040406070304" pitchFamily="66" charset="0"/>
              </a:rPr>
              <a:t>…) a FEL </a:t>
            </a:r>
            <a:r>
              <a:rPr lang="it-IT" dirty="0" err="1" smtClean="0">
                <a:latin typeface="Brush Script MT" panose="03060802040406070304" pitchFamily="66" charset="0"/>
              </a:rPr>
              <a:t>device</a:t>
            </a:r>
            <a:r>
              <a:rPr lang="it-IT" dirty="0" smtClean="0">
                <a:latin typeface="Brush Script MT" panose="03060802040406070304" pitchFamily="66" charset="0"/>
              </a:rPr>
              <a:t> can be </a:t>
            </a:r>
            <a:r>
              <a:rPr lang="it-IT" dirty="0" err="1" smtClean="0">
                <a:latin typeface="Brush Script MT" panose="03060802040406070304" pitchFamily="66" charset="0"/>
              </a:rPr>
              <a:t>conceived</a:t>
            </a:r>
            <a:endParaRPr lang="it-IT" dirty="0" smtClean="0">
              <a:latin typeface="Brush Script MT" panose="03060802040406070304" pitchFamily="66" charset="0"/>
            </a:endParaRPr>
          </a:p>
          <a:p>
            <a:endParaRPr lang="it-IT" dirty="0" smtClean="0">
              <a:latin typeface="Brush Script MT" panose="03060802040406070304" pitchFamily="66" charset="0"/>
            </a:endParaRPr>
          </a:p>
          <a:p>
            <a:endParaRPr lang="it-IT" dirty="0">
              <a:latin typeface="Brush Script MT" panose="03060802040406070304" pitchFamily="66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cene3d>
            <a:camera prst="isometricOffAxis2Left"/>
            <a:lightRig rig="threePt" dir="t"/>
          </a:scene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      Frascati </a:t>
            </a:r>
            <a:endParaRPr lang="it-IT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  <p:pic>
        <p:nvPicPr>
          <p:cNvPr id="4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814812"/>
            <a:ext cx="1438508" cy="42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49433"/>
            <a:ext cx="2493010" cy="1363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56992"/>
            <a:ext cx="3376930" cy="10477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8578540"/>
              </p:ext>
            </p:extLst>
          </p:nvPr>
        </p:nvGraphicFramePr>
        <p:xfrm>
          <a:off x="561386" y="4725144"/>
          <a:ext cx="2051234" cy="1420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62" name="Equazione" r:id="rId6" imgW="1320480" imgH="914400" progId="Equation.3">
                  <p:embed/>
                </p:oleObj>
              </mc:Choice>
              <mc:Fallback>
                <p:oleObj name="Equazione" r:id="rId6" imgW="1320480" imgH="914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1386" y="4725144"/>
                        <a:ext cx="2051234" cy="14200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8559910"/>
              </p:ext>
            </p:extLst>
          </p:nvPr>
        </p:nvGraphicFramePr>
        <p:xfrm>
          <a:off x="3131840" y="4797152"/>
          <a:ext cx="1539627" cy="1194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63" name="Equazione" r:id="rId8" imgW="888840" imgH="1130040" progId="Equation.3">
                  <p:embed/>
                </p:oleObj>
              </mc:Choice>
              <mc:Fallback>
                <p:oleObj name="Equazione" r:id="rId8" imgW="888840" imgH="1130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31840" y="4797152"/>
                        <a:ext cx="1539627" cy="11947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184596"/>
              </p:ext>
            </p:extLst>
          </p:nvPr>
        </p:nvGraphicFramePr>
        <p:xfrm>
          <a:off x="5076056" y="4725144"/>
          <a:ext cx="889081" cy="719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64" name="Equazione" r:id="rId10" imgW="533160" imgH="431640" progId="Equation.3">
                  <p:embed/>
                </p:oleObj>
              </mc:Choice>
              <mc:Fallback>
                <p:oleObj name="Equazione" r:id="rId10" imgW="53316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076056" y="4725144"/>
                        <a:ext cx="889081" cy="719732"/>
                      </a:xfrm>
                      <a:prstGeom prst="rect">
                        <a:avLst/>
                      </a:prstGeom>
                      <a:solidFill>
                        <a:schemeClr val="accent2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6797736"/>
              </p:ext>
            </p:extLst>
          </p:nvPr>
        </p:nvGraphicFramePr>
        <p:xfrm>
          <a:off x="6444208" y="4613413"/>
          <a:ext cx="1608137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65" name="Equazione" r:id="rId12" imgW="799920" imgH="393480" progId="Equation.3">
                  <p:embed/>
                </p:oleObj>
              </mc:Choice>
              <mc:Fallback>
                <p:oleObj name="Equazione" r:id="rId12" imgW="7999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444208" y="4613413"/>
                        <a:ext cx="1608137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001421"/>
              </p:ext>
            </p:extLst>
          </p:nvPr>
        </p:nvGraphicFramePr>
        <p:xfrm>
          <a:off x="4788024" y="5517232"/>
          <a:ext cx="1417198" cy="1198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66" name="Equazione" r:id="rId14" imgW="990360" imgH="838080" progId="Equation.3">
                  <p:embed/>
                </p:oleObj>
              </mc:Choice>
              <mc:Fallback>
                <p:oleObj name="Equazione" r:id="rId14" imgW="990360" imgH="8380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788024" y="5517232"/>
                        <a:ext cx="1417198" cy="11987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3492843"/>
              </p:ext>
            </p:extLst>
          </p:nvPr>
        </p:nvGraphicFramePr>
        <p:xfrm>
          <a:off x="6588224" y="5877272"/>
          <a:ext cx="1368152" cy="635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67" name="Equazione" r:id="rId16" imgW="901440" imgH="419040" progId="Equation.3">
                  <p:embed/>
                </p:oleObj>
              </mc:Choice>
              <mc:Fallback>
                <p:oleObj name="Equazione" r:id="rId16" imgW="90144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588224" y="5877272"/>
                        <a:ext cx="1368152" cy="635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762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55576" y="2564904"/>
            <a:ext cx="7408333" cy="3450696"/>
          </a:xfrm>
        </p:spPr>
        <p:txBody>
          <a:bodyPr>
            <a:normAutofit lnSpcReduction="10000"/>
          </a:bodyPr>
          <a:lstStyle/>
          <a:p>
            <a:r>
              <a:rPr lang="it-IT" dirty="0" err="1" smtClean="0"/>
              <a:t>Resonance</a:t>
            </a:r>
            <a:r>
              <a:rPr lang="it-IT" dirty="0" smtClean="0"/>
              <a:t> </a:t>
            </a:r>
            <a:r>
              <a:rPr lang="it-IT" dirty="0" err="1" smtClean="0"/>
              <a:t>condition</a:t>
            </a:r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en-US" i="1" dirty="0" smtClean="0"/>
          </a:p>
          <a:p>
            <a:r>
              <a:rPr lang="en-US" i="1" dirty="0" smtClean="0"/>
              <a:t>Parallel component</a:t>
            </a:r>
            <a:r>
              <a:rPr lang="en-US" dirty="0" smtClean="0"/>
              <a:t> </a:t>
            </a:r>
            <a:r>
              <a:rPr lang="en-US" dirty="0"/>
              <a:t>of the refractive </a:t>
            </a:r>
            <a:r>
              <a:rPr lang="en-US" dirty="0" smtClean="0"/>
              <a:t>index</a:t>
            </a:r>
          </a:p>
          <a:p>
            <a:r>
              <a:rPr lang="en-US" dirty="0" smtClean="0"/>
              <a:t>Resonance frequency 250 GHz</a:t>
            </a:r>
          </a:p>
          <a:p>
            <a:r>
              <a:rPr lang="en-US" dirty="0" smtClean="0"/>
              <a:t>Power 3 MW</a:t>
            </a:r>
          </a:p>
          <a:p>
            <a:r>
              <a:rPr lang="en-US" dirty="0" smtClean="0"/>
              <a:t>Efficiency &gt;30% 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Interest</a:t>
            </a:r>
            <a:r>
              <a:rPr lang="it-IT" dirty="0" smtClean="0"/>
              <a:t> For Plasma Fusion Applications</a:t>
            </a:r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8705799"/>
              </p:ext>
            </p:extLst>
          </p:nvPr>
        </p:nvGraphicFramePr>
        <p:xfrm>
          <a:off x="1670650" y="2974397"/>
          <a:ext cx="2182812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5" name="Equazione" r:id="rId3" imgW="1193760" imgH="393480" progId="Equation.3">
                  <p:embed/>
                </p:oleObj>
              </mc:Choice>
              <mc:Fallback>
                <p:oleObj name="Equazione" r:id="rId3" imgW="11937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70650" y="2974397"/>
                        <a:ext cx="2182812" cy="72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nettore 2 5"/>
          <p:cNvCxnSpPr/>
          <p:nvPr/>
        </p:nvCxnSpPr>
        <p:spPr>
          <a:xfrm>
            <a:off x="2843808" y="3325796"/>
            <a:ext cx="284420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7"/>
          <p:cNvSpPr/>
          <p:nvPr/>
        </p:nvSpPr>
        <p:spPr>
          <a:xfrm>
            <a:off x="5364088" y="3011595"/>
            <a:ext cx="2664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electron </a:t>
            </a:r>
            <a:r>
              <a:rPr lang="en-US" dirty="0" smtClean="0"/>
              <a:t>cyclotron frequency in plasma </a:t>
            </a:r>
            <a:endParaRPr lang="it-IT" dirty="0"/>
          </a:p>
        </p:txBody>
      </p:sp>
      <p:cxnSp>
        <p:nvCxnSpPr>
          <p:cNvPr id="10" name="Connettore 2 9"/>
          <p:cNvCxnSpPr/>
          <p:nvPr/>
        </p:nvCxnSpPr>
        <p:spPr>
          <a:xfrm flipH="1">
            <a:off x="1907704" y="3501008"/>
            <a:ext cx="1152128" cy="7791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382547"/>
              </p:ext>
            </p:extLst>
          </p:nvPr>
        </p:nvGraphicFramePr>
        <p:xfrm>
          <a:off x="6516216" y="4149080"/>
          <a:ext cx="673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6" name="Equazione" r:id="rId5" imgW="672840" imgH="431640" progId="Equation.3">
                  <p:embed/>
                </p:oleObj>
              </mc:Choice>
              <mc:Fallback>
                <p:oleObj name="Equazione" r:id="rId5" imgW="67284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16216" y="4149080"/>
                        <a:ext cx="6731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394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>
                <a:latin typeface="Brush Script MT" panose="03060802040406070304" pitchFamily="66" charset="0"/>
              </a:rPr>
              <a:t>Required</a:t>
            </a:r>
            <a:r>
              <a:rPr lang="it-IT" dirty="0" smtClean="0"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latin typeface="Brush Script MT" panose="03060802040406070304" pitchFamily="66" charset="0"/>
              </a:rPr>
              <a:t>Parameters</a:t>
            </a:r>
            <a:endParaRPr lang="it-IT" dirty="0">
              <a:latin typeface="Brush Script MT" panose="03060802040406070304" pitchFamily="66" charset="0"/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633670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41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An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Exercise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to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fix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Numbers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/>
            </a:r>
            <a:b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</a:b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Operating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Frequency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250 GHz</a:t>
            </a:r>
            <a:endParaRPr lang="it-IT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ctr"/>
            <a:r>
              <a:rPr lang="en-US" b="1" dirty="0"/>
              <a:t>Beam </a:t>
            </a:r>
            <a:r>
              <a:rPr lang="en-US" b="1" dirty="0" smtClean="0"/>
              <a:t>current</a:t>
            </a:r>
            <a:r>
              <a:rPr lang="it-IT" dirty="0"/>
              <a:t> </a:t>
            </a:r>
            <a:r>
              <a:rPr lang="en-US" b="1" dirty="0" smtClean="0"/>
              <a:t>5 </a:t>
            </a:r>
            <a:r>
              <a:rPr lang="en-US" b="1" dirty="0"/>
              <a:t>A</a:t>
            </a:r>
            <a:endParaRPr lang="it-IT" dirty="0"/>
          </a:p>
          <a:p>
            <a:pPr fontAlgn="ctr"/>
            <a:r>
              <a:rPr lang="en-US" b="1" dirty="0"/>
              <a:t>Beam </a:t>
            </a:r>
            <a:r>
              <a:rPr lang="en-US" b="1" dirty="0" smtClean="0"/>
              <a:t>voltage</a:t>
            </a:r>
            <a:r>
              <a:rPr lang="it-IT" dirty="0"/>
              <a:t> </a:t>
            </a:r>
            <a:r>
              <a:rPr lang="en-US" dirty="0" smtClean="0"/>
              <a:t>700 </a:t>
            </a:r>
            <a:r>
              <a:rPr lang="en-US" dirty="0"/>
              <a:t>kV</a:t>
            </a:r>
            <a:endParaRPr lang="it-IT" dirty="0"/>
          </a:p>
          <a:p>
            <a:pPr fontAlgn="ctr"/>
            <a:r>
              <a:rPr lang="en-US" b="1" dirty="0"/>
              <a:t>Longitudinal velocity </a:t>
            </a:r>
            <a:r>
              <a:rPr lang="en-US" b="1" dirty="0" smtClean="0"/>
              <a:t>spread</a:t>
            </a:r>
            <a:r>
              <a:rPr lang="it-IT" dirty="0"/>
              <a:t> </a:t>
            </a:r>
            <a:r>
              <a:rPr lang="en-US" dirty="0" smtClean="0"/>
              <a:t>0.3 </a:t>
            </a:r>
            <a:r>
              <a:rPr lang="en-US" dirty="0"/>
              <a:t>– 0.5 %</a:t>
            </a:r>
            <a:endParaRPr lang="it-IT" dirty="0"/>
          </a:p>
          <a:p>
            <a:pPr fontAlgn="ctr"/>
            <a:r>
              <a:rPr lang="en-US" b="1" dirty="0"/>
              <a:t>Energy </a:t>
            </a:r>
            <a:r>
              <a:rPr lang="en-US" b="1" dirty="0" smtClean="0"/>
              <a:t>spread</a:t>
            </a:r>
            <a:r>
              <a:rPr lang="it-IT" dirty="0"/>
              <a:t> </a:t>
            </a:r>
            <a:r>
              <a:rPr lang="en-US" dirty="0" smtClean="0"/>
              <a:t>1 </a:t>
            </a:r>
            <a:r>
              <a:rPr lang="en-US" dirty="0"/>
              <a:t>– 2 %</a:t>
            </a:r>
            <a:endParaRPr lang="it-IT" dirty="0"/>
          </a:p>
          <a:p>
            <a:pPr fontAlgn="ctr"/>
            <a:r>
              <a:rPr lang="en-US" b="1" dirty="0"/>
              <a:t>Cavity magnetic </a:t>
            </a:r>
            <a:r>
              <a:rPr lang="en-US" b="1" dirty="0" smtClean="0"/>
              <a:t>field</a:t>
            </a:r>
            <a:r>
              <a:rPr lang="it-IT" dirty="0"/>
              <a:t> </a:t>
            </a:r>
            <a:r>
              <a:rPr lang="en-US" dirty="0" smtClean="0"/>
              <a:t>5 </a:t>
            </a:r>
            <a:r>
              <a:rPr lang="en-US" dirty="0"/>
              <a:t>T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207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 err="1" smtClean="0">
                <a:latin typeface="Freestyle Script" panose="030804020302050B0404" pitchFamily="66" charset="0"/>
              </a:rPr>
              <a:t>Radiation</a:t>
            </a:r>
            <a:r>
              <a:rPr lang="it-IT" sz="3600" dirty="0" smtClean="0">
                <a:latin typeface="Freestyle Script" panose="030804020302050B0404" pitchFamily="66" charset="0"/>
              </a:rPr>
              <a:t> </a:t>
            </a:r>
            <a:r>
              <a:rPr lang="it-IT" sz="3600" dirty="0" err="1" smtClean="0">
                <a:latin typeface="Freestyle Script" panose="030804020302050B0404" pitchFamily="66" charset="0"/>
              </a:rPr>
              <a:t>emitted</a:t>
            </a:r>
            <a:r>
              <a:rPr lang="it-IT" sz="3600" dirty="0" smtClean="0">
                <a:latin typeface="Freestyle Script" panose="030804020302050B0404" pitchFamily="66" charset="0"/>
              </a:rPr>
              <a:t> by </a:t>
            </a:r>
            <a:r>
              <a:rPr lang="it-IT" sz="3600" dirty="0" err="1" smtClean="0">
                <a:latin typeface="Freestyle Script" panose="030804020302050B0404" pitchFamily="66" charset="0"/>
              </a:rPr>
              <a:t>charged</a:t>
            </a:r>
            <a:r>
              <a:rPr lang="it-IT" sz="3600" dirty="0" smtClean="0">
                <a:latin typeface="Freestyle Script" panose="030804020302050B0404" pitchFamily="66" charset="0"/>
              </a:rPr>
              <a:t> </a:t>
            </a:r>
            <a:r>
              <a:rPr lang="it-IT" sz="3600" dirty="0" err="1" smtClean="0">
                <a:latin typeface="Freestyle Script" panose="030804020302050B0404" pitchFamily="66" charset="0"/>
              </a:rPr>
              <a:t>particles</a:t>
            </a:r>
            <a:r>
              <a:rPr lang="it-IT" sz="3600" dirty="0" smtClean="0">
                <a:latin typeface="Freestyle Script" panose="030804020302050B0404" pitchFamily="66" charset="0"/>
              </a:rPr>
              <a:t> </a:t>
            </a:r>
            <a:r>
              <a:rPr lang="it-IT" sz="3600" dirty="0" err="1" smtClean="0">
                <a:latin typeface="Freestyle Script" panose="030804020302050B0404" pitchFamily="66" charset="0"/>
              </a:rPr>
              <a:t>moving</a:t>
            </a:r>
            <a:r>
              <a:rPr lang="it-IT" sz="3600" dirty="0" smtClean="0">
                <a:latin typeface="Freestyle Script" panose="030804020302050B0404" pitchFamily="66" charset="0"/>
              </a:rPr>
              <a:t> in </a:t>
            </a:r>
            <a:r>
              <a:rPr lang="it-IT" sz="3600" dirty="0" err="1" smtClean="0">
                <a:latin typeface="Freestyle Script" panose="030804020302050B0404" pitchFamily="66" charset="0"/>
              </a:rPr>
              <a:t>magnets</a:t>
            </a:r>
            <a:r>
              <a:rPr lang="it-IT" sz="3600" dirty="0" smtClean="0">
                <a:latin typeface="Freestyle Script" panose="030804020302050B0404" pitchFamily="66" charset="0"/>
              </a:rPr>
              <a:t> </a:t>
            </a:r>
            <a:endParaRPr lang="it-IT" sz="3600" dirty="0">
              <a:latin typeface="Freestyle Script" panose="030804020302050B0404" pitchFamily="66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Synchrotron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Freestyle Script" panose="030804020302050B0404" pitchFamily="66" charset="0"/>
              </a:rPr>
              <a:t>R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adiation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/>
            </a:r>
            <a:b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</a:b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an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old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story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started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before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Laser(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also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on human scale)</a:t>
            </a:r>
            <a:endParaRPr lang="it-IT" dirty="0">
              <a:solidFill>
                <a:srgbClr val="FF0000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96" y="3433936"/>
            <a:ext cx="4392488" cy="315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518" y="3356992"/>
            <a:ext cx="2232248" cy="1418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013175"/>
            <a:ext cx="2791660" cy="1466491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779" y="5191516"/>
            <a:ext cx="1695524" cy="1026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Connettore 2 21"/>
          <p:cNvCxnSpPr/>
          <p:nvPr/>
        </p:nvCxnSpPr>
        <p:spPr>
          <a:xfrm flipV="1">
            <a:off x="2212577" y="5850313"/>
            <a:ext cx="3079503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79751"/>
            <a:ext cx="5256584" cy="114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13" name="Connettore 2 13312"/>
          <p:cNvCxnSpPr/>
          <p:nvPr/>
        </p:nvCxnSpPr>
        <p:spPr>
          <a:xfrm flipV="1">
            <a:off x="2339752" y="4293096"/>
            <a:ext cx="3024336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18" name="Connettore 2 13317"/>
          <p:cNvCxnSpPr/>
          <p:nvPr/>
        </p:nvCxnSpPr>
        <p:spPr>
          <a:xfrm flipV="1">
            <a:off x="6039838" y="2132856"/>
            <a:ext cx="8326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99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What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is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a Free Electron Laser?</a:t>
            </a:r>
            <a:endParaRPr lang="it-IT" dirty="0">
              <a:solidFill>
                <a:srgbClr val="FF0000"/>
              </a:solidFill>
              <a:latin typeface="Freestyle Script" panose="030804020302050B0404" pitchFamily="66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2393279"/>
          </a:xfrm>
        </p:spPr>
        <p:txBody>
          <a:bodyPr>
            <a:normAutofit lnSpcReduction="10000"/>
          </a:bodyPr>
          <a:lstStyle/>
          <a:p>
            <a:r>
              <a:rPr lang="it-IT" sz="36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A </a:t>
            </a:r>
            <a:r>
              <a:rPr lang="it-IT" sz="36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Tool</a:t>
            </a:r>
            <a:r>
              <a:rPr lang="it-IT" sz="36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to </a:t>
            </a:r>
            <a:r>
              <a:rPr lang="it-IT" sz="36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transform</a:t>
            </a:r>
            <a:r>
              <a:rPr lang="it-IT" sz="36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the </a:t>
            </a:r>
            <a:r>
              <a:rPr lang="it-IT" sz="36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kinetic</a:t>
            </a:r>
            <a:r>
              <a:rPr lang="it-IT" sz="36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36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energy</a:t>
            </a:r>
            <a:r>
              <a:rPr lang="it-IT" sz="36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of an electron </a:t>
            </a:r>
            <a:r>
              <a:rPr lang="it-IT" sz="36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beam</a:t>
            </a:r>
            <a:r>
              <a:rPr lang="it-IT" sz="36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36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into</a:t>
            </a:r>
            <a:r>
              <a:rPr lang="it-IT" sz="36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36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electromagnetic</a:t>
            </a:r>
            <a:r>
              <a:rPr lang="it-IT" sz="36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36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radiation</a:t>
            </a:r>
            <a:r>
              <a:rPr lang="it-IT" sz="36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  with</a:t>
            </a:r>
          </a:p>
          <a:p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Laser </a:t>
            </a:r>
            <a:r>
              <a:rPr lang="it-IT" sz="36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like</a:t>
            </a:r>
            <a:r>
              <a:rPr lang="it-IT" sz="3600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  <a:r>
              <a:rPr lang="it-IT" sz="36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properties</a:t>
            </a:r>
            <a:endParaRPr lang="it-IT" sz="3600" dirty="0" smtClean="0">
              <a:solidFill>
                <a:srgbClr val="FF0000"/>
              </a:solidFill>
              <a:latin typeface="Freestyle Script" panose="030804020302050B0404" pitchFamily="66" charset="0"/>
            </a:endParaRPr>
          </a:p>
          <a:p>
            <a:r>
              <a:rPr lang="it-IT" sz="36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endParaRPr lang="it-IT" sz="3600" dirty="0">
              <a:solidFill>
                <a:srgbClr val="002060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23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827584" y="1988840"/>
            <a:ext cx="7408333" cy="4578775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>
                <a:solidFill>
                  <a:srgbClr val="FF0000"/>
                </a:solidFill>
              </a:rPr>
              <a:t>    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A) An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accelerator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Capable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of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providing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an e-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beam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  with «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suitable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»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characteristics</a:t>
            </a:r>
            <a:endParaRPr lang="it-IT" dirty="0" smtClean="0">
              <a:solidFill>
                <a:srgbClr val="FF0000"/>
              </a:solidFill>
              <a:latin typeface="Freestyle Script" panose="030804020302050B0404" pitchFamily="66" charset="0"/>
            </a:endParaRPr>
          </a:p>
          <a:p>
            <a:pPr marL="0" indent="0">
              <a:buNone/>
            </a:pPr>
            <a:r>
              <a:rPr lang="it-IT" dirty="0">
                <a:latin typeface="Freestyle Script" panose="030804020302050B0404" pitchFamily="66" charset="0"/>
              </a:rPr>
              <a:t> </a:t>
            </a:r>
            <a:r>
              <a:rPr lang="it-IT" dirty="0" smtClean="0">
                <a:latin typeface="Freestyle Script" panose="030804020302050B0404" pitchFamily="66" charset="0"/>
              </a:rPr>
              <a:t>    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B) An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undulator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</a:p>
          <a:p>
            <a:pPr marL="0" indent="0">
              <a:buNone/>
            </a:pPr>
            <a:r>
              <a:rPr lang="it-IT" dirty="0" smtClean="0"/>
              <a:t>     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C) An Optical </a:t>
            </a:r>
            <a:r>
              <a:rPr lang="it-IT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Cavity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solidFill>
                  <a:srgbClr val="00B050"/>
                </a:solidFill>
                <a:latin typeface="Freestyle Script" panose="030804020302050B0404" pitchFamily="66" charset="0"/>
              </a:rPr>
              <a:t>if</a:t>
            </a:r>
            <a:r>
              <a:rPr lang="it-IT" dirty="0" smtClean="0">
                <a:solidFill>
                  <a:srgbClr val="00B050"/>
                </a:solidFill>
                <a:latin typeface="Freestyle Script" panose="030804020302050B0404" pitchFamily="66" charset="0"/>
              </a:rPr>
              <a:t> the </a:t>
            </a:r>
            <a:r>
              <a:rPr lang="it-IT" dirty="0" err="1" smtClean="0">
                <a:solidFill>
                  <a:srgbClr val="00B050"/>
                </a:solidFill>
                <a:latin typeface="Freestyle Script" panose="030804020302050B0404" pitchFamily="66" charset="0"/>
              </a:rPr>
              <a:t>device</a:t>
            </a:r>
            <a:r>
              <a:rPr lang="it-IT" dirty="0" smtClean="0">
                <a:solidFill>
                  <a:srgbClr val="00B050"/>
                </a:solidFill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solidFill>
                  <a:srgbClr val="00B050"/>
                </a:solidFill>
                <a:latin typeface="Freestyle Script" panose="030804020302050B0404" pitchFamily="66" charset="0"/>
              </a:rPr>
              <a:t>is</a:t>
            </a:r>
            <a:r>
              <a:rPr lang="it-IT" dirty="0" smtClean="0">
                <a:solidFill>
                  <a:srgbClr val="00B050"/>
                </a:solidFill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solidFill>
                  <a:srgbClr val="00B050"/>
                </a:solidFill>
                <a:latin typeface="Freestyle Script" panose="030804020302050B0404" pitchFamily="66" charset="0"/>
              </a:rPr>
              <a:t>operated</a:t>
            </a:r>
            <a:r>
              <a:rPr lang="it-IT" dirty="0" smtClean="0">
                <a:solidFill>
                  <a:srgbClr val="00B050"/>
                </a:solidFill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solidFill>
                  <a:srgbClr val="00B050"/>
                </a:solidFill>
                <a:latin typeface="Freestyle Script" panose="030804020302050B0404" pitchFamily="66" charset="0"/>
              </a:rPr>
              <a:t>as</a:t>
            </a:r>
            <a:r>
              <a:rPr lang="it-IT" dirty="0" smtClean="0">
                <a:solidFill>
                  <a:srgbClr val="00B050"/>
                </a:solidFill>
                <a:latin typeface="Freestyle Script" panose="030804020302050B0404" pitchFamily="66" charset="0"/>
              </a:rPr>
              <a:t> an 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  <a:r>
              <a:rPr lang="it-IT" sz="4400" dirty="0" err="1" smtClean="0">
                <a:solidFill>
                  <a:srgbClr val="FF0000"/>
                </a:solidFill>
                <a:latin typeface="Freestyle Script" panose="030804020302050B0404" pitchFamily="66" charset="0"/>
              </a:rPr>
              <a:t>Oscillator</a:t>
            </a:r>
            <a:endParaRPr lang="it-IT" sz="4400" dirty="0">
              <a:solidFill>
                <a:srgbClr val="FF0000"/>
              </a:solidFill>
              <a:latin typeface="Freestyle Script" panose="030804020302050B0404" pitchFamily="66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it-IT" sz="32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What</a:t>
            </a:r>
            <a:r>
              <a:rPr lang="it-IT" sz="32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are the </a:t>
            </a:r>
            <a:r>
              <a:rPr lang="it-IT" sz="32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basic</a:t>
            </a:r>
            <a:r>
              <a:rPr lang="it-IT" sz="32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</a:t>
            </a:r>
            <a:r>
              <a:rPr lang="it-IT" sz="3200" dirty="0" err="1" smtClean="0">
                <a:solidFill>
                  <a:srgbClr val="002060"/>
                </a:solidFill>
                <a:latin typeface="Freestyle Script" panose="030804020302050B0404" pitchFamily="66" charset="0"/>
              </a:rPr>
              <a:t>elements</a:t>
            </a:r>
            <a:r>
              <a:rPr lang="it-IT" sz="3200" dirty="0" smtClean="0">
                <a:solidFill>
                  <a:srgbClr val="002060"/>
                </a:solidFill>
                <a:latin typeface="Freestyle Script" panose="030804020302050B0404" pitchFamily="66" charset="0"/>
              </a:rPr>
              <a:t> of a FEL?</a:t>
            </a:r>
            <a:endParaRPr lang="it-IT" sz="3200" dirty="0">
              <a:solidFill>
                <a:srgbClr val="002060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933056"/>
            <a:ext cx="3960440" cy="199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918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err="1" smtClean="0">
                <a:latin typeface="Freestyle Script" panose="030804020302050B0404" pitchFamily="66" charset="0"/>
              </a:rPr>
              <a:t>What</a:t>
            </a:r>
            <a:r>
              <a:rPr lang="it-IT" sz="3600" dirty="0" smtClean="0">
                <a:latin typeface="Freestyle Script" panose="030804020302050B0404" pitchFamily="66" charset="0"/>
              </a:rPr>
              <a:t> </a:t>
            </a:r>
            <a:r>
              <a:rPr lang="it-IT" sz="3600" dirty="0" err="1" smtClean="0">
                <a:latin typeface="Freestyle Script" panose="030804020302050B0404" pitchFamily="66" charset="0"/>
              </a:rPr>
              <a:t>is</a:t>
            </a:r>
            <a:r>
              <a:rPr lang="it-IT" sz="3600" dirty="0" smtClean="0">
                <a:latin typeface="Freestyle Script" panose="030804020302050B0404" pitchFamily="66" charset="0"/>
              </a:rPr>
              <a:t> the </a:t>
            </a:r>
            <a:r>
              <a:rPr lang="it-IT" sz="3600" dirty="0" err="1" smtClean="0">
                <a:latin typeface="Freestyle Script" panose="030804020302050B0404" pitchFamily="66" charset="0"/>
              </a:rPr>
              <a:t>Role</a:t>
            </a:r>
            <a:r>
              <a:rPr lang="it-IT" sz="3600" dirty="0" smtClean="0">
                <a:latin typeface="Freestyle Script" panose="030804020302050B0404" pitchFamily="66" charset="0"/>
              </a:rPr>
              <a:t> of the </a:t>
            </a:r>
            <a:r>
              <a:rPr lang="it-IT" sz="3600" dirty="0" err="1" smtClean="0">
                <a:latin typeface="Freestyle Script" panose="030804020302050B0404" pitchFamily="66" charset="0"/>
              </a:rPr>
              <a:t>accelerator</a:t>
            </a:r>
            <a:r>
              <a:rPr lang="it-IT" sz="3600" dirty="0">
                <a:latin typeface="Freestyle Script" panose="030804020302050B0404" pitchFamily="66" charset="0"/>
              </a:rPr>
              <a:t>?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611560" y="2204864"/>
            <a:ext cx="7776863" cy="4176464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>
                <a:latin typeface="Freestyle Script" panose="030804020302050B0404" pitchFamily="66" charset="0"/>
              </a:rPr>
              <a:t>An RF </a:t>
            </a:r>
            <a:r>
              <a:rPr lang="it-IT" dirty="0" err="1" smtClean="0">
                <a:latin typeface="Freestyle Script" panose="030804020302050B0404" pitchFamily="66" charset="0"/>
              </a:rPr>
              <a:t>Accelerating</a:t>
            </a:r>
            <a:r>
              <a:rPr lang="it-IT" dirty="0" smtClean="0"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latin typeface="Freestyle Script" panose="030804020302050B0404" pitchFamily="66" charset="0"/>
              </a:rPr>
              <a:t>system</a:t>
            </a:r>
            <a:r>
              <a:rPr lang="it-IT" dirty="0" smtClean="0">
                <a:latin typeface="Freestyle Script" panose="030804020302050B0404" pitchFamily="66" charset="0"/>
              </a:rPr>
              <a:t>  </a:t>
            </a:r>
            <a:r>
              <a:rPr lang="it-IT" dirty="0" err="1" smtClean="0">
                <a:latin typeface="Freestyle Script" panose="030804020302050B0404" pitchFamily="66" charset="0"/>
              </a:rPr>
              <a:t>brings</a:t>
            </a:r>
            <a:r>
              <a:rPr lang="it-IT" dirty="0" smtClean="0">
                <a:latin typeface="Freestyle Script" panose="030804020302050B0404" pitchFamily="66" charset="0"/>
              </a:rPr>
              <a:t> to a </a:t>
            </a:r>
            <a:r>
              <a:rPr lang="it-IT" dirty="0" err="1" smtClean="0">
                <a:latin typeface="Freestyle Script" panose="030804020302050B0404" pitchFamily="66" charset="0"/>
              </a:rPr>
              <a:t>relativistic</a:t>
            </a:r>
            <a:r>
              <a:rPr lang="it-IT" dirty="0" smtClean="0">
                <a:latin typeface="Freestyle Script" panose="030804020302050B0404" pitchFamily="66" charset="0"/>
              </a:rPr>
              <a:t> Energy 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E</a:t>
            </a:r>
            <a:r>
              <a:rPr lang="it-IT" dirty="0" smtClean="0">
                <a:latin typeface="Freestyle Script" panose="030804020302050B0404" pitchFamily="66" charset="0"/>
              </a:rPr>
              <a:t> an electron </a:t>
            </a:r>
            <a:r>
              <a:rPr lang="it-IT" dirty="0" err="1" smtClean="0">
                <a:latin typeface="Freestyle Script" panose="030804020302050B0404" pitchFamily="66" charset="0"/>
              </a:rPr>
              <a:t>Beam</a:t>
            </a:r>
            <a:r>
              <a:rPr lang="it-IT" dirty="0" smtClean="0">
                <a:latin typeface="Freestyle Script" panose="030804020302050B0404" pitchFamily="66" charset="0"/>
              </a:rPr>
              <a:t> of </a:t>
            </a:r>
            <a:r>
              <a:rPr lang="it-IT" dirty="0" err="1" smtClean="0">
                <a:latin typeface="Freestyle Script" panose="030804020302050B0404" pitchFamily="66" charset="0"/>
              </a:rPr>
              <a:t>current</a:t>
            </a:r>
            <a:r>
              <a:rPr lang="it-IT" dirty="0" smtClean="0">
                <a:latin typeface="Freestyle Script" panose="030804020302050B0404" pitchFamily="66" charset="0"/>
              </a:rPr>
              <a:t> 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I</a:t>
            </a:r>
          </a:p>
          <a:p>
            <a:pPr marL="0" indent="0">
              <a:buNone/>
            </a:pPr>
            <a:r>
              <a:rPr lang="it-IT" dirty="0" smtClean="0">
                <a:latin typeface="Freestyle Script" panose="030804020302050B0404" pitchFamily="66" charset="0"/>
              </a:rPr>
              <a:t>The </a:t>
            </a:r>
            <a:r>
              <a:rPr lang="it-IT" dirty="0" err="1" smtClean="0">
                <a:latin typeface="Freestyle Script" panose="030804020302050B0404" pitchFamily="66" charset="0"/>
              </a:rPr>
              <a:t>power</a:t>
            </a:r>
            <a:r>
              <a:rPr lang="it-IT" dirty="0" smtClean="0"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latin typeface="Freestyle Script" panose="030804020302050B0404" pitchFamily="66" charset="0"/>
              </a:rPr>
              <a:t>associated</a:t>
            </a:r>
            <a:r>
              <a:rPr lang="it-IT" dirty="0" smtClean="0">
                <a:latin typeface="Freestyle Script" panose="030804020302050B0404" pitchFamily="66" charset="0"/>
              </a:rPr>
              <a:t> to the e-</a:t>
            </a:r>
            <a:r>
              <a:rPr lang="it-IT" dirty="0" err="1" smtClean="0">
                <a:latin typeface="Freestyle Script" panose="030804020302050B0404" pitchFamily="66" charset="0"/>
              </a:rPr>
              <a:t>beam</a:t>
            </a:r>
            <a:r>
              <a:rPr lang="it-IT" dirty="0" smtClean="0">
                <a:latin typeface="Freestyle Script" panose="030804020302050B0404" pitchFamily="66" charset="0"/>
              </a:rPr>
              <a:t> </a:t>
            </a:r>
            <a:r>
              <a:rPr lang="it-IT" dirty="0" err="1" smtClean="0">
                <a:latin typeface="Freestyle Script" panose="030804020302050B0404" pitchFamily="66" charset="0"/>
              </a:rPr>
              <a:t>is</a:t>
            </a:r>
            <a:r>
              <a:rPr lang="it-IT" dirty="0" smtClean="0">
                <a:latin typeface="Freestyle Script" panose="030804020302050B0404" pitchFamily="66" charset="0"/>
              </a:rPr>
              <a:t> </a:t>
            </a:r>
          </a:p>
          <a:p>
            <a:pPr marL="0" indent="0">
              <a:buNone/>
            </a:pPr>
            <a:endParaRPr lang="it-IT" dirty="0">
              <a:latin typeface="Freestyle Script" panose="030804020302050B0404" pitchFamily="66" charset="0"/>
            </a:endParaRPr>
          </a:p>
          <a:p>
            <a:pPr marL="0" indent="0">
              <a:buNone/>
            </a:pPr>
            <a:endParaRPr lang="it-IT" dirty="0" smtClean="0">
              <a:latin typeface="Freestyle Script" panose="030804020302050B0404" pitchFamily="66" charset="0"/>
            </a:endParaRPr>
          </a:p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  <a:latin typeface="Freestyle Script" panose="030804020302050B0404" pitchFamily="66" charset="0"/>
              </a:rPr>
              <a:t> </a:t>
            </a:r>
            <a:r>
              <a:rPr lang="it-IT" dirty="0" smtClean="0">
                <a:solidFill>
                  <a:srgbClr val="FF0000"/>
                </a:solidFill>
                <a:latin typeface="Freestyle Script" panose="030804020302050B0404" pitchFamily="66" charset="0"/>
              </a:rPr>
              <a:t>                                                                              PUMP POWER</a:t>
            </a:r>
            <a:endParaRPr lang="it-IT" dirty="0">
              <a:solidFill>
                <a:srgbClr val="FF0000"/>
              </a:solidFill>
              <a:latin typeface="Freestyle Script" panose="030804020302050B0404" pitchFamily="66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45023"/>
            <a:ext cx="5472608" cy="23556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sp>
        <p:nvSpPr>
          <p:cNvPr id="5" name="Rettangolo 4"/>
          <p:cNvSpPr/>
          <p:nvPr/>
        </p:nvSpPr>
        <p:spPr>
          <a:xfrm>
            <a:off x="2528645" y="4033915"/>
            <a:ext cx="819219" cy="1440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113359" y="3678450"/>
            <a:ext cx="1080120" cy="2231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026305"/>
              </p:ext>
            </p:extLst>
          </p:nvPr>
        </p:nvGraphicFramePr>
        <p:xfrm>
          <a:off x="3923928" y="2708920"/>
          <a:ext cx="2506663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0" name="Equazione" r:id="rId4" imgW="1523880" imgH="215640" progId="Equation.3">
                  <p:embed/>
                </p:oleObj>
              </mc:Choice>
              <mc:Fallback>
                <p:oleObj name="Equazione" r:id="rId4" imgW="152388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23928" y="2708920"/>
                        <a:ext cx="2506663" cy="35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Connettore 2 7"/>
          <p:cNvCxnSpPr/>
          <p:nvPr/>
        </p:nvCxnSpPr>
        <p:spPr>
          <a:xfrm>
            <a:off x="5832140" y="2924943"/>
            <a:ext cx="1368152" cy="1108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07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8280920" cy="4653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650512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Energy and </a:t>
            </a:r>
            <a:r>
              <a:rPr lang="it-IT" dirty="0" err="1" smtClean="0">
                <a:solidFill>
                  <a:srgbClr val="FF0000"/>
                </a:solidFill>
                <a:latin typeface="Brush Script MT" panose="03060802040406070304" pitchFamily="66" charset="0"/>
              </a:rPr>
              <a:t>frequency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/>
            </a:r>
            <a:b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</a:br>
            <a:r>
              <a:rPr lang="it-IT" dirty="0" err="1" smtClean="0">
                <a:solidFill>
                  <a:srgbClr val="002060"/>
                </a:solidFill>
                <a:latin typeface="Brush Script MT" panose="03060802040406070304" pitchFamily="66" charset="0"/>
              </a:rPr>
              <a:t>Letardi</a:t>
            </a:r>
            <a:r>
              <a:rPr lang="it-IT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 -Chart</a:t>
            </a:r>
            <a:endParaRPr lang="it-IT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5265989"/>
              </p:ext>
            </p:extLst>
          </p:nvPr>
        </p:nvGraphicFramePr>
        <p:xfrm>
          <a:off x="6660232" y="476672"/>
          <a:ext cx="2016224" cy="1274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9" name="Equazione" r:id="rId4" imgW="1726920" imgH="1091880" progId="Equation.3">
                  <p:embed/>
                </p:oleObj>
              </mc:Choice>
              <mc:Fallback>
                <p:oleObj name="Equazione" r:id="rId4" imgW="1726920" imgH="1091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660232" y="476672"/>
                        <a:ext cx="2016224" cy="12749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nettore 2 5"/>
          <p:cNvCxnSpPr/>
          <p:nvPr/>
        </p:nvCxnSpPr>
        <p:spPr>
          <a:xfrm flipH="1">
            <a:off x="2555776" y="4437112"/>
            <a:ext cx="216024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 flipV="1">
            <a:off x="2771800" y="4149080"/>
            <a:ext cx="208823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2771800" y="4437112"/>
            <a:ext cx="864096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31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8914" name="Picture 2" descr="Image result for future accelerator facilities brian fo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7920880" cy="594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989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5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altLang="it-IT" smtClean="0"/>
              <a:t>The New Livingston Plot</a:t>
            </a:r>
          </a:p>
        </p:txBody>
      </p:sp>
      <p:sp>
        <p:nvSpPr>
          <p:cNvPr id="6451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z="1600" dirty="0"/>
              <a:t>R. Assmann</a:t>
            </a: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773988" cy="576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6934200" y="6324600"/>
            <a:ext cx="11318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it-IT"/>
              <a:t>B. Hidding</a:t>
            </a:r>
          </a:p>
        </p:txBody>
      </p:sp>
    </p:spTree>
    <p:extLst>
      <p:ext uri="{BB962C8B-B14F-4D97-AF65-F5344CB8AC3E}">
        <p14:creationId xmlns:p14="http://schemas.microsoft.com/office/powerpoint/2010/main" val="422527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nde">
  <a:themeElements>
    <a:clrScheme name="Onde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nde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nde">
  <a:themeElements>
    <a:clrScheme name="Onde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nde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2103</TotalTime>
  <Words>484</Words>
  <Application>Microsoft Office PowerPoint</Application>
  <PresentationFormat>Presentazione su schermo (4:3)</PresentationFormat>
  <Paragraphs>94</Paragraphs>
  <Slides>25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8" baseType="lpstr">
      <vt:lpstr>1_Onde</vt:lpstr>
      <vt:lpstr>2_Onde</vt:lpstr>
      <vt:lpstr>Equazione</vt:lpstr>
      <vt:lpstr>   Free Electron Lasers :  Theory Challenges?      </vt:lpstr>
      <vt:lpstr>Syncchrotron Radiation …an old Story</vt:lpstr>
      <vt:lpstr>Synchrotron Radiation an old story started before Laser( also on human scale)</vt:lpstr>
      <vt:lpstr>What is a Free Electron Laser?</vt:lpstr>
      <vt:lpstr>What are the basic elements of a FEL?</vt:lpstr>
      <vt:lpstr>What is the Role of the accelerator?</vt:lpstr>
      <vt:lpstr>Energy and frequency Letardi -Chart</vt:lpstr>
      <vt:lpstr>Presentazione standard di PowerPoint</vt:lpstr>
      <vt:lpstr>The New Livingston Plot</vt:lpstr>
      <vt:lpstr>new scheme: PDPWFA</vt:lpstr>
      <vt:lpstr>new scheme: PDPWFA</vt:lpstr>
      <vt:lpstr>The Challenges</vt:lpstr>
      <vt:lpstr>Towards «Bonsai» FEL</vt:lpstr>
      <vt:lpstr>An exercise: X-Band LINAC (70 MeV/m)</vt:lpstr>
      <vt:lpstr>ELEMENTS FOR A STRATEGY</vt:lpstr>
      <vt:lpstr>Plasma accelerating schemes</vt:lpstr>
      <vt:lpstr>Plasma accelerating scheme</vt:lpstr>
      <vt:lpstr>Is the future coming?</vt:lpstr>
      <vt:lpstr>The dream</vt:lpstr>
      <vt:lpstr>LIGHT AND PARTICLES in the 21-st century</vt:lpstr>
      <vt:lpstr>Spare Transparencies</vt:lpstr>
      <vt:lpstr>       Frascati </vt:lpstr>
      <vt:lpstr>Interest For Plasma Fusion Applications</vt:lpstr>
      <vt:lpstr>Required Parameters</vt:lpstr>
      <vt:lpstr>An Exercise to fix Numbers Operating Frequency 250 GHz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Electron Coherent Sources</dc:title>
  <dc:creator>pino</dc:creator>
  <cp:lastModifiedBy>pino</cp:lastModifiedBy>
  <cp:revision>162</cp:revision>
  <dcterms:created xsi:type="dcterms:W3CDTF">2015-01-11T19:19:56Z</dcterms:created>
  <dcterms:modified xsi:type="dcterms:W3CDTF">2019-05-12T10:21:44Z</dcterms:modified>
</cp:coreProperties>
</file>