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56" r:id="rId2"/>
    <p:sldId id="322" r:id="rId3"/>
    <p:sldId id="327" r:id="rId4"/>
    <p:sldId id="325" r:id="rId5"/>
    <p:sldId id="341" r:id="rId6"/>
    <p:sldId id="343" r:id="rId7"/>
    <p:sldId id="348" r:id="rId8"/>
    <p:sldId id="344" r:id="rId9"/>
    <p:sldId id="342" r:id="rId10"/>
    <p:sldId id="332" r:id="rId11"/>
    <p:sldId id="333" r:id="rId12"/>
    <p:sldId id="268" r:id="rId13"/>
    <p:sldId id="282" r:id="rId14"/>
    <p:sldId id="335" r:id="rId15"/>
    <p:sldId id="350" r:id="rId16"/>
    <p:sldId id="352" r:id="rId17"/>
    <p:sldId id="354" r:id="rId18"/>
    <p:sldId id="357" r:id="rId19"/>
    <p:sldId id="356" r:id="rId20"/>
    <p:sldId id="338" r:id="rId21"/>
    <p:sldId id="336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3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6DA47-FB4F-4E5E-B31E-AA3E65DA2E9C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3AEFE-39A6-4382-A550-E7BA0E7D2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78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9pPr>
          </a:lstStyle>
          <a:p>
            <a:pPr eaLnBrk="1" hangingPunct="1"/>
            <a:fld id="{9CFA493B-65E2-4334-AB0D-BE4F09944C79}" type="slidenum">
              <a:rPr lang="en-US" altLang="zh-CN" sz="1200">
                <a:solidFill>
                  <a:srgbClr val="140AFF"/>
                </a:solidFill>
                <a:ea typeface="ヒラギノ角ゴ Pro W3" pitchFamily="-84" charset="-128"/>
              </a:rPr>
              <a:pPr eaLnBrk="1" hangingPunct="1"/>
              <a:t>7</a:t>
            </a:fld>
            <a:endParaRPr lang="en-US" altLang="zh-CN" sz="1200">
              <a:solidFill>
                <a:srgbClr val="140AFF"/>
              </a:solidFill>
              <a:ea typeface="ヒラギノ角ゴ Pro W3" pitchFamily="-84" charset="-128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zh-CN" smtClean="0">
              <a:latin typeface="Calibri" pitchFamily="34" charset="0"/>
              <a:ea typeface="ヒラギノ角ゴ Pro W3" pitchFamily="-8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8D2A3E5-739E-458E-90AB-493876A7AB6C}" type="slidenum">
              <a:rPr lang="en-US" sz="1200" smtClean="0"/>
              <a:pPr/>
              <a:t>13</a:t>
            </a:fld>
            <a:endParaRPr lang="en-US" sz="1200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it-IT" smtClean="0"/>
              <a:t>Fare clic sull'icona per inserire un'immagine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44512-3DF3-4493-8A73-B091EBB4073A}" type="datetimeFigureOut">
              <a:rPr lang="it-IT" smtClean="0"/>
              <a:t>05/03/2018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8240E-E11E-41A8-A07E-93DEFC1EC6C7}" type="slidenum">
              <a:rPr lang="it-IT" smtClean="0"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836712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dirty="0">
                <a:solidFill>
                  <a:srgbClr val="FFFF00"/>
                </a:solidFill>
                <a:latin typeface="Brush Script MT" panose="03060802040406070304" pitchFamily="66" charset="0"/>
              </a:rPr>
              <a:t>Free Electron </a:t>
            </a:r>
            <a:r>
              <a:rPr lang="it-IT" sz="48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Laser and </a:t>
            </a:r>
            <a:r>
              <a:rPr lang="it-IT" sz="4800" dirty="0" err="1" smtClean="0">
                <a:solidFill>
                  <a:srgbClr val="FFFF00"/>
                </a:solidFill>
                <a:latin typeface="Brush Script MT" panose="03060802040406070304" pitchFamily="66" charset="0"/>
              </a:rPr>
              <a:t>Fundamental</a:t>
            </a:r>
            <a:r>
              <a:rPr lang="it-IT" sz="48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 </a:t>
            </a:r>
            <a:r>
              <a:rPr lang="it-IT" sz="4800" dirty="0" err="1" smtClean="0">
                <a:solidFill>
                  <a:srgbClr val="FFFF00"/>
                </a:solidFill>
                <a:latin typeface="Brush Script MT" panose="03060802040406070304" pitchFamily="66" charset="0"/>
              </a:rPr>
              <a:t>Physics</a:t>
            </a:r>
            <a:endParaRPr lang="it-IT" sz="4800" dirty="0" smtClean="0">
              <a:solidFill>
                <a:srgbClr val="FFFF00"/>
              </a:solidFill>
              <a:latin typeface="Brush Script MT" panose="03060802040406070304" pitchFamily="66" charset="0"/>
            </a:endParaRPr>
          </a:p>
          <a:p>
            <a:pPr algn="ctr"/>
            <a:r>
              <a:rPr lang="it-IT" sz="48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FEL + CARM</a:t>
            </a:r>
          </a:p>
          <a:p>
            <a:pPr algn="ctr"/>
            <a:r>
              <a:rPr lang="it-IT" sz="48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ENEA Team</a:t>
            </a:r>
          </a:p>
          <a:p>
            <a:pPr algn="ctr"/>
            <a:endParaRPr lang="it-IT" sz="4800" dirty="0">
              <a:solidFill>
                <a:srgbClr val="FFFF00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18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4535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97" y="3068960"/>
            <a:ext cx="6970737" cy="365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60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" y="1124744"/>
            <a:ext cx="9171698" cy="28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25144"/>
            <a:ext cx="3964707" cy="96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44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4</a:t>
            </a:r>
            <a:r>
              <a:rPr lang="it-IT" dirty="0" smtClean="0"/>
              <a:t>-th Generation SR </a:t>
            </a:r>
            <a:r>
              <a:rPr lang="it-IT" dirty="0" err="1" smtClean="0"/>
              <a:t>Sources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the right </a:t>
            </a:r>
            <a:r>
              <a:rPr lang="it-IT" dirty="0" err="1" smtClean="0"/>
              <a:t>choice</a:t>
            </a:r>
            <a:r>
              <a:rPr lang="it-IT" dirty="0"/>
              <a:t>:</a:t>
            </a:r>
            <a:r>
              <a:rPr lang="it-IT" dirty="0" smtClean="0"/>
              <a:t> </a:t>
            </a:r>
            <a:r>
              <a:rPr lang="it-IT" dirty="0" err="1" smtClean="0"/>
              <a:t>size</a:t>
            </a:r>
            <a:r>
              <a:rPr lang="it-IT" dirty="0" smtClean="0"/>
              <a:t>, </a:t>
            </a:r>
            <a:r>
              <a:rPr lang="it-IT" dirty="0" err="1" smtClean="0"/>
              <a:t>scientific</a:t>
            </a:r>
            <a:r>
              <a:rPr lang="it-IT" dirty="0" smtClean="0"/>
              <a:t> case…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568952" cy="522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1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476250"/>
            <a:ext cx="7077075" cy="9271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 smtClean="0"/>
              <a:t>The Oscillator FEL Physics and Technology are well understood</a:t>
            </a:r>
            <a:endParaRPr lang="it-IT" sz="3600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2420938"/>
            <a:ext cx="3348037" cy="39163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060575"/>
            <a:ext cx="7162800" cy="4114800"/>
          </a:xfrm>
          <a:prstGeom prst="rect">
            <a:avLst/>
          </a:prstGeom>
          <a:noFill/>
          <a:ln w="9525">
            <a:solidFill>
              <a:srgbClr val="CCFF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686" name="AutoShape 6"/>
          <p:cNvSpPr>
            <a:spLocks noChangeArrowheads="1"/>
          </p:cNvSpPr>
          <p:nvPr/>
        </p:nvSpPr>
        <p:spPr bwMode="auto">
          <a:xfrm>
            <a:off x="1619250" y="2349500"/>
            <a:ext cx="287338" cy="215900"/>
          </a:xfrm>
          <a:prstGeom prst="star16">
            <a:avLst>
              <a:gd name="adj" fmla="val 37500"/>
            </a:avLst>
          </a:prstGeom>
          <a:solidFill>
            <a:srgbClr val="3366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1763713" y="3860800"/>
            <a:ext cx="2249487" cy="1512888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4067175" y="2997200"/>
            <a:ext cx="649288" cy="503238"/>
          </a:xfrm>
          <a:prstGeom prst="rect">
            <a:avLst/>
          </a:prstGeom>
          <a:solidFill>
            <a:schemeClr val="accent1">
              <a:alpha val="11000"/>
            </a:schemeClr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5795963" y="3860800"/>
            <a:ext cx="2160587" cy="1512888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71691" name="Rectangle 11"/>
          <p:cNvSpPr>
            <a:spLocks noChangeArrowheads="1"/>
          </p:cNvSpPr>
          <p:nvPr/>
        </p:nvSpPr>
        <p:spPr bwMode="auto">
          <a:xfrm>
            <a:off x="5292725" y="2997200"/>
            <a:ext cx="649288" cy="503238"/>
          </a:xfrm>
          <a:prstGeom prst="rect">
            <a:avLst/>
          </a:prstGeom>
          <a:solidFill>
            <a:schemeClr val="accent1">
              <a:alpha val="11000"/>
            </a:schemeClr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71693" name="AutoShape 13"/>
          <p:cNvSpPr>
            <a:spLocks noChangeArrowheads="1"/>
          </p:cNvSpPr>
          <p:nvPr/>
        </p:nvSpPr>
        <p:spPr bwMode="auto">
          <a:xfrm>
            <a:off x="2051050" y="3141663"/>
            <a:ext cx="215900" cy="215900"/>
          </a:xfrm>
          <a:prstGeom prst="doubleWave">
            <a:avLst>
              <a:gd name="adj1" fmla="val 6500"/>
              <a:gd name="adj2" fmla="val 0"/>
            </a:avLst>
          </a:prstGeom>
          <a:solidFill>
            <a:schemeClr val="accent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761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C 0.04566 0.04514 0.09132 0.09051 0.11354 0.10973 C 0.13576 0.12894 0.12604 0.11436 0.13333 0.11528 C 0.14062 0.11621 0.15226 0.11528 0.15729 0.11528 C 0.16232 0.11528 0.15694 0.11737 0.16354 0.11528 C 0.17014 0.1132 0.1908 0.10139 0.19687 0.10278 C 0.20295 0.10417 0.19826 0.12037 0.2 0.12362 C 0.20173 0.12686 0.19878 0.125 0.20729 0.12223 C 0.2158 0.11945 0.24236 0.10903 0.25104 0.10695 C 0.25972 0.10487 0.25764 0.10695 0.25937 0.10973 C 0.26111 0.1125 0.25955 0.12107 0.26146 0.12362 C 0.26337 0.12616 0.26267 0.12825 0.27083 0.125 C 0.27899 0.12176 0.30278 0.10649 0.31042 0.10417 C 0.31805 0.10186 0.31545 0.10834 0.31667 0.11112 C 0.31788 0.11389 0.31614 0.11899 0.31771 0.12084 C 0.31927 0.12269 0.31857 0.12454 0.32604 0.12223 C 0.33351 0.11991 0.35434 0.10903 0.3625 0.10695 C 0.37066 0.10487 0.37257 0.10741 0.375 0.10973 C 0.37743 0.11204 0.37552 0.11875 0.37691 0.12084 C 0.3783 0.12292 0.37639 0.12477 0.38316 0.12223 C 0.38993 0.11968 0.41024 0.10741 0.41771 0.10556 C 0.425 0.10371 0.42465 0.10834 0.42708 0.11112 C 0.42934 0.11389 0.42934 0.12037 0.43125 0.12223 C 0.43316 0.12408 0.43507 0.12385 0.43854 0.12223 C 0.44201 0.12061 0.43854 0.11412 0.45208 0.1125 C 0.46562 0.11088 0.50712 0.1132 0.51979 0.1125 C 0.53229 0.11181 0.50156 0.13172 0.52708 0.10834 C 0.5526 0.08496 0.64826 -0.00416 0.67292 -0.02777 " pathEditMode="relative" ptsTypes="aaaaaaaaaaaaaaaaaaaaaaaaaaaA">
                                      <p:cBhvr>
                                        <p:cTn id="10" dur="2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0" presetClass="pat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77778E-6 -0.00301 C 0.00764 -0.00648 0.01771 -0.00949 0.03854 -0.00949 C 0.06215 -0.00949 0.07014 -0.00648 0.07778 -0.00301 C 0.08819 0.00093 0.09583 0.0051 0.12222 0.0051 C 0.14548 0.0051 0.15312 0.00093 0.16354 -0.00301 C 0.1684 -0.00648 0.17882 -0.00949 0.20243 -0.00949 C 0.22326 -0.00949 0.2335 -0.00648 0.24166 -0.00301 C 0.2493 0.00093 0.25972 0.0051 0.28298 0.0051 C 0.30659 0.0051 0.32465 -0.00301 0.32465 -0.00278 C 0.33229 -0.00648 0.34045 -0.00949 0.36354 -0.00949 C 0.3868 -0.00949 0.39514 -0.00648 0.40278 -0.00301 C 0.41319 0.00093 0.42083 0.0051 0.44687 0.0051 C 0.47048 0.0051 0.47812 0.00093 0.48576 -0.00301 C 0.49618 -0.00648 0.50382 -0.00949 0.52708 -0.00949 C 0.54791 -0.00949 0.55833 -0.00648 0.56632 -0.00301 C 0.5743 0.00093 0.58437 0.0051 0.60798 0.0051 C 0.63142 0.0051 0.63923 0.00093 0.64965 -0.00301 " pathEditMode="relative" rAng="0" ptsTypes="fffffffffffffffff">
                                      <p:cBhvr>
                                        <p:cTn id="12" dur="15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8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3" presetClass="pat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-1.11111E-6 L -0.00018 0.10695 C 1.66667E-6 0.15533 -0.04445 0.21528 -0.08073 0.21528 L -0.16129 0.21528 " pathEditMode="fixed" rAng="5400000" ptsTypes="FfFF">
                                      <p:cBhvr>
                                        <p:cTn id="19" dur="20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3" y="10764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6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88889E-6 -1.11111E-6 L 3.88889E-6 0.10208 C 3.88889E-6 0.14815 0.03993 0.20486 0.07274 0.20486 L 0.14566 0.20486 " pathEditMode="fixed" rAng="0" ptsTypes="FfFF">
                                      <p:cBhvr>
                                        <p:cTn id="21" dur="2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4" y="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3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7168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71691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  <p:bldP spid="71686" grpId="0" animBg="1"/>
      <p:bldP spid="71688" grpId="0" animBg="1"/>
      <p:bldP spid="71687" grpId="0" animBg="1"/>
      <p:bldP spid="71687" grpId="1" animBg="1"/>
      <p:bldP spid="71687" grpId="2" animBg="1"/>
      <p:bldP spid="71689" grpId="0" animBg="1"/>
      <p:bldP spid="71691" grpId="0" animBg="1"/>
      <p:bldP spid="71691" grpId="1" animBg="1"/>
      <p:bldP spid="71691" grpId="2" animBg="1"/>
      <p:bldP spid="71693" grpId="0" animBg="1"/>
      <p:bldP spid="7169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smtClean="0">
                <a:latin typeface="Brush Script MT" panose="03060802040406070304" pitchFamily="66" charset="0"/>
              </a:rPr>
              <a:t>Double FEL </a:t>
            </a:r>
            <a:r>
              <a:rPr lang="it-IT" sz="4800" dirty="0" err="1" smtClean="0">
                <a:latin typeface="Brush Script MT" panose="03060802040406070304" pitchFamily="66" charset="0"/>
              </a:rPr>
              <a:t>experiments</a:t>
            </a:r>
            <a:endParaRPr lang="it-IT" sz="4800" dirty="0">
              <a:latin typeface="Brush Script MT" panose="030608020404060703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807361"/>
            <a:ext cx="8136904" cy="4429951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64026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4445"/>
            <a:ext cx="5040560" cy="226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751" y="4111116"/>
            <a:ext cx="4382249" cy="249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63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260350"/>
            <a:ext cx="7489825" cy="158447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it-IT" sz="3200" dirty="0" smtClean="0">
                <a:solidFill>
                  <a:schemeClr val="hlink"/>
                </a:solidFill>
              </a:rPr>
              <a:t/>
            </a:r>
            <a:br>
              <a:rPr lang="en-US" altLang="it-IT" sz="3200" dirty="0" smtClean="0">
                <a:solidFill>
                  <a:schemeClr val="hlink"/>
                </a:solidFill>
              </a:rPr>
            </a:br>
            <a:r>
              <a:rPr lang="en-US" altLang="it-IT" dirty="0" smtClean="0">
                <a:solidFill>
                  <a:schemeClr val="tx1"/>
                </a:solidFill>
                <a:latin typeface="Freestyle Script" panose="030804020302050B0404" pitchFamily="66" charset="0"/>
              </a:rPr>
              <a:t>Different RF Sources</a:t>
            </a:r>
            <a:br>
              <a:rPr lang="en-US" altLang="it-IT" dirty="0" smtClean="0">
                <a:solidFill>
                  <a:schemeClr val="tx1"/>
                </a:solidFill>
                <a:latin typeface="Freestyle Script" panose="030804020302050B0404" pitchFamily="66" charset="0"/>
              </a:rPr>
            </a:br>
            <a:r>
              <a:rPr lang="en-US" altLang="it-IT" dirty="0" smtClean="0">
                <a:solidFill>
                  <a:schemeClr val="tx1"/>
                </a:solidFill>
                <a:latin typeface="Freestyle Script" panose="030804020302050B0404" pitchFamily="66" charset="0"/>
              </a:rPr>
              <a:t>So Called HPM (High Power </a:t>
            </a:r>
            <a:r>
              <a:rPr lang="en-US" altLang="it-IT" sz="5300" dirty="0" smtClean="0">
                <a:solidFill>
                  <a:schemeClr val="tx1"/>
                </a:solidFill>
                <a:latin typeface="Freestyle Script" panose="030804020302050B0404" pitchFamily="66" charset="0"/>
              </a:rPr>
              <a:t>Microwaves</a:t>
            </a:r>
            <a:r>
              <a:rPr lang="en-US" altLang="it-IT" sz="3200" dirty="0" smtClean="0">
                <a:solidFill>
                  <a:schemeClr val="tx1"/>
                </a:solidFill>
                <a:latin typeface="Freestyle Script" panose="030804020302050B0404" pitchFamily="66" charset="0"/>
              </a:rPr>
              <a:t>)</a:t>
            </a:r>
            <a:br>
              <a:rPr lang="en-US" altLang="it-IT" sz="3200" dirty="0" smtClean="0">
                <a:solidFill>
                  <a:schemeClr val="tx1"/>
                </a:solidFill>
                <a:latin typeface="Freestyle Script" panose="030804020302050B0404" pitchFamily="66" charset="0"/>
              </a:rPr>
            </a:br>
            <a:endParaRPr lang="en-US" altLang="it-IT" sz="3200" dirty="0" smtClean="0">
              <a:solidFill>
                <a:schemeClr val="tx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9219" name="Picture 28" descr="Devices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2017713"/>
            <a:ext cx="8280400" cy="4651375"/>
          </a:xfrm>
          <a:noFill/>
        </p:spPr>
      </p:pic>
      <p:pic>
        <p:nvPicPr>
          <p:cNvPr id="922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75" y="0"/>
            <a:ext cx="201612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36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5496" y="1454050"/>
            <a:ext cx="9108504" cy="4525963"/>
          </a:xfrm>
        </p:spPr>
        <p:txBody>
          <a:bodyPr/>
          <a:lstStyle/>
          <a:p>
            <a:pPr marL="109728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27784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7" name="Picture 6" descr="Titolo slide agenzia Ing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63"/>
          <a:stretch/>
        </p:blipFill>
        <p:spPr>
          <a:xfrm>
            <a:off x="0" y="0"/>
            <a:ext cx="9144000" cy="1412776"/>
          </a:xfrm>
          <a:prstGeom prst="rect">
            <a:avLst/>
          </a:prstGeom>
        </p:spPr>
      </p:pic>
      <p:pic>
        <p:nvPicPr>
          <p:cNvPr id="10" name="Immagine 4" descr="CARM Layout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1412776"/>
            <a:ext cx="9001000" cy="475252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39752" y="0"/>
            <a:ext cx="579652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4000" b="1" dirty="0" smtClean="0">
              <a:solidFill>
                <a:srgbClr val="FF0000"/>
              </a:solidFill>
              <a:latin typeface="Brush Script MT" panose="03060802040406070304" pitchFamily="66" charset="0"/>
            </a:endParaRPr>
          </a:p>
          <a:p>
            <a:r>
              <a:rPr lang="it-IT" sz="4000" b="1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LAYOUT OF THE DEVICE </a:t>
            </a:r>
          </a:p>
          <a:p>
            <a:endParaRPr lang="it-IT" sz="4000" b="1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87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/>
          <a:lstStyle/>
          <a:p>
            <a:r>
              <a:rPr lang="it-IT" dirty="0" smtClean="0"/>
              <a:t>A) </a:t>
            </a:r>
            <a:r>
              <a:rPr lang="it-IT" dirty="0" err="1" smtClean="0">
                <a:latin typeface="Brush Script MT" panose="03060802040406070304" pitchFamily="66" charset="0"/>
              </a:rPr>
              <a:t>Desired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Frequency</a:t>
            </a:r>
            <a:r>
              <a:rPr lang="it-IT" dirty="0" smtClean="0">
                <a:latin typeface="Brush Script MT" panose="03060802040406070304" pitchFamily="66" charset="0"/>
              </a:rPr>
              <a:t> (250 GHz)</a:t>
            </a:r>
          </a:p>
          <a:p>
            <a:endParaRPr lang="it-IT" dirty="0">
              <a:latin typeface="Brush Script MT" panose="03060802040406070304" pitchFamily="66" charset="0"/>
            </a:endParaRPr>
          </a:p>
          <a:p>
            <a:endParaRPr lang="it-IT" dirty="0" smtClean="0"/>
          </a:p>
          <a:p>
            <a:r>
              <a:rPr lang="it-IT" dirty="0" smtClean="0"/>
              <a:t>B</a:t>
            </a:r>
            <a:r>
              <a:rPr lang="it-IT" dirty="0" smtClean="0">
                <a:latin typeface="Brush Script MT" panose="03060802040406070304" pitchFamily="66" charset="0"/>
              </a:rPr>
              <a:t>) </a:t>
            </a:r>
            <a:r>
              <a:rPr lang="it-IT" dirty="0" err="1" smtClean="0">
                <a:latin typeface="Brush Script MT" panose="03060802040406070304" pitchFamily="66" charset="0"/>
              </a:rPr>
              <a:t>Power</a:t>
            </a:r>
            <a:r>
              <a:rPr lang="it-IT" dirty="0" smtClean="0">
                <a:latin typeface="Brush Script MT" panose="03060802040406070304" pitchFamily="66" charset="0"/>
              </a:rPr>
              <a:t> (CARM)          1-MW </a:t>
            </a:r>
            <a:endParaRPr lang="it-IT" dirty="0">
              <a:latin typeface="Brush Script MT" panose="03060802040406070304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Derivation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of the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operating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parameter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for CARM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operation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at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</a:t>
            </a:r>
            <a:r>
              <a:rPr lang="it-IT" dirty="0">
                <a:solidFill>
                  <a:srgbClr val="FF0000"/>
                </a:solidFill>
                <a:latin typeface="Brush Script MT" panose="03060802040406070304" pitchFamily="66" charset="0"/>
              </a:rPr>
              <a:t>250 GHz</a:t>
            </a:r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550379"/>
              </p:ext>
            </p:extLst>
          </p:nvPr>
        </p:nvGraphicFramePr>
        <p:xfrm>
          <a:off x="5508104" y="1628800"/>
          <a:ext cx="1242465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zione" r:id="rId3" imgW="927000" imgH="698400" progId="Equation.3">
                  <p:embed/>
                </p:oleObj>
              </mc:Choice>
              <mc:Fallback>
                <p:oleObj name="Equazione" r:id="rId3" imgW="92700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8104" y="1628800"/>
                        <a:ext cx="1242465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471478"/>
              </p:ext>
            </p:extLst>
          </p:nvPr>
        </p:nvGraphicFramePr>
        <p:xfrm>
          <a:off x="5724128" y="2492896"/>
          <a:ext cx="2687637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zione" r:id="rId5" imgW="1218960" imgH="457200" progId="Equation.3">
                  <p:embed/>
                </p:oleObj>
              </mc:Choice>
              <mc:Fallback>
                <p:oleObj name="Equazione" r:id="rId5" imgW="121896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24128" y="2492896"/>
                        <a:ext cx="2687637" cy="100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42932"/>
              </p:ext>
            </p:extLst>
          </p:nvPr>
        </p:nvGraphicFramePr>
        <p:xfrm>
          <a:off x="1187623" y="4725144"/>
          <a:ext cx="3216357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zione" r:id="rId7" imgW="1701720" imgH="228600" progId="Equation.3">
                  <p:embed/>
                </p:oleObj>
              </mc:Choice>
              <mc:Fallback>
                <p:oleObj name="Equazione" r:id="rId7" imgW="170172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87623" y="4725144"/>
                        <a:ext cx="3216357" cy="43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031097"/>
              </p:ext>
            </p:extLst>
          </p:nvPr>
        </p:nvGraphicFramePr>
        <p:xfrm>
          <a:off x="4792663" y="4713288"/>
          <a:ext cx="1979612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zione" r:id="rId9" imgW="1117440" imgH="215640" progId="Equation.3">
                  <p:embed/>
                </p:oleObj>
              </mc:Choice>
              <mc:Fallback>
                <p:oleObj name="Equazione" r:id="rId9" imgW="111744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92663" y="4713288"/>
                        <a:ext cx="1979612" cy="382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562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Fusion</a:t>
            </a:r>
            <a:r>
              <a:rPr lang="it-IT" sz="4000" dirty="0" smtClean="0">
                <a:solidFill>
                  <a:srgbClr val="FF0000"/>
                </a:solidFill>
              </a:rPr>
              <a:t> </a:t>
            </a:r>
            <a:r>
              <a:rPr lang="it-IT" sz="40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(Core Business)</a:t>
            </a:r>
          </a:p>
          <a:p>
            <a:endParaRPr lang="it-IT" sz="4000" dirty="0" smtClean="0">
              <a:solidFill>
                <a:srgbClr val="FF0000"/>
              </a:solidFill>
              <a:latin typeface="Segoe Script" panose="030B0504020000000003" pitchFamily="66" charset="0"/>
            </a:endParaRPr>
          </a:p>
          <a:p>
            <a:r>
              <a:rPr lang="it-IT" sz="40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Dark </a:t>
            </a:r>
            <a:r>
              <a:rPr lang="it-IT" sz="40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Matter</a:t>
            </a:r>
            <a:r>
              <a:rPr lang="it-IT" sz="40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 (</a:t>
            </a:r>
            <a:r>
              <a:rPr lang="it-IT" sz="40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Axion</a:t>
            </a:r>
            <a:r>
              <a:rPr lang="it-IT" sz="40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)</a:t>
            </a:r>
          </a:p>
          <a:p>
            <a:endParaRPr lang="it-IT" sz="4000" dirty="0" smtClean="0">
              <a:solidFill>
                <a:srgbClr val="FF0000"/>
              </a:solidFill>
              <a:latin typeface="Segoe Script" panose="030B0504020000000003" pitchFamily="66" charset="0"/>
            </a:endParaRPr>
          </a:p>
          <a:p>
            <a:r>
              <a:rPr lang="it-IT" sz="40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Microwave</a:t>
            </a:r>
            <a:r>
              <a:rPr lang="it-IT" sz="40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 </a:t>
            </a:r>
            <a:r>
              <a:rPr lang="it-IT" sz="40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undulators</a:t>
            </a:r>
            <a:endParaRPr lang="it-IT" sz="4000" dirty="0">
              <a:solidFill>
                <a:srgbClr val="FF0000"/>
              </a:solidFill>
              <a:latin typeface="Segoe Script" panose="030B0504020000000003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Segoe Script" panose="030B0504020000000003" pitchFamily="66" charset="0"/>
              </a:rPr>
              <a:t>Applications</a:t>
            </a:r>
            <a:endParaRPr lang="it-IT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8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009443" y="1196753"/>
            <a:ext cx="7125112" cy="2952327"/>
          </a:xfrm>
        </p:spPr>
        <p:txBody>
          <a:bodyPr/>
          <a:lstStyle/>
          <a:p>
            <a:pPr marL="0" indent="0">
              <a:buNone/>
            </a:pPr>
            <a:r>
              <a:rPr lang="it-IT" sz="36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Photon-Magnetic</a:t>
            </a:r>
            <a:r>
              <a:rPr lang="it-IT" sz="36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 </a:t>
            </a:r>
            <a:r>
              <a:rPr lang="it-IT" sz="36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field-axion</a:t>
            </a:r>
            <a:endParaRPr lang="it-IT" sz="3600" dirty="0" smtClean="0">
              <a:solidFill>
                <a:srgbClr val="FF0000"/>
              </a:solidFill>
              <a:latin typeface="Segoe Script" panose="030B0504020000000003" pitchFamily="66" charset="0"/>
            </a:endParaRPr>
          </a:p>
          <a:p>
            <a:r>
              <a:rPr lang="it-IT" sz="44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Axion-Magnetic</a:t>
            </a:r>
            <a:r>
              <a:rPr lang="it-IT" sz="4400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 </a:t>
            </a:r>
            <a:r>
              <a:rPr lang="it-IT" sz="4400" dirty="0" err="1" smtClean="0">
                <a:solidFill>
                  <a:srgbClr val="FF0000"/>
                </a:solidFill>
                <a:latin typeface="Segoe Script" panose="030B0504020000000003" pitchFamily="66" charset="0"/>
              </a:rPr>
              <a:t>field-Photon</a:t>
            </a:r>
            <a:endParaRPr lang="it-IT" sz="4400" dirty="0">
              <a:solidFill>
                <a:srgbClr val="FF0000"/>
              </a:solidFill>
              <a:latin typeface="Segoe Script" panose="030B0504020000000003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>
                <a:latin typeface="Segoe Script" panose="030B0504020000000003" pitchFamily="66" charset="0"/>
              </a:rPr>
              <a:t>Shining</a:t>
            </a:r>
            <a:r>
              <a:rPr lang="it-IT" dirty="0" smtClean="0">
                <a:latin typeface="Segoe Script" panose="030B0504020000000003" pitchFamily="66" charset="0"/>
              </a:rPr>
              <a:t> </a:t>
            </a:r>
            <a:r>
              <a:rPr lang="it-IT" dirty="0" err="1" smtClean="0">
                <a:latin typeface="Segoe Script" panose="030B0504020000000003" pitchFamily="66" charset="0"/>
              </a:rPr>
              <a:t>through</a:t>
            </a:r>
            <a:r>
              <a:rPr lang="it-IT" dirty="0" smtClean="0">
                <a:latin typeface="Segoe Script" panose="030B0504020000000003" pitchFamily="66" charset="0"/>
              </a:rPr>
              <a:t> </a:t>
            </a:r>
            <a:r>
              <a:rPr lang="it-IT" dirty="0" err="1" smtClean="0">
                <a:latin typeface="Segoe Script" panose="030B0504020000000003" pitchFamily="66" charset="0"/>
              </a:rPr>
              <a:t>wall</a:t>
            </a:r>
            <a:r>
              <a:rPr lang="it-IT" dirty="0" smtClean="0">
                <a:latin typeface="Segoe Script" panose="030B0504020000000003" pitchFamily="66" charset="0"/>
              </a:rPr>
              <a:t> </a:t>
            </a:r>
            <a:r>
              <a:rPr lang="it-IT" dirty="0" err="1" smtClean="0">
                <a:latin typeface="Segoe Script" panose="030B0504020000000003" pitchFamily="66" charset="0"/>
              </a:rPr>
              <a:t>experiment</a:t>
            </a:r>
            <a:endParaRPr lang="it-IT" dirty="0">
              <a:latin typeface="Segoe Script" panose="030B0504020000000003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358052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14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408" y="692696"/>
            <a:ext cx="8654072" cy="1296144"/>
          </a:xfrm>
        </p:spPr>
        <p:txBody>
          <a:bodyPr/>
          <a:lstStyle/>
          <a:p>
            <a:r>
              <a:rPr lang="it-IT" sz="60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/>
            </a:r>
            <a:br>
              <a:rPr lang="it-IT" sz="60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</a:br>
            <a:r>
              <a:rPr lang="it-IT" sz="6000" dirty="0" err="1" smtClean="0">
                <a:solidFill>
                  <a:srgbClr val="FFFF00"/>
                </a:solidFill>
                <a:latin typeface="Brush Script MT" panose="03060802040406070304" pitchFamily="66" charset="0"/>
              </a:rPr>
              <a:t>Why</a:t>
            </a:r>
            <a:r>
              <a:rPr lang="it-IT" sz="60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 </a:t>
            </a:r>
            <a:r>
              <a:rPr lang="it-IT" sz="6000" dirty="0">
                <a:solidFill>
                  <a:srgbClr val="FFFF00"/>
                </a:solidFill>
                <a:latin typeface="Brush Script MT" panose="03060802040406070304" pitchFamily="66" charset="0"/>
              </a:rPr>
              <a:t>FEL </a:t>
            </a:r>
            <a:r>
              <a:rPr lang="it-IT" sz="6000" dirty="0" err="1">
                <a:solidFill>
                  <a:srgbClr val="FFFF00"/>
                </a:solidFill>
                <a:latin typeface="Brush Script MT" panose="03060802040406070304" pitchFamily="66" charset="0"/>
              </a:rPr>
              <a:t>Might</a:t>
            </a:r>
            <a:r>
              <a:rPr lang="it-IT" sz="6000" dirty="0">
                <a:solidFill>
                  <a:srgbClr val="FFFF00"/>
                </a:solidFill>
                <a:latin typeface="Brush Script MT" panose="03060802040406070304" pitchFamily="66" charset="0"/>
              </a:rPr>
              <a:t> </a:t>
            </a:r>
            <a:r>
              <a:rPr lang="it-IT" sz="60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be </a:t>
            </a:r>
            <a:r>
              <a:rPr lang="it-IT" sz="6000" dirty="0" err="1" smtClean="0">
                <a:solidFill>
                  <a:srgbClr val="FFFF00"/>
                </a:solidFill>
                <a:latin typeface="Brush Script MT" panose="03060802040406070304" pitchFamily="66" charset="0"/>
              </a:rPr>
              <a:t>interesting</a:t>
            </a:r>
            <a:r>
              <a:rPr lang="it-IT" sz="60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 </a:t>
            </a:r>
            <a:r>
              <a:rPr lang="it-IT" sz="6000" dirty="0">
                <a:solidFill>
                  <a:srgbClr val="FFFF00"/>
                </a:solidFill>
                <a:latin typeface="Brush Script MT" panose="03060802040406070304" pitchFamily="66" charset="0"/>
              </a:rPr>
              <a:t>?</a:t>
            </a:r>
            <a:r>
              <a:rPr lang="it-IT" sz="6000" dirty="0">
                <a:solidFill>
                  <a:srgbClr val="FFFF00"/>
                </a:solidFill>
              </a:rPr>
              <a:t/>
            </a:r>
            <a:br>
              <a:rPr lang="it-IT" sz="6000" dirty="0">
                <a:solidFill>
                  <a:srgbClr val="FFFF00"/>
                </a:solidFill>
              </a:rPr>
            </a:br>
            <a:endParaRPr lang="it-IT" sz="6000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08" y="2204864"/>
            <a:ext cx="833481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388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6000" dirty="0" smtClean="0">
                <a:solidFill>
                  <a:srgbClr val="FF0000"/>
                </a:solidFill>
                <a:latin typeface="Rage Italic" panose="03070502040507070304" pitchFamily="66" charset="0"/>
              </a:rPr>
              <a:t>Dark </a:t>
            </a:r>
            <a:r>
              <a:rPr lang="it-IT" sz="6000" dirty="0" err="1" smtClean="0">
                <a:solidFill>
                  <a:srgbClr val="FF0000"/>
                </a:solidFill>
                <a:latin typeface="Rage Italic" panose="03070502040507070304" pitchFamily="66" charset="0"/>
              </a:rPr>
              <a:t>Matter</a:t>
            </a:r>
            <a:r>
              <a:rPr lang="it-IT" sz="6000" dirty="0" smtClean="0">
                <a:solidFill>
                  <a:srgbClr val="FF0000"/>
                </a:solidFill>
                <a:latin typeface="Rage Italic" panose="03070502040507070304" pitchFamily="66" charset="0"/>
              </a:rPr>
              <a:t> </a:t>
            </a:r>
            <a:r>
              <a:rPr lang="it-IT" sz="6000" dirty="0" err="1" smtClean="0">
                <a:solidFill>
                  <a:srgbClr val="FF0000"/>
                </a:solidFill>
                <a:latin typeface="Rage Italic" panose="03070502040507070304" pitchFamily="66" charset="0"/>
              </a:rPr>
              <a:t>search</a:t>
            </a:r>
            <a:endParaRPr lang="it-IT" sz="6000" dirty="0">
              <a:solidFill>
                <a:srgbClr val="FF0000"/>
              </a:solidFill>
              <a:latin typeface="Rage Italic" panose="030705020405070703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807361"/>
            <a:ext cx="8064896" cy="4051437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65" y="1709986"/>
            <a:ext cx="8158591" cy="287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2618"/>
            <a:ext cx="24193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876918"/>
            <a:ext cx="32861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6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  <a:latin typeface="Rage Italic" panose="03070502040507070304" pitchFamily="66" charset="0"/>
              </a:rPr>
              <a:t>DARK-MATTER STUDIES</a:t>
            </a:r>
            <a:endParaRPr lang="it-IT" dirty="0">
              <a:solidFill>
                <a:srgbClr val="FF0000"/>
              </a:solidFill>
              <a:latin typeface="Rage Italic" panose="030705020405070703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905000"/>
            <a:ext cx="77660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086" y="5229200"/>
            <a:ext cx="66960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51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Fundamental</a:t>
            </a:r>
            <a:r>
              <a:rPr lang="it-IT" sz="4800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</a:t>
            </a:r>
            <a:r>
              <a:rPr lang="it-IT" sz="4800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interaction</a:t>
            </a:r>
            <a:r>
              <a:rPr lang="it-IT" sz="4800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W-W</a:t>
            </a:r>
            <a:endParaRPr lang="it-IT" sz="4800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60373"/>
            <a:ext cx="7920880" cy="435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4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Brush Script MT" panose="03060802040406070304" pitchFamily="66" charset="0"/>
              </a:rPr>
              <a:t>A New </a:t>
            </a:r>
            <a:r>
              <a:rPr lang="it-IT" dirty="0" err="1" smtClean="0">
                <a:latin typeface="Brush Script MT" panose="03060802040406070304" pitchFamily="66" charset="0"/>
              </a:rPr>
              <a:t>Perspective</a:t>
            </a:r>
            <a:r>
              <a:rPr lang="it-IT" dirty="0" smtClean="0">
                <a:latin typeface="Brush Script MT" panose="03060802040406070304" pitchFamily="66" charset="0"/>
              </a:rPr>
              <a:t>: </a:t>
            </a:r>
            <a:r>
              <a:rPr lang="it-IT" dirty="0" err="1" smtClean="0">
                <a:latin typeface="Brush Script MT" panose="03060802040406070304" pitchFamily="66" charset="0"/>
              </a:rPr>
              <a:t>Brightness</a:t>
            </a:r>
            <a:endParaRPr lang="it-IT" dirty="0">
              <a:latin typeface="Brush Script MT" panose="030608020404060703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From a </a:t>
            </a:r>
            <a:r>
              <a:rPr lang="it-IT" dirty="0" err="1" smtClean="0"/>
              <a:t>synchrotron</a:t>
            </a:r>
            <a:r>
              <a:rPr lang="it-IT" dirty="0" smtClean="0"/>
              <a:t> </a:t>
            </a:r>
            <a:r>
              <a:rPr lang="it-IT" dirty="0" err="1" smtClean="0"/>
              <a:t>radiation</a:t>
            </a:r>
            <a:r>
              <a:rPr lang="it-IT" dirty="0" smtClean="0"/>
              <a:t> </a:t>
            </a:r>
            <a:r>
              <a:rPr lang="it-IT" dirty="0" err="1" smtClean="0"/>
              <a:t>perspective</a:t>
            </a:r>
            <a:r>
              <a:rPr lang="it-IT" dirty="0" smtClean="0"/>
              <a:t>  </a:t>
            </a:r>
            <a:endParaRPr lang="it-I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99753"/>
            <a:ext cx="461962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90178"/>
            <a:ext cx="4638675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52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>
                <a:latin typeface="Brush Script MT" panose="03060802040406070304" pitchFamily="66" charset="0"/>
              </a:rPr>
              <a:t>Brightness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is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associated</a:t>
            </a:r>
            <a:r>
              <a:rPr lang="it-IT" dirty="0" smtClean="0">
                <a:latin typeface="Brush Script MT" panose="03060802040406070304" pitchFamily="66" charset="0"/>
              </a:rPr>
              <a:t> with </a:t>
            </a:r>
            <a:r>
              <a:rPr lang="it-IT" dirty="0" err="1" smtClean="0">
                <a:latin typeface="Brush Script MT" panose="03060802040406070304" pitchFamily="66" charset="0"/>
              </a:rPr>
              <a:t>power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density</a:t>
            </a:r>
            <a:r>
              <a:rPr lang="it-IT" dirty="0" smtClean="0">
                <a:latin typeface="Brush Script MT" panose="03060802040406070304" pitchFamily="66" charset="0"/>
              </a:rPr>
              <a:t> and </a:t>
            </a:r>
            <a:r>
              <a:rPr lang="it-IT" dirty="0" err="1" smtClean="0">
                <a:latin typeface="Brush Script MT" panose="03060802040406070304" pitchFamily="66" charset="0"/>
              </a:rPr>
              <a:t>power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density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is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associted</a:t>
            </a:r>
            <a:r>
              <a:rPr lang="it-IT" dirty="0" smtClean="0">
                <a:latin typeface="Brush Script MT" panose="03060802040406070304" pitchFamily="66" charset="0"/>
              </a:rPr>
              <a:t> with </a:t>
            </a:r>
            <a:r>
              <a:rPr lang="it-IT" dirty="0" err="1" smtClean="0">
                <a:latin typeface="Brush Script MT" panose="03060802040406070304" pitchFamily="66" charset="0"/>
              </a:rPr>
              <a:t>Electric</a:t>
            </a:r>
            <a:r>
              <a:rPr lang="it-IT" dirty="0" smtClean="0">
                <a:latin typeface="Brush Script MT" panose="03060802040406070304" pitchFamily="66" charset="0"/>
              </a:rPr>
              <a:t> and </a:t>
            </a:r>
            <a:r>
              <a:rPr lang="it-IT" dirty="0" err="1" smtClean="0">
                <a:latin typeface="Brush Script MT" panose="03060802040406070304" pitchFamily="66" charset="0"/>
              </a:rPr>
              <a:t>magnetic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fields</a:t>
            </a:r>
            <a:r>
              <a:rPr lang="it-IT" dirty="0" smtClean="0">
                <a:latin typeface="Brush Script MT" panose="03060802040406070304" pitchFamily="66" charset="0"/>
              </a:rPr>
              <a:t/>
            </a:r>
            <a:br>
              <a:rPr lang="it-IT" dirty="0" smtClean="0">
                <a:latin typeface="Brush Script MT" panose="03060802040406070304" pitchFamily="66" charset="0"/>
              </a:rPr>
            </a:br>
            <a:endParaRPr lang="it-IT" dirty="0">
              <a:latin typeface="Brush Script MT" panose="030608020404060703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8358772"/>
              </p:ext>
            </p:extLst>
          </p:nvPr>
        </p:nvGraphicFramePr>
        <p:xfrm>
          <a:off x="3131839" y="2353681"/>
          <a:ext cx="3561825" cy="2659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zione" r:id="rId3" imgW="952200" imgH="711000" progId="Equation.3">
                  <p:embed/>
                </p:oleObj>
              </mc:Choice>
              <mc:Fallback>
                <p:oleObj name="Equazione" r:id="rId3" imgW="952200" imgH="711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31839" y="2353681"/>
                        <a:ext cx="3561825" cy="2659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304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125113" cy="924475"/>
          </a:xfrm>
        </p:spPr>
        <p:txBody>
          <a:bodyPr/>
          <a:lstStyle/>
          <a:p>
            <a:r>
              <a:rPr lang="it-IT" sz="6000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Laser </a:t>
            </a:r>
            <a:r>
              <a:rPr lang="it-IT" sz="6000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Intensity</a:t>
            </a:r>
            <a:r>
              <a:rPr lang="it-IT" sz="6000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</a:t>
            </a:r>
            <a:r>
              <a:rPr lang="it-IT" sz="6000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evolution</a:t>
            </a:r>
            <a:endParaRPr lang="it-IT" sz="6000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689" y="1806575"/>
            <a:ext cx="4906621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25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0" y="243145"/>
            <a:ext cx="4533194" cy="46166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extLst/>
        </p:spPr>
        <p:style>
          <a:lnRef idx="0">
            <a:schemeClr val="accent5"/>
          </a:lnRef>
          <a:fillRef idx="1001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altLang="zh-CN" smtClean="0">
                <a:solidFill>
                  <a:prstClr val="white"/>
                </a:solidFill>
                <a:latin typeface="Arial" charset="0"/>
                <a:ea typeface="黑体" charset="0"/>
                <a:cs typeface="黑体" charset="0"/>
              </a:rPr>
              <a:t> ultra-intense laser development</a:t>
            </a:r>
            <a:endParaRPr kumimoji="1" lang="zh-CN" altLang="en-US" sz="3200" b="1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黑体" charset="0"/>
              <a:cs typeface="黑体" charset="0"/>
            </a:endParaRPr>
          </a:p>
        </p:txBody>
      </p:sp>
      <p:sp>
        <p:nvSpPr>
          <p:cNvPr id="21509" name="Rectangle 3"/>
          <p:cNvSpPr>
            <a:spLocks noChangeArrowheads="1"/>
          </p:cNvSpPr>
          <p:nvPr/>
        </p:nvSpPr>
        <p:spPr bwMode="auto">
          <a:xfrm>
            <a:off x="1317625" y="1490663"/>
            <a:ext cx="179705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sz="3800" dirty="0">
                <a:solidFill>
                  <a:srgbClr val="FF0903"/>
                </a:solidFill>
              </a:rPr>
              <a:t>E = mc</a:t>
            </a:r>
            <a:r>
              <a:rPr lang="en-US" altLang="zh-CN" sz="3800" baseline="30000" dirty="0">
                <a:solidFill>
                  <a:srgbClr val="FF0903"/>
                </a:solidFill>
              </a:rPr>
              <a:t>2</a:t>
            </a:r>
            <a:endParaRPr lang="en-US" altLang="zh-CN" sz="3800" dirty="0">
              <a:solidFill>
                <a:srgbClr val="FF0903"/>
              </a:solidFill>
            </a:endParaRPr>
          </a:p>
        </p:txBody>
      </p:sp>
      <p:grpSp>
        <p:nvGrpSpPr>
          <p:cNvPr id="21510" name="Group 6"/>
          <p:cNvGrpSpPr>
            <a:grpSpLocks/>
          </p:cNvGrpSpPr>
          <p:nvPr/>
        </p:nvGrpSpPr>
        <p:grpSpPr bwMode="auto">
          <a:xfrm>
            <a:off x="584200" y="1751013"/>
            <a:ext cx="3286125" cy="958850"/>
            <a:chOff x="1698" y="870"/>
            <a:chExt cx="2964" cy="869"/>
          </a:xfrm>
        </p:grpSpPr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2819" y="1162"/>
              <a:ext cx="697" cy="577"/>
            </a:xfrm>
            <a:prstGeom prst="irregularSeal2">
              <a:avLst/>
            </a:prstGeom>
            <a:solidFill>
              <a:srgbClr val="FF3300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r>
                <a:rPr lang="en-US" dirty="0">
                  <a:solidFill>
                    <a:prstClr val="white"/>
                  </a:solidFill>
                </a:rPr>
                <a:t>E</a:t>
              </a:r>
            </a:p>
          </p:txBody>
        </p:sp>
        <p:sp>
          <p:nvSpPr>
            <p:cNvPr id="21528" name="Line 8"/>
            <p:cNvSpPr>
              <a:spLocks noChangeShapeType="1"/>
            </p:cNvSpPr>
            <p:nvPr/>
          </p:nvSpPr>
          <p:spPr bwMode="auto">
            <a:xfrm flipV="1">
              <a:off x="3572" y="1155"/>
              <a:ext cx="703" cy="186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white"/>
                </a:solidFill>
              </a:endParaRPr>
            </a:p>
          </p:txBody>
        </p:sp>
        <p:grpSp>
          <p:nvGrpSpPr>
            <p:cNvPr id="21529" name="Group 9"/>
            <p:cNvGrpSpPr>
              <a:grpSpLocks/>
            </p:cNvGrpSpPr>
            <p:nvPr/>
          </p:nvGrpSpPr>
          <p:grpSpPr bwMode="auto">
            <a:xfrm>
              <a:off x="4283" y="870"/>
              <a:ext cx="379" cy="414"/>
              <a:chOff x="2999" y="741"/>
              <a:chExt cx="379" cy="414"/>
            </a:xfrm>
          </p:grpSpPr>
          <p:sp>
            <p:nvSpPr>
              <p:cNvPr id="21534" name="Oval 10"/>
              <p:cNvSpPr>
                <a:spLocks noChangeArrowheads="1"/>
              </p:cNvSpPr>
              <p:nvPr/>
            </p:nvSpPr>
            <p:spPr bwMode="auto">
              <a:xfrm>
                <a:off x="3067" y="836"/>
                <a:ext cx="202" cy="209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en-US" altLang="zh-CN">
                  <a:solidFill>
                    <a:srgbClr val="767D83"/>
                  </a:solidFill>
                </a:endParaRPr>
              </a:p>
            </p:txBody>
          </p:sp>
          <p:sp>
            <p:nvSpPr>
              <p:cNvPr id="21535" name="Text Box 11"/>
              <p:cNvSpPr txBox="1">
                <a:spLocks noChangeArrowheads="1"/>
              </p:cNvSpPr>
              <p:nvPr/>
            </p:nvSpPr>
            <p:spPr bwMode="auto">
              <a:xfrm>
                <a:off x="2999" y="741"/>
                <a:ext cx="379" cy="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zh-CN">
                    <a:solidFill>
                      <a:prstClr val="white"/>
                    </a:solidFill>
                    <a:latin typeface="Calibri" pitchFamily="34" charset="0"/>
                  </a:rPr>
                  <a:t>e</a:t>
                </a:r>
                <a:r>
                  <a:rPr lang="en-US" altLang="zh-CN" baseline="30000">
                    <a:solidFill>
                      <a:prstClr val="white"/>
                    </a:solidFill>
                    <a:latin typeface="Calibri" pitchFamily="34" charset="0"/>
                  </a:rPr>
                  <a:t>–</a:t>
                </a:r>
                <a:endParaRPr lang="en-US" altLang="zh-CN">
                  <a:solidFill>
                    <a:prstClr val="white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21530" name="Group 12"/>
            <p:cNvGrpSpPr>
              <a:grpSpLocks/>
            </p:cNvGrpSpPr>
            <p:nvPr/>
          </p:nvGrpSpPr>
          <p:grpSpPr bwMode="auto">
            <a:xfrm>
              <a:off x="1698" y="1024"/>
              <a:ext cx="391" cy="414"/>
              <a:chOff x="2391" y="1313"/>
              <a:chExt cx="391" cy="414"/>
            </a:xfrm>
          </p:grpSpPr>
          <p:sp>
            <p:nvSpPr>
              <p:cNvPr id="21532" name="Oval 13"/>
              <p:cNvSpPr>
                <a:spLocks noChangeArrowheads="1"/>
              </p:cNvSpPr>
              <p:nvPr/>
            </p:nvSpPr>
            <p:spPr bwMode="auto">
              <a:xfrm>
                <a:off x="2455" y="1394"/>
                <a:ext cx="205" cy="210"/>
              </a:xfrm>
              <a:prstGeom prst="ellipse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en-US" altLang="zh-CN">
                  <a:solidFill>
                    <a:srgbClr val="767D83"/>
                  </a:solidFill>
                </a:endParaRPr>
              </a:p>
            </p:txBody>
          </p:sp>
          <p:sp>
            <p:nvSpPr>
              <p:cNvPr id="21533" name="Text Box 14"/>
              <p:cNvSpPr txBox="1">
                <a:spLocks noChangeArrowheads="1"/>
              </p:cNvSpPr>
              <p:nvPr/>
            </p:nvSpPr>
            <p:spPr bwMode="auto">
              <a:xfrm>
                <a:off x="2391" y="1313"/>
                <a:ext cx="391" cy="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Times" pitchFamily="-8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zh-CN" dirty="0">
                    <a:solidFill>
                      <a:prstClr val="white"/>
                    </a:solidFill>
                    <a:latin typeface="Calibri" pitchFamily="34" charset="0"/>
                  </a:rPr>
                  <a:t>e</a:t>
                </a:r>
                <a:r>
                  <a:rPr lang="en-US" altLang="zh-CN" baseline="30000" dirty="0">
                    <a:solidFill>
                      <a:prstClr val="white"/>
                    </a:solidFill>
                    <a:latin typeface="Calibri" pitchFamily="34" charset="0"/>
                  </a:rPr>
                  <a:t>+</a:t>
                </a:r>
                <a:endParaRPr lang="en-US" altLang="zh-CN" dirty="0">
                  <a:solidFill>
                    <a:prstClr val="white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1531" name="Line 15"/>
            <p:cNvSpPr>
              <a:spLocks noChangeShapeType="1"/>
            </p:cNvSpPr>
            <p:nvPr/>
          </p:nvSpPr>
          <p:spPr bwMode="auto">
            <a:xfrm flipH="1" flipV="1">
              <a:off x="2006" y="1270"/>
              <a:ext cx="762" cy="222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white"/>
                </a:solidFill>
              </a:endParaRPr>
            </a:p>
          </p:txBody>
        </p:sp>
      </p:grpSp>
      <p:sp>
        <p:nvSpPr>
          <p:cNvPr id="4" name="右箭头 3"/>
          <p:cNvSpPr/>
          <p:nvPr/>
        </p:nvSpPr>
        <p:spPr>
          <a:xfrm>
            <a:off x="4646675" y="271790"/>
            <a:ext cx="691288" cy="390961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5435600" y="165100"/>
            <a:ext cx="3263900" cy="584200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200">
                <a:solidFill>
                  <a:prstClr val="white"/>
                </a:solidFill>
                <a:latin typeface="Arial" charset="0"/>
                <a:ea typeface="黑体" charset="0"/>
                <a:cs typeface="黑体" charset="0"/>
              </a:rPr>
              <a:t>Vacuum physics</a:t>
            </a:r>
            <a:endParaRPr lang="en-US" sz="3200">
              <a:solidFill>
                <a:prstClr val="white"/>
              </a:solidFill>
              <a:latin typeface="Arial" charset="0"/>
              <a:ea typeface="黑体" charset="0"/>
              <a:cs typeface="黑体" charset="0"/>
            </a:endParaRPr>
          </a:p>
        </p:txBody>
      </p:sp>
      <p:sp>
        <p:nvSpPr>
          <p:cNvPr id="21524" name="矩形 2"/>
          <p:cNvSpPr>
            <a:spLocks noChangeArrowheads="1"/>
          </p:cNvSpPr>
          <p:nvPr/>
        </p:nvSpPr>
        <p:spPr bwMode="auto">
          <a:xfrm>
            <a:off x="709613" y="979488"/>
            <a:ext cx="3332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" pitchFamily="-8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000000"/>
                </a:solidFill>
                <a:latin typeface="Arial" pitchFamily="34" charset="0"/>
                <a:ea typeface="SimHei" pitchFamily="49" charset="-122"/>
              </a:rPr>
              <a:t>Vacuum breakdown</a:t>
            </a:r>
            <a:endParaRPr lang="en-US" altLang="zh-CN" sz="28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78" y="2924944"/>
            <a:ext cx="6278121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06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Non Linear QED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Pair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Creation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From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vacuum</a:t>
            </a:r>
            <a:endParaRPr lang="it-IT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7656244" cy="36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7656244" cy="36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660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Schwinger</a:t>
            </a:r>
            <a:r>
              <a:rPr lang="it-IT" dirty="0" smtClean="0"/>
              <a:t> </a:t>
            </a:r>
            <a:r>
              <a:rPr lang="it-IT" dirty="0" err="1" smtClean="0"/>
              <a:t>mechanism</a:t>
            </a:r>
            <a:endParaRPr lang="it-I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66448"/>
            <a:ext cx="5400600" cy="256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13543"/>
            <a:ext cx="6434484" cy="274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164590"/>
      </p:ext>
    </p:extLst>
  </p:cSld>
  <p:clrMapOvr>
    <a:masterClrMapping/>
  </p:clrMapOvr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Inverno</Template>
  <TotalTime>2799</TotalTime>
  <Words>142</Words>
  <Application>Microsoft Office PowerPoint</Application>
  <PresentationFormat>Presentazione su schermo (4:3)</PresentationFormat>
  <Paragraphs>43</Paragraphs>
  <Slides>21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24" baseType="lpstr">
      <vt:lpstr>Winter</vt:lpstr>
      <vt:lpstr>Equazione</vt:lpstr>
      <vt:lpstr>Microsoft Equation 3.0</vt:lpstr>
      <vt:lpstr>Presentazione standard di PowerPoint</vt:lpstr>
      <vt:lpstr> Why FEL Might be interesting ? </vt:lpstr>
      <vt:lpstr>Fundamental interaction W-W</vt:lpstr>
      <vt:lpstr>A New Perspective: Brightness</vt:lpstr>
      <vt:lpstr>Brightness is associated with power density and power density is associted with Electric and magnetic fields </vt:lpstr>
      <vt:lpstr>Laser Intensity evolution</vt:lpstr>
      <vt:lpstr>Presentazione standard di PowerPoint</vt:lpstr>
      <vt:lpstr>Non Linear QED Pair Creation From vacuum</vt:lpstr>
      <vt:lpstr>Schwinger mechanism</vt:lpstr>
      <vt:lpstr>Presentazione standard di PowerPoint</vt:lpstr>
      <vt:lpstr>Presentazione standard di PowerPoint</vt:lpstr>
      <vt:lpstr>4-th Generation SR Sources the right choice: size, scientific case…</vt:lpstr>
      <vt:lpstr>The Oscillator FEL Physics and Technology are well understood</vt:lpstr>
      <vt:lpstr>Double FEL experiments</vt:lpstr>
      <vt:lpstr> Different RF Sources So Called HPM (High Power Microwaves) </vt:lpstr>
      <vt:lpstr>Presentazione standard di PowerPoint</vt:lpstr>
      <vt:lpstr>Derivation of the operating parameter for CARM operation at 250 GHz</vt:lpstr>
      <vt:lpstr>Applications</vt:lpstr>
      <vt:lpstr>Shining through wall experiment</vt:lpstr>
      <vt:lpstr>Dark Matter search</vt:lpstr>
      <vt:lpstr>DARK-MATTER STUDIES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THERE ANY ROOM FOR FEL OSCILLATORS?</dc:title>
  <dc:creator>pino</dc:creator>
  <cp:lastModifiedBy>Pino</cp:lastModifiedBy>
  <cp:revision>92</cp:revision>
  <dcterms:created xsi:type="dcterms:W3CDTF">2011-06-11T08:27:43Z</dcterms:created>
  <dcterms:modified xsi:type="dcterms:W3CDTF">2018-03-05T07:52:52Z</dcterms:modified>
</cp:coreProperties>
</file>